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62" r:id="rId2"/>
    <p:sldId id="257" r:id="rId3"/>
    <p:sldId id="256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Epilogue" panose="020B060402020202020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Light" panose="020B0502040204020203" pitchFamily="34" charset="0"/>
      <p:regular r:id="rId35"/>
      <p:italic r:id="rId36"/>
    </p:embeddedFont>
    <p:embeddedFont>
      <p:font typeface="Segoe UI Semibold" panose="020B0702040204020203" pitchFamily="3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BF5A17-BC6D-407C-9921-C51158999681}">
  <a:tblStyle styleId="{C7BF5A17-BC6D-407C-9921-C51158999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7B6B92-C326-46D3-94C4-1EF0374EF6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45bd6a57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45bd6a57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30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36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9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42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58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34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7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59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08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55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556" name="Google Shape;556;p1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557" name="Google Shape;557;p1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6" name="Google Shape;576;p1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77" name="Google Shape;577;p1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0" name="Google Shape;610;p1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1"/>
          </p:nvPr>
        </p:nvSpPr>
        <p:spPr>
          <a:xfrm>
            <a:off x="720000" y="2285291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2"/>
          </p:nvPr>
        </p:nvSpPr>
        <p:spPr>
          <a:xfrm>
            <a:off x="3413100" y="2285290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4"/>
          </p:nvPr>
        </p:nvSpPr>
        <p:spPr>
          <a:xfrm>
            <a:off x="3413100" y="4031298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5"/>
          </p:nvPr>
        </p:nvSpPr>
        <p:spPr>
          <a:xfrm>
            <a:off x="6106200" y="2285290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6"/>
          </p:nvPr>
        </p:nvSpPr>
        <p:spPr>
          <a:xfrm>
            <a:off x="6106200" y="4031298"/>
            <a:ext cx="23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235349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23773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3100" y="1235349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3100" y="3023773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06209" y="1235349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06209" y="3023773"/>
            <a:ext cx="1128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subTitle" idx="16"/>
          </p:nvPr>
        </p:nvSpPr>
        <p:spPr>
          <a:xfrm>
            <a:off x="720000" y="1579575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7"/>
          </p:nvPr>
        </p:nvSpPr>
        <p:spPr>
          <a:xfrm>
            <a:off x="3413100" y="1579575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8"/>
          </p:nvPr>
        </p:nvSpPr>
        <p:spPr>
          <a:xfrm>
            <a:off x="6106200" y="1579575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9"/>
          </p:nvPr>
        </p:nvSpPr>
        <p:spPr>
          <a:xfrm>
            <a:off x="720000" y="3367997"/>
            <a:ext cx="23178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20"/>
          </p:nvPr>
        </p:nvSpPr>
        <p:spPr>
          <a:xfrm>
            <a:off x="3413100" y="3367996"/>
            <a:ext cx="23178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21"/>
          </p:nvPr>
        </p:nvSpPr>
        <p:spPr>
          <a:xfrm>
            <a:off x="6106200" y="3367996"/>
            <a:ext cx="2317800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/>
          <p:nvPr/>
        </p:nvSpPr>
        <p:spPr>
          <a:xfrm rot="10800000">
            <a:off x="502625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2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80" name="Google Shape;1180;p2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81" name="Google Shape;1181;p2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0" name="Google Shape;1200;p2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01" name="Google Shape;1201;p2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4" name="Google Shape;1234;p2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3"/>
          <p:cNvSpPr txBox="1">
            <a:spLocks noGrp="1"/>
          </p:cNvSpPr>
          <p:nvPr>
            <p:ph type="subTitle" idx="1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23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9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900" dirty="0">
              <a:solidFill>
                <a:schemeClr val="bg1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55072" y="130893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893793"/>
                  </p:ext>
                </p:extLst>
              </p:nvPr>
            </p:nvGraphicFramePr>
            <p:xfrm>
              <a:off x="540759" y="480385"/>
              <a:ext cx="8062482" cy="43995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759" y="480385"/>
                <a:ext cx="8062482" cy="43995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Creating Visualizations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86401" y="1321475"/>
            <a:ext cx="3196620" cy="3028442"/>
          </a:xfrm>
        </p:spPr>
        <p:txBody>
          <a:bodyPr/>
          <a:lstStyle/>
          <a:p>
            <a:r>
              <a:rPr lang="en-GB" sz="1800" b="1" dirty="0"/>
              <a:t>1.Category-wise Spending </a:t>
            </a:r>
            <a:r>
              <a:rPr lang="en-GB" b="1" dirty="0"/>
              <a:t>:</a:t>
            </a:r>
          </a:p>
          <a:p>
            <a:r>
              <a:rPr lang="en-GB" b="1" dirty="0"/>
              <a:t>Stacked Bar Chart: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X-axis: Categories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Y-axis: Total Cost INR </a:t>
            </a:r>
          </a:p>
          <a:p>
            <a:pPr marL="139700" indent="0"/>
            <a:endParaRPr lang="en-GB" dirty="0"/>
          </a:p>
          <a:p>
            <a:pPr marL="139700" indent="0"/>
            <a:endParaRPr lang="en-GB" dirty="0"/>
          </a:p>
          <a:p>
            <a:pPr marL="139700" indent="0"/>
            <a:r>
              <a:rPr lang="en-GB" dirty="0"/>
              <a:t>From the above visualization we can say that the subject spent most on Flights.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06CA1-357A-DD58-5179-6C88292C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3" y="1419716"/>
            <a:ext cx="408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993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Creating Visualizations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86401" y="1321475"/>
            <a:ext cx="3196620" cy="3028442"/>
          </a:xfrm>
        </p:spPr>
        <p:txBody>
          <a:bodyPr/>
          <a:lstStyle/>
          <a:p>
            <a:r>
              <a:rPr lang="en-GB" sz="1600" b="1" dirty="0"/>
              <a:t>2.Monthly Spending Trend:</a:t>
            </a:r>
          </a:p>
          <a:p>
            <a:pPr marL="139700" indent="0"/>
            <a:r>
              <a:rPr lang="en-GB" b="1" dirty="0"/>
              <a:t>Line Chart: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X-axis: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Y-axis: Total Cost INR</a:t>
            </a:r>
          </a:p>
          <a:p>
            <a:pPr marL="139700" indent="0"/>
            <a:endParaRPr lang="en-GB" dirty="0"/>
          </a:p>
          <a:p>
            <a:pPr marL="139700" indent="0"/>
            <a:r>
              <a:rPr lang="en-GB" dirty="0"/>
              <a:t>From the above visualization we can say that the subject spent most in November.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C47F-D818-CFA0-F97E-69CE0EB8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7" y="1549025"/>
            <a:ext cx="4019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01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Creating Visualizations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227380" y="1321475"/>
            <a:ext cx="3196620" cy="3028442"/>
          </a:xfrm>
        </p:spPr>
        <p:txBody>
          <a:bodyPr/>
          <a:lstStyle/>
          <a:p>
            <a:r>
              <a:rPr lang="en-GB" b="1" dirty="0"/>
              <a:t>Dropdown  Menu:</a:t>
            </a:r>
          </a:p>
          <a:p>
            <a:r>
              <a:rPr lang="en-GB" b="1" dirty="0"/>
              <a:t>Slicer: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Created a dropdown menu from which we can select the Data of Specific Excel File </a:t>
            </a:r>
            <a:r>
              <a:rPr lang="en-GB" sz="1200" b="1" dirty="0"/>
              <a:t>(</a:t>
            </a:r>
            <a:r>
              <a:rPr lang="en-GB" sz="1200" b="1" dirty="0" err="1"/>
              <a:t>i.e</a:t>
            </a:r>
            <a:r>
              <a:rPr lang="en-GB" sz="1200" b="1" dirty="0"/>
              <a:t> </a:t>
            </a:r>
            <a:r>
              <a:rPr lang="en-GB" sz="1200" b="1" dirty="0" err="1"/>
              <a:t>October_spends</a:t>
            </a:r>
            <a:r>
              <a:rPr lang="en-GB" sz="1200" b="1" dirty="0"/>
              <a:t>, </a:t>
            </a:r>
            <a:r>
              <a:rPr lang="en-GB" sz="1200" b="1" dirty="0" err="1"/>
              <a:t>November_spends</a:t>
            </a:r>
            <a:r>
              <a:rPr lang="en-GB" sz="1200" b="1" dirty="0"/>
              <a:t>, </a:t>
            </a:r>
            <a:r>
              <a:rPr lang="en-GB" sz="1200" b="1" dirty="0" err="1"/>
              <a:t>December_spends</a:t>
            </a:r>
            <a:r>
              <a:rPr lang="en-GB" sz="1200" b="1" dirty="0"/>
              <a:t>)</a:t>
            </a:r>
          </a:p>
          <a:p>
            <a:pPr marL="139700" indent="0"/>
            <a:endParaRPr lang="en-GB" dirty="0"/>
          </a:p>
          <a:p>
            <a:pPr marL="139700" indent="0"/>
            <a:r>
              <a:rPr lang="en-GB" b="1" dirty="0"/>
              <a:t>Month:</a:t>
            </a:r>
          </a:p>
          <a:p>
            <a:pPr marL="139700" indent="0"/>
            <a:r>
              <a:rPr lang="en-GB" b="1" dirty="0"/>
              <a:t>Slicer: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Slicer to get the results from any of the three Months.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0E4E8-D43B-DCB4-8FFA-C09F2AC8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01" y="1321475"/>
            <a:ext cx="3767202" cy="1686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4387E-3CD5-A425-DD58-9BFAC70D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24" y="3303088"/>
            <a:ext cx="3990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447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Creating Visualizations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06268" y="1335585"/>
            <a:ext cx="3196620" cy="3028442"/>
          </a:xfrm>
        </p:spPr>
        <p:txBody>
          <a:bodyPr/>
          <a:lstStyle/>
          <a:p>
            <a:r>
              <a:rPr lang="en-IN" b="1" dirty="0"/>
              <a:t>Average Daily Spending: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Created a New Measure to display the average daily spending.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 Daily Spending = SUM('INR'[Cost INR]) / COUNTROWS(RELATEDTABLE('INR'))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DC502-FF5E-ADA5-535A-106BE925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00" y="2033587"/>
            <a:ext cx="2895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701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463061" y="1430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Dashboard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AF2CA90-112C-564F-262A-7A3A36F3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0" y="715704"/>
            <a:ext cx="7511682" cy="40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54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784531" y="1612713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16;p70">
            <a:extLst>
              <a:ext uri="{FF2B5EF4-FFF2-40B4-BE49-F238E27FC236}">
                <a16:creationId xmlns:a16="http://schemas.microsoft.com/office/drawing/2014/main" id="{DC96DDEA-1AA6-41AB-FF85-EF0BDE850EDB}"/>
              </a:ext>
            </a:extLst>
          </p:cNvPr>
          <p:cNvSpPr txBox="1">
            <a:spLocks/>
          </p:cNvSpPr>
          <p:nvPr/>
        </p:nvSpPr>
        <p:spPr>
          <a:xfrm>
            <a:off x="627149" y="654736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en-I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2250607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685800" y="3952080"/>
            <a:ext cx="7547481" cy="3693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defTabSz="685800"/>
            <a:r>
              <a:rPr lang="en-US" sz="90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90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685801" y="3687095"/>
            <a:ext cx="7547480" cy="26007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fontScale="92500"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836173"/>
            <a:ext cx="4457700" cy="15768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3638584" y="2483094"/>
            <a:ext cx="762476" cy="2376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750" kern="1200" dirty="0">
                <a:solidFill>
                  <a:srgbClr val="404040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1687122" y="2052935"/>
            <a:ext cx="848349" cy="23902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GB" sz="750" kern="1200" dirty="0">
                <a:solidFill>
                  <a:srgbClr val="B7472A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900" dirty="0">
              <a:solidFill>
                <a:srgbClr val="B7472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685800" y="1625038"/>
            <a:ext cx="8147394" cy="25054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685800" y="1343283"/>
            <a:ext cx="8147394" cy="25054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929588"/>
            <a:ext cx="8147394" cy="372231"/>
          </a:xfrm>
          <a:prstGeom prst="rect">
            <a:avLst/>
          </a:prstGeom>
        </p:spPr>
        <p:txBody>
          <a:bodyPr spcFirstLastPara="1" wrap="none" lIns="0" tIns="91425" rIns="91425" bIns="91425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263547"/>
            <a:ext cx="9144000" cy="480386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50" dirty="0">
                <a:solidFill>
                  <a:schemeClr val="tx1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900" dirty="0">
              <a:solidFill>
                <a:schemeClr val="tx1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85800" y="397774"/>
            <a:ext cx="218599" cy="218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6"/>
          <p:cNvSpPr txBox="1">
            <a:spLocks noGrp="1"/>
          </p:cNvSpPr>
          <p:nvPr>
            <p:ph type="ctrTitle"/>
          </p:nvPr>
        </p:nvSpPr>
        <p:spPr>
          <a:xfrm>
            <a:off x="713224" y="615700"/>
            <a:ext cx="7483701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BI Dashboard Creation</a:t>
            </a:r>
            <a:r>
              <a:rPr lang="en" sz="2200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9AA6FF"/>
                </a:solidFill>
              </a:rPr>
              <a:t>Expense Tracker Dashboard</a:t>
            </a:r>
            <a:endParaRPr lang="en-GB" sz="3600" dirty="0">
              <a:solidFill>
                <a:srgbClr val="9AA6FF"/>
              </a:solidFill>
              <a:latin typeface="Epilogue" panose="020B0604020202020204" charset="0"/>
            </a:endParaRPr>
          </a:p>
        </p:txBody>
      </p:sp>
      <p:sp>
        <p:nvSpPr>
          <p:cNvPr id="1828" name="Google Shape;1828;p36"/>
          <p:cNvSpPr txBox="1">
            <a:spLocks noGrp="1"/>
          </p:cNvSpPr>
          <p:nvPr>
            <p:ph type="subTitle" idx="1"/>
          </p:nvPr>
        </p:nvSpPr>
        <p:spPr>
          <a:xfrm>
            <a:off x="5373858" y="3796825"/>
            <a:ext cx="3056867" cy="5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Author: </a:t>
            </a:r>
            <a:r>
              <a:rPr lang="en" sz="1800" b="1" dirty="0"/>
              <a:t>Shubham Sharma</a:t>
            </a:r>
            <a:r>
              <a:rPr lang="en" dirty="0"/>
              <a:t> 	</a:t>
            </a:r>
            <a:endParaRPr dirty="0"/>
          </a:p>
        </p:txBody>
      </p:sp>
      <p:sp>
        <p:nvSpPr>
          <p:cNvPr id="1829" name="Google Shape;1829;p36"/>
          <p:cNvSpPr/>
          <p:nvPr/>
        </p:nvSpPr>
        <p:spPr>
          <a:xfrm rot="-5400000" flipH="1">
            <a:off x="8196926" y="189100"/>
            <a:ext cx="1917000" cy="1917000"/>
          </a:xfrm>
          <a:prstGeom prst="blockArc">
            <a:avLst>
              <a:gd name="adj1" fmla="val 10800000"/>
              <a:gd name="adj2" fmla="val 36061"/>
              <a:gd name="adj3" fmla="val 23276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0" name="Google Shape;1830;p36"/>
          <p:cNvCxnSpPr/>
          <p:nvPr/>
        </p:nvCxnSpPr>
        <p:spPr>
          <a:xfrm>
            <a:off x="819859" y="2302430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1" name="Google Shape;1831;p36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6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55" name="Google Shape;1855;p38"/>
          <p:cNvSpPr txBox="1">
            <a:spLocks noGrp="1"/>
          </p:cNvSpPr>
          <p:nvPr>
            <p:ph type="title" idx="7"/>
          </p:nvPr>
        </p:nvSpPr>
        <p:spPr>
          <a:xfrm>
            <a:off x="720000" y="1235349"/>
            <a:ext cx="112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6" name="Google Shape;1856;p38"/>
          <p:cNvSpPr txBox="1">
            <a:spLocks noGrp="1"/>
          </p:cNvSpPr>
          <p:nvPr>
            <p:ph type="title" idx="8"/>
          </p:nvPr>
        </p:nvSpPr>
        <p:spPr>
          <a:xfrm>
            <a:off x="727034" y="2228947"/>
            <a:ext cx="112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57" name="Google Shape;1857;p38"/>
          <p:cNvSpPr txBox="1">
            <a:spLocks noGrp="1"/>
          </p:cNvSpPr>
          <p:nvPr>
            <p:ph type="title" idx="9"/>
          </p:nvPr>
        </p:nvSpPr>
        <p:spPr>
          <a:xfrm>
            <a:off x="3413100" y="1235349"/>
            <a:ext cx="112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8" name="Google Shape;1858;p38"/>
          <p:cNvSpPr txBox="1">
            <a:spLocks noGrp="1"/>
          </p:cNvSpPr>
          <p:nvPr>
            <p:ph type="title" idx="13"/>
          </p:nvPr>
        </p:nvSpPr>
        <p:spPr>
          <a:xfrm>
            <a:off x="3588492" y="2180905"/>
            <a:ext cx="112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</a:p>
        </p:txBody>
      </p:sp>
      <p:sp>
        <p:nvSpPr>
          <p:cNvPr id="1859" name="Google Shape;1859;p38"/>
          <p:cNvSpPr txBox="1">
            <a:spLocks noGrp="1"/>
          </p:cNvSpPr>
          <p:nvPr>
            <p:ph type="title" idx="14"/>
          </p:nvPr>
        </p:nvSpPr>
        <p:spPr>
          <a:xfrm>
            <a:off x="6106209" y="1235349"/>
            <a:ext cx="1128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61" name="Google Shape;1861;p38"/>
          <p:cNvSpPr txBox="1">
            <a:spLocks noGrp="1"/>
          </p:cNvSpPr>
          <p:nvPr>
            <p:ph type="subTitle" idx="16"/>
          </p:nvPr>
        </p:nvSpPr>
        <p:spPr>
          <a:xfrm>
            <a:off x="689091" y="1277649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1862" name="Google Shape;1862;p38"/>
          <p:cNvSpPr txBox="1">
            <a:spLocks noGrp="1"/>
          </p:cNvSpPr>
          <p:nvPr>
            <p:ph type="subTitle" idx="17"/>
          </p:nvPr>
        </p:nvSpPr>
        <p:spPr>
          <a:xfrm>
            <a:off x="2988554" y="1256121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tx1"/>
              </a:buClr>
              <a:buSzPct val="150000"/>
            </a:pPr>
            <a:r>
              <a:rPr lang="en-GB" sz="1800" b="1" dirty="0">
                <a:solidFill>
                  <a:schemeClr val="bg2"/>
                </a:solidFill>
                <a:latin typeface="Epilogue" panose="020B0604020202020204" charset="0"/>
              </a:rPr>
              <a:t>Task Details</a:t>
            </a:r>
          </a:p>
        </p:txBody>
      </p:sp>
      <p:sp>
        <p:nvSpPr>
          <p:cNvPr id="1863" name="Google Shape;1863;p38"/>
          <p:cNvSpPr txBox="1">
            <a:spLocks noGrp="1"/>
          </p:cNvSpPr>
          <p:nvPr>
            <p:ph type="subTitle" idx="18"/>
          </p:nvPr>
        </p:nvSpPr>
        <p:spPr>
          <a:xfrm>
            <a:off x="6042897" y="1235349"/>
            <a:ext cx="2317800" cy="7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1864" name="Google Shape;1864;p38"/>
          <p:cNvSpPr txBox="1">
            <a:spLocks noGrp="1"/>
          </p:cNvSpPr>
          <p:nvPr>
            <p:ph type="subTitle" idx="19"/>
          </p:nvPr>
        </p:nvSpPr>
        <p:spPr>
          <a:xfrm>
            <a:off x="673516" y="2277012"/>
            <a:ext cx="3324149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SharePoint Integration</a:t>
            </a:r>
            <a:endParaRPr dirty="0"/>
          </a:p>
        </p:txBody>
      </p:sp>
      <p:sp>
        <p:nvSpPr>
          <p:cNvPr id="1865" name="Google Shape;1865;p38"/>
          <p:cNvSpPr txBox="1">
            <a:spLocks noGrp="1"/>
          </p:cNvSpPr>
          <p:nvPr>
            <p:ph type="subTitle" idx="20"/>
          </p:nvPr>
        </p:nvSpPr>
        <p:spPr>
          <a:xfrm>
            <a:off x="3588492" y="2288060"/>
            <a:ext cx="2600839" cy="7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Viz</a:t>
            </a:r>
            <a:endParaRPr dirty="0"/>
          </a:p>
        </p:txBody>
      </p:sp>
      <p:cxnSp>
        <p:nvCxnSpPr>
          <p:cNvPr id="18" name="Google Shape;1830;p36">
            <a:extLst>
              <a:ext uri="{FF2B5EF4-FFF2-40B4-BE49-F238E27FC236}">
                <a16:creationId xmlns:a16="http://schemas.microsoft.com/office/drawing/2014/main" id="{706EF577-6858-6EDC-18F7-4654D89BF6D5}"/>
              </a:ext>
            </a:extLst>
          </p:cNvPr>
          <p:cNvCxnSpPr/>
          <p:nvPr/>
        </p:nvCxnSpPr>
        <p:spPr>
          <a:xfrm>
            <a:off x="2900905" y="109001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E2A1-6FE6-DC8A-0557-80E574FF1BB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8768" y="1556102"/>
            <a:ext cx="4346463" cy="203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5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1600" dirty="0"/>
              <a:t>Creating a Power BI dashboard for managing personal expenses. Imagine transforming raw numbers into a dynamic visual experience. We'll be working with expense documents from October, November, and December.</a:t>
            </a:r>
            <a:endParaRPr lang="en-GB" sz="1250" i="1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Epilogue" panose="020B0604020202020204" charset="0"/>
            </a:endParaRPr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Details</a:t>
            </a:r>
            <a:endParaRPr dirty="0"/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E2A1-6FE6-DC8A-0557-80E574FF1BB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8768" y="1368271"/>
            <a:ext cx="4346463" cy="2858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Create a Power BI dashboard from the expenses documents from the SharePoint site.</a:t>
            </a:r>
          </a:p>
          <a:p>
            <a:pPr marL="171450" indent="-171450">
              <a:lnSpc>
                <a:spcPct val="125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Key Tasks: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Create Dashboards with creativity.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Connect Power BI to SharePoint.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Implement user-friendly document and sheet selection.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Automatic data refresh based on selections.</a:t>
            </a:r>
          </a:p>
          <a:p>
            <a:pPr marL="0" indent="0">
              <a:lnSpc>
                <a:spcPct val="125000"/>
              </a:lnSpc>
              <a:buClr>
                <a:schemeClr val="tx1"/>
              </a:buClr>
              <a:buSzPct val="150000"/>
            </a:pPr>
            <a:endParaRPr lang="en-US" sz="1250" i="1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171450" indent="-171450">
              <a:lnSpc>
                <a:spcPct val="125000"/>
              </a:lnSpc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GB" sz="1250" i="1" dirty="0">
              <a:solidFill>
                <a:schemeClr val="bg1">
                  <a:lumMod val="10000"/>
                  <a:lumOff val="90000"/>
                </a:schemeClr>
              </a:solidFill>
              <a:effectLst/>
              <a:latin typeface="Epilogue" panose="020B0604020202020204" charset="0"/>
            </a:endParaRPr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34586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023099" y="1518480"/>
            <a:ext cx="5371929" cy="2420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Zip contains expense documents of a person for the month of October, November and December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Each document contains two sheets "INR" and "USD" , which indicates the "costs" column's currency type. </a:t>
            </a:r>
            <a:endParaRPr lang="en-US" altLang="en-US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Column names are self explanatory .</a:t>
            </a:r>
          </a:p>
          <a:p>
            <a:endParaRPr lang="en-IN" sz="16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315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SharePoint Integration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118398" y="1321475"/>
            <a:ext cx="2432952" cy="30284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Uploaded all the Excel files in SharePoint.</a:t>
            </a:r>
          </a:p>
          <a:p>
            <a:pPr marL="139700" indent="0"/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550FF-DB54-BE81-7952-81E0D52A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50" y="1321475"/>
            <a:ext cx="5392514" cy="3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289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41"/>
          <p:cNvSpPr txBox="1">
            <a:spLocks noGrp="1"/>
          </p:cNvSpPr>
          <p:nvPr>
            <p:ph type="title"/>
          </p:nvPr>
        </p:nvSpPr>
        <p:spPr>
          <a:xfrm>
            <a:off x="720000" y="5435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Connecting SharePoint Data to PBI</a:t>
            </a:r>
          </a:p>
        </p:txBody>
      </p:sp>
      <p:sp>
        <p:nvSpPr>
          <p:cNvPr id="1893" name="Google Shape;1893;p41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830;p36">
            <a:extLst>
              <a:ext uri="{FF2B5EF4-FFF2-40B4-BE49-F238E27FC236}">
                <a16:creationId xmlns:a16="http://schemas.microsoft.com/office/drawing/2014/main" id="{6B7BC9C0-F698-089A-5496-1243E5CB0479}"/>
              </a:ext>
            </a:extLst>
          </p:cNvPr>
          <p:cNvCxnSpPr/>
          <p:nvPr/>
        </p:nvCxnSpPr>
        <p:spPr>
          <a:xfrm>
            <a:off x="3414376" y="1121507"/>
            <a:ext cx="1547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6D8D1949-7C99-001B-F569-F69BA8F5A9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037281" y="1321475"/>
            <a:ext cx="2645739" cy="30284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Pasting the SharePoint Site URL for establishing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Then Combining &amp; Transforming Data in Power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1" dirty="0"/>
              <a:t>Combined all the data from three files.</a:t>
            </a:r>
            <a:endParaRPr lang="en-IN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1301-D834-B17F-0625-12DAE4F1A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" b="12433"/>
          <a:stretch/>
        </p:blipFill>
        <p:spPr>
          <a:xfrm>
            <a:off x="629370" y="1257300"/>
            <a:ext cx="5401136" cy="1100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52414-DBC9-CC16-B212-79577410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36" y="2493584"/>
            <a:ext cx="5401136" cy="2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71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5D74"/>
        </a:solidFill>
        <a:ln w="19050" cap="flat" cmpd="sng">
          <a:solidFill>
            <a:srgbClr val="A5B7C5"/>
          </a:solidFill>
          <a:prstDash val="solid"/>
          <a:miter lim="58162"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0c51ac0-caef-45e2-b23b-bcbdfce43912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0ZXVPbRvCvMHrhxXTu9GnxRnBomRJKIUOnk2E6q9PaViLrNKczwWX47907SWCDwAVCCI7frN31fn/d3aWTZlWZw+wQJuhsO++k/DIB9WWDOz2nWIQFjHk8TIapBylzfU+4PCAqWepMFpWzfeloUCPUp1k1hdwwJOCns54DeX4EI/M1hLzCnlOiqmQBefYv1sSE0mqKVz0HL8pcKjAsTzRoNGzPiZy+SRX+i0cSQejsHE9Q6Bp6jKVUuv3uOVX9y6q0iDPMrMBdWWjICmJsYCyJogjCOEhC9NDHNAEreJjluiFJZu8vSkX2kJWz0rhll7QbSZUJyB2rt8KqaoT8lqECJcazAzzH3EDed+Pvoo6UJPfo2SmorHaDnCqBdwlr+DEOLarQmSZuzv7hsXNFfmziec2FVGw5E3hgPGvI5hSxwI0bgEE36jsfyF1jCxnLr7sKiTJ1ttlV79obO+k5FIKgq+6KAcye5oid0UjhCNo8XLRgV+bTSQf8YcvmzNiVld5o4XvTosl3dlfVM4JUWTHKm9q7KYqPtQU51cXuGJQ2xZ18ptIxFXDV1h0J/TxXYE0ZzGxprFqw27w/uzLQmHnU9HzmJ4gsiZFhLJa2ibefDwJUejsVpEpRvauDPshU217d3i19X8tIE7Ge48YRum6aJIK5LKHIRS5/Vl9/tsYDKaYTLHRHC1kahyrPBKqFSDgTpIlrfqSgwVpR1sIyrPEytWi0Rl46BxkZXvM+hXxq2G4O6B+p/FpsklLGc2aA5m1E73CsNLlGn1hFTyzdEv525jesr+7rIpa4suK+pY/ruk3D0AWKf5+HPndF5IVu+rppcN00V3uSpLKY6s5R8uP3j/8z7r5lHtSp6kdcDOOhx1xkQcjMjPHf/oj5CdfEvxHUg9X9Mx0f/pxSC8C1P9bHqUcfp15rDC+dbUC061PSXAzrAcYTJjxzgxKIiGHf83y+fOV+QwPsh83HBNR603rEppWi8HjsxihixlkAQcTYOlG/wzG2zLpvl9aJ2n165VzEwH2XcR5FgiUQClgn6nfoqFohTqBcmTz9Vclp+ULdtA8+9+jc6lKuegwDTOLw6Un6AaGaqkdvNXMK7pzTojLCjQFk+WzjpMQipVA/JQuec/v5gnbUd2kcuNdPg34SxRCGDILYs9Iezmu80Im8WDTKcEOe9occIh6IMO73OePYvz+IzevgnkWiFyW87w5ZCsx1QfCIxySgs8RrdobbafuwR57bU3Ji+Ta7qaG89syBpL+aDfQjJDn+k3he4AMbbvG+52/5vM+3YOh6Wy4EpEQUGI/Q32t7mSmIv8Zo4mBzn1zYFuX+rSJ4xA1ku3iTordidv1o0Lu51vzUffV6KM9xkqDatOT3EA1QLCf6Q2jZ0pzZ9Fj1k+M9h+geVawYYzq4edeuo5rZO99KkMD9tO7Bk5JUqdqO3H79nhU1owMc6sc366fk6j0Z1HOOs9HY6rAk5vVKu/CU32AdM2pXz/b5yukwvkWvqPXzLaHD+hbtUBtYfpHRTOET+7zUEHU/Mr3gu1BjR5dUOdVVCQKPoMAOwSQCihTTR4r7D1tQ5jv6IgAA&quot;"/>
    <we:property name="creatorSessionId" value="&quot;85f5e459-f321-4cab-b1c8-77c959755358&quot;"/>
    <we:property name="creatorTenantId" value="&quot;621dc48e-42a9-48bb-a814-9767d56c283f&quot;"/>
    <we:property name="creatorUserId" value="&quot;10032000C59A138E&quot;"/>
    <we:property name="datasetId" value="&quot;1f7097f8-0984-49ba-bbbd-85524e35c955&quot;"/>
    <we:property name="embedUrl" value="&quot;/reportEmbed?reportId=ad1ac3eb-b764-4ff5-96e0-94fd708707e1&amp;config=eyJjbHVzdGVyVXJsIjoiaHR0cHM6Ly9XQUJJLUlORElBLVdFU1QtcmVkaXJlY3QuYW5hbHlzaXMud2luZG93cy5uZXQiLCJlbWJlZEZlYXR1cmVzIjp7InVzYWdlTWV0cmljc1ZOZXh0Ijp0cnVlLCJkaXNhYmxlQW5ndWxhckpTQm9vdHN0cmFwUmVwb3J0RW1iZWQiOnRydWV9fQ%3D%3D&amp;disableSensitivityBanner=true&quot;"/>
    <we:property name="initialStateBookmark" value="&quot;H4sIAAAAAAAAA+0aa0/bSPCvIH/hSzjt2kkc840mcId4Hqk4nSpUjdeTxK3jtdablBzKf7/ZtQ0BDClQSknzLTsznvdjH7lyojjPEpgdwxidbeeDlF/HoL5ucKfhpCXs5OTgaOfs4PPxztEugWWmY5nmzvaVo0ENUZ/H+QQSw4GAny4aDiTJKQzNagBJjg0nQ5XLFJL4PyyICaXVBOcNBy+zRCowLPsaNBq2UyKnNcnmf3gkEYSOp9hHoQvoGWZS6WrdcPLil1XpNs4wswK7MtUQp8TYwFjo+z60g1bYRg+bGIVgBQ/iRJck4Wz3MlNkD1k5y4wfuqTdUKpYQOJYvRXmeSnkrxgVKDGaHeIUEwPZrcffR50qSe7Rs3NQceEGOVEC7xMW8DMcWFSqY03cnP3jM2dOfiwDeM2FVKw4E7hnPGvIFhSxwI0bgEGX6jtH5K6RhYzkt65CooycbTZvXHtjJ5pCKgi66q7owex5jtgZDhUOocrD2xZ0ZTIZ18Aft2zBjK7M9UYF35ukZb6z+6peECSP02FS1t5NUXwsLEioLrojUNoUd/iFSsdUwLyqOxL6ZaHAyjKY2dJYtWBXeX8xN9CAeZ5wm6wZIrIwQIaBWNom3n8+CFDR3VSQKkL1oQh6L1ZVe3Ubd/R9KyNNxBqOG/joulEYCuaykCLnu/xFff3FGvekmIwx1TUtZGkc8iQWqG5FwhkjTVzzIwIN1oqsEBZjgZeRRaM18so5jMnwgvc5JBPDdrNHX0TyW7pJShnPmQGaVBG9xzHX5Brdt4r2Ld0S/nbml6znD3URS5xbcT/Sx0XdRu22CxT/Dm83uSt8r+1Gb5sG101ztSdJJNOJrh0lv37/+J5x9yPzoEjVps/FIBh4zEXWajMzY5rvf8T8htvEfxHUo9X9Ox0f/p5QC8C1P9bHqScfp95qDC+dbUC061PSQgyLAcZDJjxzg9ISPsOO5zX58i33Oxpgv2w+hqDWO60n7LQiFB4P3ABFwDhrQctnbJ2oP+EYm8X1t0vrRK0/vXIuAuBNl3Hu+4KF0BawTtSf0FG1QhxDtjJ5+qeSk+yVumkHmtyjc6tLueoxbGEYtJ+fpEcI+UQ9eVezoODOlDYqQ9zoQZzMNvoZphGF+jlZ8JLbz1e0o7hL48C9TtTqhH4A7TaDVuBZaY/nNV7qUF7eNspwQx51Bhx83hLtoNPhjGPn4SCWz4F7FomeH/KOO2ARMNcFwX0ekIDaEi/YGW7n1cMeeW5PybHlW+5NDeW1Zw4lfWp2oB8hTPBz6HmtJrDBFu94za0m7/AtGLjelgstUsJvGY/Q54W9zBTEPyM0cbC5Ty6sinL/ThE84Qay2niTondidv1o0Li51vxUf/V6LKc4DlFtWvIHiHoolhOdCC0rmgubHqt+cnzgEN2gihUjjHo3D9lFVGN755sLErgfFT14nJEqedWRq9VBnBaMDnGgn96sn5OrD2RQwzmLhyOrw5KYF1vaW2/3JdYxo3b1bF+snBrjK/SKWr/YEmqsr9AOtYHlFxnlFO7b56WSqP6R6RXfhUo76qTKic4zEHgKKdYIJhGQRhh9r7iGMT+mAC35wPwhZUG9/wEuWJnEGyMAAA==&quot;"/>
    <we:property name="isFiltersActionButtonVisible" value="true"/>
    <we:property name="pageDisplayName" value="&quot;Dashboard&quot;"/>
    <we:property name="pageName" value="&quot;ReportSection&quot;"/>
    <we:property name="reportEmbeddedTime" value="&quot;2024-01-03T15:49:55.062Z&quot;"/>
    <we:property name="reportName" value="&quot;Expense Tracker Dashboard&quot;"/>
    <we:property name="reportState" value="&quot;CONNECTED&quot;"/>
    <we:property name="reportUrl" value="&quot;/groups/me/reports/ad1ac3eb-b764-4ff5-96e0-94fd708707e1/ReportSection?bookmarkGuid=f831ab14-8b00-4108-ac50-ddff5cc7b11a&amp;bookmarkUsage=1&amp;ctid=621dc48e-42a9-48bb-a814-9767d56c283f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1566</TotalTime>
  <Words>444</Words>
  <Application>Microsoft Office PowerPoint</Application>
  <PresentationFormat>On-screen Show (16:9)</PresentationFormat>
  <Paragraphs>75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Segoe UI Light</vt:lpstr>
      <vt:lpstr>Segoe UI Semibold</vt:lpstr>
      <vt:lpstr>Epilogue</vt:lpstr>
      <vt:lpstr>Times New Roman</vt:lpstr>
      <vt:lpstr>Segoe UI</vt:lpstr>
      <vt:lpstr>Arial</vt:lpstr>
      <vt:lpstr>Anaheim</vt:lpstr>
      <vt:lpstr>Barlow</vt:lpstr>
      <vt:lpstr>Consolas</vt:lpstr>
      <vt:lpstr>Conclusions and Recommendations: A Summary of Key Findings for College by Slidesgo</vt:lpstr>
      <vt:lpstr>Microsoft Power BI</vt:lpstr>
      <vt:lpstr>Relaunch the add-in</vt:lpstr>
      <vt:lpstr>BI Dashboard Creation:  Expense Tracker Dashboard</vt:lpstr>
      <vt:lpstr>Table of contents</vt:lpstr>
      <vt:lpstr>Introduction </vt:lpstr>
      <vt:lpstr>Task Details</vt:lpstr>
      <vt:lpstr>Data Overview</vt:lpstr>
      <vt:lpstr>SharePoint Integration</vt:lpstr>
      <vt:lpstr>Connecting SharePoint Data to PBI</vt:lpstr>
      <vt:lpstr>Creating Visualizations</vt:lpstr>
      <vt:lpstr>Creating Visualizations</vt:lpstr>
      <vt:lpstr>Creating Visualizations</vt:lpstr>
      <vt:lpstr>Creating Visualizations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Conclusions and Recommendations:  A Summary of Key Findings for College</dc:title>
  <dc:creator>shubham200137</dc:creator>
  <cp:lastModifiedBy>Shubham .</cp:lastModifiedBy>
  <cp:revision>116</cp:revision>
  <dcterms:modified xsi:type="dcterms:W3CDTF">2024-01-03T17:18:37Z</dcterms:modified>
</cp:coreProperties>
</file>