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8" r:id="rId10"/>
    <p:sldId id="269" r:id="rId11"/>
    <p:sldId id="267" r:id="rId12"/>
    <p:sldId id="270" r:id="rId13"/>
    <p:sldId id="261" r:id="rId14"/>
    <p:sldId id="271" r:id="rId15"/>
    <p:sldId id="272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0" i="0" dirty="0">
                <a:solidFill>
                  <a:schemeClr val="bg1"/>
                </a:solidFill>
                <a:effectLst/>
                <a:latin typeface="DM Sans" pitchFamily="2" charset="0"/>
              </a:rPr>
              <a:t>Lighthouse &amp; Innovation Team – Junior Data Analyst (Shubham Sharma)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9751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 dirty="0"/>
              <a:t>Profit based on Age Distribution and Gender</a:t>
            </a:r>
            <a:endParaRPr sz="2800" dirty="0"/>
          </a:p>
        </p:txBody>
      </p:sp>
      <p:sp>
        <p:nvSpPr>
          <p:cNvPr id="142" name="Shape 91"/>
          <p:cNvSpPr/>
          <p:nvPr/>
        </p:nvSpPr>
        <p:spPr>
          <a:xfrm>
            <a:off x="205025" y="1770714"/>
            <a:ext cx="4134600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age group 40-49 contributes the highest profit among the customers.</a:t>
            </a:r>
          </a:p>
          <a:p>
            <a:endParaRPr lang="en-GB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majority of customers are female, with males being the second-largest group of customers.</a:t>
            </a:r>
            <a:endParaRPr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805A2-6B31-0785-0973-651CAE1D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73" y="1562456"/>
            <a:ext cx="3982534" cy="34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85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43339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/>
              <a:t>Bike Related purchases over last 3 years by Gender</a:t>
            </a:r>
            <a:endParaRPr sz="2400" dirty="0"/>
          </a:p>
        </p:txBody>
      </p:sp>
      <p:sp>
        <p:nvSpPr>
          <p:cNvPr id="142" name="Shape 91"/>
          <p:cNvSpPr/>
          <p:nvPr/>
        </p:nvSpPr>
        <p:spPr>
          <a:xfrm>
            <a:off x="205025" y="1681506"/>
            <a:ext cx="4134600" cy="267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majority of customers are female, they purchase almost 10000 more than males.</a:t>
            </a:r>
          </a:p>
          <a:p>
            <a:endParaRPr lang="en-GB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Females make up majority of bike related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Approximately 2% were made by unknown gender.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86209-C17A-075D-6289-FCE27E16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74" y="1367883"/>
            <a:ext cx="3859423" cy="36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42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904883"/>
            <a:ext cx="8915073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/>
              <a:t>Customer Classification – Targeting high value customers</a:t>
            </a:r>
            <a:endParaRPr sz="2400" dirty="0"/>
          </a:p>
        </p:txBody>
      </p:sp>
      <p:sp>
        <p:nvSpPr>
          <p:cNvPr id="142" name="Shape 91"/>
          <p:cNvSpPr/>
          <p:nvPr/>
        </p:nvSpPr>
        <p:spPr>
          <a:xfrm>
            <a:off x="205025" y="1681506"/>
            <a:ext cx="4134600" cy="27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used to create a customer profile by evaluating three key aspects of customer behaviour: Recency, Frequency, and Monetary value. These metrics are used to segment customers into different groups based on their buying patterns and engagement with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majority of customers fall into the category of “Silver customers“.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5B5E3-2485-6D06-B3F5-1BAE191A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78" y="1564357"/>
            <a:ext cx="4591567" cy="29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18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1083299"/>
            <a:ext cx="8649775" cy="56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3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Classificat</a:t>
            </a:r>
            <a:r>
              <a:rPr lang="en-GB" sz="2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 - </a:t>
            </a:r>
            <a:r>
              <a:rPr lang="en-GB" sz="23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Targeting high value customers</a:t>
            </a:r>
            <a:endParaRPr sz="23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47111" y="1709967"/>
            <a:ext cx="8565600" cy="291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GB" dirty="0"/>
              <a:t>Based on the analysis and visuals, the focus for targeting high-value customers should be on the following segments: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1. Customers aged between 40 and 59 years.</a:t>
            </a:r>
          </a:p>
          <a:p>
            <a:pPr>
              <a:lnSpc>
                <a:spcPct val="150000"/>
              </a:lnSpc>
            </a:pPr>
            <a:r>
              <a:rPr lang="en-GB" dirty="0"/>
              <a:t>2. Customers working in the Financial Service, Manufacturing, and Health industries.</a:t>
            </a:r>
          </a:p>
          <a:p>
            <a:pPr>
              <a:lnSpc>
                <a:spcPct val="150000"/>
              </a:lnSpc>
            </a:pPr>
            <a:r>
              <a:rPr lang="en-GB" dirty="0"/>
              <a:t>3. Customers residing in New South Wales and Victoria states.</a:t>
            </a:r>
          </a:p>
          <a:p>
            <a:pPr>
              <a:lnSpc>
                <a:spcPct val="150000"/>
              </a:lnSpc>
            </a:pPr>
            <a:r>
              <a:rPr lang="en-GB" dirty="0"/>
              <a:t>4. The majority of high-value customers are female.</a:t>
            </a:r>
          </a:p>
          <a:p>
            <a:pPr>
              <a:lnSpc>
                <a:spcPct val="150000"/>
              </a:lnSpc>
            </a:pPr>
            <a:r>
              <a:rPr lang="en-GB" dirty="0"/>
              <a:t>5. The majority of high-value customers belong to the mass wealth segment.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1083299"/>
            <a:ext cx="8649775" cy="56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2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Title Definition with RFM values</a:t>
            </a:r>
            <a:endParaRPr sz="23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CF88-5DDA-F063-18BA-0D09DE6D4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47939"/>
              </p:ext>
            </p:extLst>
          </p:nvPr>
        </p:nvGraphicFramePr>
        <p:xfrm>
          <a:off x="714453" y="1730625"/>
          <a:ext cx="7680556" cy="30819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1653">
                  <a:extLst>
                    <a:ext uri="{9D8B030D-6E8A-4147-A177-3AD203B41FA5}">
                      <a16:colId xmlns:a16="http://schemas.microsoft.com/office/drawing/2014/main" val="3336848256"/>
                    </a:ext>
                  </a:extLst>
                </a:gridCol>
                <a:gridCol w="977303">
                  <a:extLst>
                    <a:ext uri="{9D8B030D-6E8A-4147-A177-3AD203B41FA5}">
                      <a16:colId xmlns:a16="http://schemas.microsoft.com/office/drawing/2014/main" val="3555880952"/>
                    </a:ext>
                  </a:extLst>
                </a:gridCol>
                <a:gridCol w="3489674">
                  <a:extLst>
                    <a:ext uri="{9D8B030D-6E8A-4147-A177-3AD203B41FA5}">
                      <a16:colId xmlns:a16="http://schemas.microsoft.com/office/drawing/2014/main" val="1659690601"/>
                    </a:ext>
                  </a:extLst>
                </a:gridCol>
                <a:gridCol w="1320963">
                  <a:extLst>
                    <a:ext uri="{9D8B030D-6E8A-4147-A177-3AD203B41FA5}">
                      <a16:colId xmlns:a16="http://schemas.microsoft.com/office/drawing/2014/main" val="3802301347"/>
                    </a:ext>
                  </a:extLst>
                </a:gridCol>
                <a:gridCol w="1320963">
                  <a:extLst>
                    <a:ext uri="{9D8B030D-6E8A-4147-A177-3AD203B41FA5}">
                      <a16:colId xmlns:a16="http://schemas.microsoft.com/office/drawing/2014/main" val="3408956659"/>
                    </a:ext>
                  </a:extLst>
                </a:gridCol>
              </a:tblGrid>
              <a:tr h="355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Title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of Customers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RFM Values</a:t>
                      </a:r>
                    </a:p>
                  </a:txBody>
                  <a:tcPr marL="6799" marR="6799" marT="6799" marB="0" anchor="ctr"/>
                </a:tc>
                <a:extLst>
                  <a:ext uri="{0D108BD9-81ED-4DB2-BD59-A6C34878D82A}">
                    <a16:rowId xmlns:a16="http://schemas.microsoft.com/office/drawing/2014/main" val="3839913836"/>
                  </a:ext>
                </a:extLst>
              </a:tr>
              <a:tr h="57657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Customers with the highest RFM scores, indicating recent purchases, high frequency, and significant monetary value.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817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444</a:t>
                      </a: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901714886"/>
                  </a:ext>
                </a:extLst>
              </a:tr>
              <a:tr h="57657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Gold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Customers with good RFM scores, reflecting reasonably recent purchases, good frequency, and substantial spending.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847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344</a:t>
                      </a: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14615101"/>
                  </a:ext>
                </a:extLst>
              </a:tr>
              <a:tr h="57657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Silver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Customers with moderate RFM scores, indicating somewhat recent purchases, average frequency, and moderate spending.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956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211</a:t>
                      </a: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843444591"/>
                  </a:ext>
                </a:extLst>
              </a:tr>
              <a:tr h="576577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Bronze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Customers with lower RFM scores, suggesting less recent purchases, low frequency, and lower spending.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874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Söhne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Söhne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111</a:t>
                      </a: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38969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204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1031261"/>
            <a:ext cx="8649775" cy="566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23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table of top 1000 customers to target</a:t>
            </a:r>
            <a:endParaRPr sz="23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40BC6-0278-EFB0-B7E6-0D1A87CF3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32883"/>
              </p:ext>
            </p:extLst>
          </p:nvPr>
        </p:nvGraphicFramePr>
        <p:xfrm>
          <a:off x="892099" y="1709967"/>
          <a:ext cx="7307764" cy="2941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4689">
                  <a:extLst>
                    <a:ext uri="{9D8B030D-6E8A-4147-A177-3AD203B41FA5}">
                      <a16:colId xmlns:a16="http://schemas.microsoft.com/office/drawing/2014/main" val="527403486"/>
                    </a:ext>
                  </a:extLst>
                </a:gridCol>
                <a:gridCol w="1976523">
                  <a:extLst>
                    <a:ext uri="{9D8B030D-6E8A-4147-A177-3AD203B41FA5}">
                      <a16:colId xmlns:a16="http://schemas.microsoft.com/office/drawing/2014/main" val="3766254680"/>
                    </a:ext>
                  </a:extLst>
                </a:gridCol>
                <a:gridCol w="729793">
                  <a:extLst>
                    <a:ext uri="{9D8B030D-6E8A-4147-A177-3AD203B41FA5}">
                      <a16:colId xmlns:a16="http://schemas.microsoft.com/office/drawing/2014/main" val="2092743510"/>
                    </a:ext>
                  </a:extLst>
                </a:gridCol>
                <a:gridCol w="1079486">
                  <a:extLst>
                    <a:ext uri="{9D8B030D-6E8A-4147-A177-3AD203B41FA5}">
                      <a16:colId xmlns:a16="http://schemas.microsoft.com/office/drawing/2014/main" val="1539431021"/>
                    </a:ext>
                  </a:extLst>
                </a:gridCol>
                <a:gridCol w="729793">
                  <a:extLst>
                    <a:ext uri="{9D8B030D-6E8A-4147-A177-3AD203B41FA5}">
                      <a16:colId xmlns:a16="http://schemas.microsoft.com/office/drawing/2014/main" val="3751435515"/>
                    </a:ext>
                  </a:extLst>
                </a:gridCol>
                <a:gridCol w="729793">
                  <a:extLst>
                    <a:ext uri="{9D8B030D-6E8A-4147-A177-3AD203B41FA5}">
                      <a16:colId xmlns:a16="http://schemas.microsoft.com/office/drawing/2014/main" val="1471567717"/>
                    </a:ext>
                  </a:extLst>
                </a:gridCol>
                <a:gridCol w="967687">
                  <a:extLst>
                    <a:ext uri="{9D8B030D-6E8A-4147-A177-3AD203B41FA5}">
                      <a16:colId xmlns:a16="http://schemas.microsoft.com/office/drawing/2014/main" val="1021107219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Customer ID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 dirty="0">
                          <a:effectLst/>
                        </a:rPr>
                        <a:t>Bike Related Purchases for the last 3 years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Age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Job Industry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Wealth Segment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Owns Cars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u="none" strike="noStrike" dirty="0">
                          <a:effectLst/>
                        </a:rPr>
                        <a:t>State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175986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1842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445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44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Financial Services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Mass Customer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No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New South Wales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110854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2001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168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44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Manufacturing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Mass Customer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Yes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New South Wales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42555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650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486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44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Health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Mass Customer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No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New South Wales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02620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3297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234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46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Manufacturing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Mass Customer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No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Victoria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256708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50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266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41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Manufacturing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>
                          <a:effectLst/>
                        </a:rPr>
                        <a:t>Mass Customer</a:t>
                      </a:r>
                      <a:endParaRPr lang="en-IN" sz="1050" b="0" i="1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Yes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1" u="none" strike="noStrike" dirty="0">
                          <a:effectLst/>
                        </a:rPr>
                        <a:t>New South Wales</a:t>
                      </a:r>
                      <a:endParaRPr lang="en-IN" sz="1050" b="0" i="1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23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33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 dirty="0"/>
              <a:t>Problem Statement: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73375"/>
            <a:ext cx="8433453" cy="3104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Sprocket Central Pty Ltd, a long-standing KPMG client specializing in high-quality bikes and accessible cycling accessories, aims to boost its business by leveraging data-driven insights from their existing customer dataset.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marketing team seeks to identify customer trends and behaviours to target the right customers effectively.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objective is to recommend which of the 1000 new customers should be targeted to drive the most value for the organization.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 achieve this goal, we propose a three-week analysis scope, comprising three distinct phases - Data Exploration, Model Development, and Interpretation. The following detailed approach outlines the activities involved in each phase: </a:t>
            </a:r>
            <a:r>
              <a:rPr lang="en-GB" sz="1400" b="0" i="0" u="none" strike="noStrike" dirty="0">
                <a:solidFill>
                  <a:srgbClr val="00B0F0"/>
                </a:solidFill>
                <a:effectLst/>
                <a:latin typeface="DM Sans" pitchFamily="2" charset="0"/>
              </a:rPr>
              <a:t>Data Exploration;</a:t>
            </a:r>
            <a:r>
              <a:rPr lang="en-GB" sz="1400" b="0" i="0" dirty="0">
                <a:solidFill>
                  <a:srgbClr val="00B0F0"/>
                </a:solidFill>
                <a:effectLst/>
                <a:latin typeface="DM Sans" pitchFamily="2" charset="0"/>
              </a:rPr>
              <a:t> Model Development and Interpretation</a:t>
            </a:r>
            <a:r>
              <a:rPr lang="en-GB" sz="1600" b="0" i="0" dirty="0">
                <a:solidFill>
                  <a:srgbClr val="00B0F0"/>
                </a:solidFill>
                <a:effectLst/>
                <a:latin typeface="DM Sans" pitchFamily="2" charset="0"/>
              </a:rPr>
              <a:t>.</a:t>
            </a:r>
            <a:endParaRPr sz="1400" dirty="0">
              <a:solidFill>
                <a:srgbClr val="00B0F0"/>
              </a:solidFill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199" y="820525"/>
            <a:ext cx="8565600" cy="823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Data Quality Assessment</a:t>
            </a:r>
          </a:p>
          <a:p>
            <a:pPr algn="ctr">
              <a:lnSpc>
                <a:spcPct val="150000"/>
              </a:lnSpc>
            </a:pPr>
            <a:r>
              <a:rPr lang="en-IN" sz="1500" b="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The specific data quality concerns identified :</a:t>
            </a:r>
            <a:endParaRPr sz="1500" b="0" dirty="0">
              <a:solidFill>
                <a:schemeClr val="tx1"/>
              </a:solidFill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3A5BD0-716A-1E7F-AE18-4D530AB94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51605"/>
              </p:ext>
            </p:extLst>
          </p:nvPr>
        </p:nvGraphicFramePr>
        <p:xfrm>
          <a:off x="532200" y="1600781"/>
          <a:ext cx="8079599" cy="34781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25689">
                  <a:extLst>
                    <a:ext uri="{9D8B030D-6E8A-4147-A177-3AD203B41FA5}">
                      <a16:colId xmlns:a16="http://schemas.microsoft.com/office/drawing/2014/main" val="194992220"/>
                    </a:ext>
                  </a:extLst>
                </a:gridCol>
                <a:gridCol w="894951">
                  <a:extLst>
                    <a:ext uri="{9D8B030D-6E8A-4147-A177-3AD203B41FA5}">
                      <a16:colId xmlns:a16="http://schemas.microsoft.com/office/drawing/2014/main" val="1599336092"/>
                    </a:ext>
                  </a:extLst>
                </a:gridCol>
                <a:gridCol w="1230853">
                  <a:extLst>
                    <a:ext uri="{9D8B030D-6E8A-4147-A177-3AD203B41FA5}">
                      <a16:colId xmlns:a16="http://schemas.microsoft.com/office/drawing/2014/main" val="3246408685"/>
                    </a:ext>
                  </a:extLst>
                </a:gridCol>
                <a:gridCol w="999771">
                  <a:extLst>
                    <a:ext uri="{9D8B030D-6E8A-4147-A177-3AD203B41FA5}">
                      <a16:colId xmlns:a16="http://schemas.microsoft.com/office/drawing/2014/main" val="3898910768"/>
                    </a:ext>
                  </a:extLst>
                </a:gridCol>
                <a:gridCol w="799658">
                  <a:extLst>
                    <a:ext uri="{9D8B030D-6E8A-4147-A177-3AD203B41FA5}">
                      <a16:colId xmlns:a16="http://schemas.microsoft.com/office/drawing/2014/main" val="3611734404"/>
                    </a:ext>
                  </a:extLst>
                </a:gridCol>
                <a:gridCol w="890184">
                  <a:extLst>
                    <a:ext uri="{9D8B030D-6E8A-4147-A177-3AD203B41FA5}">
                      <a16:colId xmlns:a16="http://schemas.microsoft.com/office/drawing/2014/main" val="580778407"/>
                    </a:ext>
                  </a:extLst>
                </a:gridCol>
                <a:gridCol w="1338493">
                  <a:extLst>
                    <a:ext uri="{9D8B030D-6E8A-4147-A177-3AD203B41FA5}">
                      <a16:colId xmlns:a16="http://schemas.microsoft.com/office/drawing/2014/main" val="2711700062"/>
                    </a:ext>
                  </a:extLst>
                </a:gridCol>
              </a:tblGrid>
              <a:tr h="1263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Accuracy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Completeness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Consistency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Currency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Relevancy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b="1" kern="100" dirty="0">
                          <a:effectLst/>
                        </a:rPr>
                        <a:t>Validity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extLst>
                  <a:ext uri="{0D108BD9-81ED-4DB2-BD59-A6C34878D82A}">
                    <a16:rowId xmlns:a16="http://schemas.microsoft.com/office/drawing/2014/main" val="258622614"/>
                  </a:ext>
                </a:extLst>
              </a:tr>
              <a:tr h="8219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Transactions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</a:t>
                      </a:r>
                      <a:r>
                        <a:rPr lang="en-IN" sz="800" kern="100" dirty="0" err="1">
                          <a:effectLst/>
                        </a:rPr>
                        <a:t>online_order</a:t>
                      </a:r>
                      <a:r>
                        <a:rPr lang="en-IN" sz="800" kern="100" dirty="0">
                          <a:effectLst/>
                        </a:rPr>
                        <a:t>’, ‘product_line’, ‘product_class’, ‘product_size’, ‘standard_cost’, ‘brand’ and ‘product_first_sold_date’ has blank values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‘product_first_sold_date' column is expected to contain valid date values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extLst>
                  <a:ext uri="{0D108BD9-81ED-4DB2-BD59-A6C34878D82A}">
                    <a16:rowId xmlns:a16="http://schemas.microsoft.com/office/drawing/2014/main" val="629062903"/>
                  </a:ext>
                </a:extLst>
              </a:tr>
              <a:tr h="9310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NewCustomerList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‘past_3_years_bike_related_purchases’ incorrect format</a:t>
                      </a:r>
                      <a:endParaRPr lang="en-IN" sz="9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‘postcode’ incorrect format 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‘DOB’ has blank values</a:t>
                      </a:r>
                      <a:endParaRPr lang="en-IN" sz="9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‘job_title’ has blank values</a:t>
                      </a:r>
                      <a:endParaRPr lang="en-IN" sz="9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Missing column ‘Q’, ‘R’, ‘S’, T, ‘U’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‘gender’ has inconsistent values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‘deceased_indicator’ for deceased customers filtered out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extLst>
                  <a:ext uri="{0D108BD9-81ED-4DB2-BD59-A6C34878D82A}">
                    <a16:rowId xmlns:a16="http://schemas.microsoft.com/office/drawing/2014/main" val="3255633579"/>
                  </a:ext>
                </a:extLst>
              </a:tr>
              <a:tr h="8760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CustomerDemographic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 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‘DOB’ has inaccurate values</a:t>
                      </a:r>
                      <a:endParaRPr lang="en-IN" sz="9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‘DOB’ has blank values</a:t>
                      </a:r>
                      <a:endParaRPr lang="en-IN" sz="9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‘job_title’ has blank values</a:t>
                      </a:r>
                      <a:endParaRPr lang="en-IN" sz="9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‘tenure’ has blank values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'gender' has inconsistent values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‘default’</a:t>
                      </a:r>
                      <a:endParaRPr lang="en-IN" sz="9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Has irrelevant values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extLst>
                  <a:ext uri="{0D108BD9-81ED-4DB2-BD59-A6C34878D82A}">
                    <a16:rowId xmlns:a16="http://schemas.microsoft.com/office/drawing/2014/main" val="4090664491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kern="100" dirty="0">
                          <a:effectLst/>
                        </a:rPr>
                        <a:t>CustomerAddress</a:t>
                      </a:r>
                      <a:endParaRPr lang="en-IN" sz="9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‘customer_id’ is incomplete</a:t>
                      </a:r>
                      <a:endParaRPr lang="en-IN" sz="9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‘state’ has </a:t>
                      </a:r>
                      <a:endParaRPr lang="en-IN" sz="9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Inconsistent values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15" marR="36415" marT="0" marB="0"/>
                </a:tc>
                <a:extLst>
                  <a:ext uri="{0D108BD9-81ED-4DB2-BD59-A6C34878D82A}">
                    <a16:rowId xmlns:a16="http://schemas.microsoft.com/office/drawing/2014/main" val="8022194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59684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Analysing bike-related purchases in relation to age.</a:t>
            </a:r>
            <a:endParaRPr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53224" y="1518549"/>
            <a:ext cx="4307985" cy="362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</a:rPr>
              <a:t>The data reveals that the majority of customers, both new and existing, fall within the age group of 40-49 years.</a:t>
            </a:r>
          </a:p>
          <a:p>
            <a:endParaRPr lang="en-GB" sz="14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</a:rPr>
              <a:t>The middle-aged bracket (40-49 years) represents the segment with the highest potential for attracting customers.</a:t>
            </a:r>
          </a:p>
          <a:p>
            <a:endParaRPr lang="en-GB" sz="14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</a:rPr>
              <a:t>Among the existing or old customers, there is a significant drop in the number of customers as the age increases beyond the middle-aged bracket. Older age groups have considerably fewer customers in the dataset.</a:t>
            </a:r>
          </a:p>
          <a:p>
            <a:endParaRPr sz="1300" i="1" dirty="0">
              <a:solidFill>
                <a:schemeClr val="tx1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67D26-2D5A-3B92-CD5F-49F950FC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51" y="1422324"/>
            <a:ext cx="3966189" cy="1670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CD4BC-F46D-D89D-338F-DA5CBB0E3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64" y="3173648"/>
            <a:ext cx="3923577" cy="18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59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04288"/>
            <a:ext cx="8565600" cy="58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4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</a:t>
            </a:r>
            <a:endParaRPr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53224" y="1518549"/>
            <a:ext cx="4307985" cy="1655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</a:rPr>
              <a:t>The manufacturing, financial services, and health sectors are the top three industries generating the highest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solidFill>
                  <a:schemeClr val="tx1"/>
                </a:solidFill>
              </a:rPr>
              <a:t>These industries also experience a significant volume of purchases. </a:t>
            </a:r>
            <a:endParaRPr sz="1400" i="1" dirty="0">
              <a:solidFill>
                <a:schemeClr val="tx1"/>
              </a:solidFill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68795-881A-6906-FA3E-D6D3A59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92" y="1359911"/>
            <a:ext cx="3696184" cy="35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16393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 dirty="0"/>
              <a:t>Number of Cars Owned by State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770714"/>
            <a:ext cx="4134600" cy="190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South Wales presents a promising market opportunity for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South Wales holds immense potential as it exhibits a balanced ratio between car owners and non-car owners, indicating a significant opportunity for further growth.</a:t>
            </a:r>
            <a:endParaRPr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45E38-4086-7F09-3B51-6128870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22014"/>
            <a:ext cx="4366975" cy="2801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71789"/>
            <a:ext cx="8565600" cy="64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 dirty="0"/>
              <a:t>Profit in each Wealth Segment based on Age</a:t>
            </a:r>
            <a:endParaRPr sz="2800" dirty="0"/>
          </a:p>
        </p:txBody>
      </p:sp>
      <p:sp>
        <p:nvSpPr>
          <p:cNvPr id="142" name="Shape 91"/>
          <p:cNvSpPr/>
          <p:nvPr/>
        </p:nvSpPr>
        <p:spPr>
          <a:xfrm>
            <a:off x="205025" y="1770714"/>
            <a:ext cx="4134600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age group of 40-49 years yields the highest profit.</a:t>
            </a:r>
          </a:p>
          <a:p>
            <a:endParaRPr lang="en-GB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highest profit comes from mass customers, with high net worth and affluent customers following closely in terms of profitability.</a:t>
            </a:r>
            <a:endParaRPr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B4E9-0B44-6144-8F65-077FBAA3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1614494"/>
            <a:ext cx="4417366" cy="32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6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49487"/>
            <a:ext cx="8565600" cy="58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 dirty="0"/>
              <a:t>Wealth Segmentation by Age Category</a:t>
            </a:r>
            <a:endParaRPr sz="2400" dirty="0"/>
          </a:p>
        </p:txBody>
      </p:sp>
      <p:sp>
        <p:nvSpPr>
          <p:cNvPr id="142" name="Shape 91"/>
          <p:cNvSpPr/>
          <p:nvPr/>
        </p:nvSpPr>
        <p:spPr>
          <a:xfrm>
            <a:off x="205025" y="1711242"/>
            <a:ext cx="4134600" cy="190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Söhne"/>
              </a:rPr>
              <a:t>The age group of 40-49 years yields the highest profit.</a:t>
            </a:r>
          </a:p>
          <a:p>
            <a:endParaRPr lang="en-GB" sz="1400" i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latin typeface="Söhne"/>
              </a:rPr>
              <a:t>The largest number of customers fall under the category of "Mass Customer" and within this segment, the age group of 40-49 dominates both among new and existing customers.</a:t>
            </a:r>
            <a:endParaRPr sz="1400" i="1" dirty="0">
              <a:latin typeface="Söhne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6143F-2D2E-915D-B0C5-57532FF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3" y="1562456"/>
            <a:ext cx="4363844" cy="34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62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1559</Words>
  <Application>Microsoft Office PowerPoint</Application>
  <PresentationFormat>On-screen Show (16:9)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DM Sans</vt:lpstr>
      <vt:lpstr>Open Sans</vt:lpstr>
      <vt:lpstr>Open Sans Extrabold</vt:lpstr>
      <vt:lpstr>Open Sans Light</vt:lpstr>
      <vt:lpstr>Segoe UI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Shubham Sharma</cp:lastModifiedBy>
  <cp:revision>27</cp:revision>
  <dcterms:modified xsi:type="dcterms:W3CDTF">2023-08-04T18:31:37Z</dcterms:modified>
</cp:coreProperties>
</file>