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jpeg" ContentType="image/jpeg"/>
  <Override PartName="/ppt/media/image22.png" ContentType="image/png"/>
  <Override PartName="/ppt/media/image20.png" ContentType="image/png"/>
  <Override PartName="/ppt/media/image21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28200" y="2614680"/>
            <a:ext cx="7887600" cy="29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200" y="2614680"/>
            <a:ext cx="7887600" cy="29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5198614-B54F-4B88-945E-441AEEB99C24}" type="slidenum">
              <a:rPr b="0" lang="en" sz="10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A78BC4F-C593-432D-AF4A-0398A1AEB7F0}" type="slidenum">
              <a:rPr b="0" lang="en" sz="10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63840" y="572040"/>
            <a:ext cx="2057040" cy="54864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TextShape 2"/>
          <p:cNvSpPr txBox="1"/>
          <p:nvPr/>
        </p:nvSpPr>
        <p:spPr>
          <a:xfrm>
            <a:off x="628200" y="2614680"/>
            <a:ext cx="6235560" cy="6346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000000"/>
                </a:solidFill>
                <a:latin typeface="Trebuchet MS"/>
                <a:ea typeface="Trebuchet MS"/>
              </a:rPr>
              <a:t>Data Structures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7582320" y="0"/>
            <a:ext cx="1356120" cy="157716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>
            <a:off x="1413720" y="1034640"/>
            <a:ext cx="1356120" cy="23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#LifeKoKaroLift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7929360" y="210240"/>
            <a:ext cx="813240" cy="2167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Shape 3"/>
          <p:cNvSpPr txBox="1"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Traversal of Binary Tree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290160" y="951120"/>
            <a:ext cx="845244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1" i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printNodesAtLevel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takes 3 input parameters: </a:t>
            </a:r>
            <a:r>
              <a:rPr b="0" i="1" lang="en" sz="1800" spc="-1" strike="noStrike">
                <a:solidFill>
                  <a:srgbClr val="741b47"/>
                </a:solidFill>
                <a:latin typeface="Arial"/>
                <a:ea typeface="Arial"/>
              </a:rPr>
              <a:t>root, level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and </a:t>
            </a:r>
            <a:r>
              <a:rPr b="0" i="1" lang="en" sz="1800" spc="-1" strike="noStrike">
                <a:solidFill>
                  <a:srgbClr val="741b47"/>
                </a:solidFill>
                <a:latin typeface="Arial"/>
                <a:ea typeface="Arial"/>
              </a:rPr>
              <a:t>current level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. The flow of function is as follows:</a:t>
            </a:r>
            <a:endParaRPr b="0" lang="en-IN" sz="18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lvl="2" marL="1371600" indent="-342720">
              <a:lnSpc>
                <a:spcPct val="100000"/>
              </a:lnSpc>
              <a:buClr>
                <a:srgbClr val="000000"/>
              </a:buClr>
              <a:buFont typeface="Arial"/>
              <a:buChar char="■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If the root is null, then return.</a:t>
            </a:r>
            <a:endParaRPr b="0" lang="en-IN" sz="1800" spc="-1" strike="noStrike">
              <a:latin typeface="Arial"/>
            </a:endParaRPr>
          </a:p>
          <a:p>
            <a:pPr marL="137160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lvl="2" marL="1371600" indent="-342720">
              <a:lnSpc>
                <a:spcPct val="100000"/>
              </a:lnSpc>
              <a:buClr>
                <a:srgbClr val="000000"/>
              </a:buClr>
              <a:buFont typeface="Arial"/>
              <a:buChar char="■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If </a:t>
            </a:r>
            <a:r>
              <a:rPr b="0" i="1" lang="en" sz="1800" spc="-1" strike="noStrike">
                <a:solidFill>
                  <a:srgbClr val="741b47"/>
                </a:solidFill>
                <a:latin typeface="Arial"/>
                <a:ea typeface="Arial"/>
              </a:rPr>
              <a:t>level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equals </a:t>
            </a:r>
            <a:r>
              <a:rPr b="0" i="1" lang="en" sz="1800" spc="-1" strike="noStrike">
                <a:solidFill>
                  <a:srgbClr val="741b47"/>
                </a:solidFill>
                <a:latin typeface="Arial"/>
                <a:ea typeface="Arial"/>
              </a:rPr>
              <a:t>current level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, then print root’s data.</a:t>
            </a:r>
            <a:endParaRPr b="0" lang="en-IN" sz="1800" spc="-1" strike="noStrike">
              <a:latin typeface="Arial"/>
            </a:endParaRPr>
          </a:p>
          <a:p>
            <a:pPr marL="137160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lvl="2" marL="1371600" indent="-342720">
              <a:lnSpc>
                <a:spcPct val="100000"/>
              </a:lnSpc>
              <a:buClr>
                <a:srgbClr val="000000"/>
              </a:buClr>
              <a:buFont typeface="Arial"/>
              <a:buChar char="■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ELSE</a:t>
            </a:r>
            <a:endParaRPr b="0" lang="en-IN" sz="1800" spc="-1" strike="noStrike">
              <a:latin typeface="Arial"/>
            </a:endParaRPr>
          </a:p>
          <a:p>
            <a:pPr marL="1371600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printNodesAtLevel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( root-&gt;left, level, current level +1)</a:t>
            </a:r>
            <a:endParaRPr b="0" lang="en-IN" sz="1800" spc="-1" strike="noStrike">
              <a:latin typeface="Arial"/>
            </a:endParaRPr>
          </a:p>
          <a:p>
            <a:pPr marL="1371600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printNodesAtLevel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( root-&gt;right, level, current level +1)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213840" y="848160"/>
            <a:ext cx="607068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Let’s perform the dry run of this algorithm on the example we just saw a few slides back: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The first step will be to find the height of the tree which will be performed by a separate function. Here, the height of the tree will come out to be 4.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Now, the </a:t>
            </a:r>
            <a:r>
              <a:rPr b="0" i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levelOrderBFS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function is called which will call the </a:t>
            </a:r>
            <a:r>
              <a:rPr b="0" i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PNL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function at each level from 1 to height i.e 4. The arguments for this </a:t>
            </a:r>
            <a:r>
              <a:rPr b="0" i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PNL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function will be </a:t>
            </a: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root, loop index i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1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Since level is equal to the current level, the root node is printed and we move on to the next iteration.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929360" y="210240"/>
            <a:ext cx="813240" cy="2167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TextShape 4"/>
          <p:cNvSpPr txBox="1"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Traversal of Binary Tree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Google Shape;165;p26" descr=""/>
          <p:cNvPicPr/>
          <p:nvPr/>
        </p:nvPicPr>
        <p:blipFill>
          <a:blip r:embed="rId2"/>
          <a:srcRect l="11145" t="12564" r="50017" b="22781"/>
          <a:stretch/>
        </p:blipFill>
        <p:spPr>
          <a:xfrm>
            <a:off x="6284880" y="1788840"/>
            <a:ext cx="2610000" cy="24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"/>
          <p:cNvSpPr/>
          <p:nvPr/>
        </p:nvSpPr>
        <p:spPr>
          <a:xfrm>
            <a:off x="213840" y="848160"/>
            <a:ext cx="607068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Again, the arguments for this </a:t>
            </a:r>
            <a:r>
              <a:rPr b="0" i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PNL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function call will be </a:t>
            </a: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root, loop index i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1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which will be root node, 2 and 1.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Since level is not equal to the current level, the following calls are made: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printNodesAtLevel( root-&gt;left, level, current level +1)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printNodesAtLevel( root-&gt;right, level, current level +1)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Here, level is 2 and current level is 1.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7929360" y="210240"/>
            <a:ext cx="813240" cy="2167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TextShape 4"/>
          <p:cNvSpPr txBox="1"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Traversal of Binary Tree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Google Shape;174;p27" descr=""/>
          <p:cNvPicPr/>
          <p:nvPr/>
        </p:nvPicPr>
        <p:blipFill>
          <a:blip r:embed="rId2"/>
          <a:srcRect l="11145" t="12564" r="50017" b="22781"/>
          <a:stretch/>
        </p:blipFill>
        <p:spPr>
          <a:xfrm>
            <a:off x="6284880" y="1788840"/>
            <a:ext cx="2610000" cy="24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"/>
          <p:cNvSpPr/>
          <p:nvPr/>
        </p:nvSpPr>
        <p:spPr>
          <a:xfrm>
            <a:off x="213840" y="848160"/>
            <a:ext cx="607068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Since the level and current level arguments of this recursive call are equal, both root-&gt;left and root-&gt;right are printed. The output becomes </a:t>
            </a: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1 6 8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. This completes our level 2 traversal.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Similarly, the next iteration calls for </a:t>
            </a:r>
            <a:r>
              <a:rPr b="0" i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PNL(root, 3, 1)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. Here, the elements at third level are printed in the second recursive call and similarly the fourth level nodes are printed in the third recursive call of the last iteration of </a:t>
            </a:r>
            <a:r>
              <a:rPr b="0" i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levelOrderBFS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function.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The final output becomes </a:t>
            </a: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1 6 8 2 5 7 4 3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7929360" y="210240"/>
            <a:ext cx="813240" cy="2167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TextShape 4"/>
          <p:cNvSpPr txBox="1"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Traversal of Binary Tree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Google Shape;183;p28" descr=""/>
          <p:cNvPicPr/>
          <p:nvPr/>
        </p:nvPicPr>
        <p:blipFill>
          <a:blip r:embed="rId2"/>
          <a:srcRect l="11145" t="12564" r="50017" b="22781"/>
          <a:stretch/>
        </p:blipFill>
        <p:spPr>
          <a:xfrm>
            <a:off x="6284880" y="1788840"/>
            <a:ext cx="2610000" cy="24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"/>
          <p:cNvSpPr/>
          <p:nvPr/>
        </p:nvSpPr>
        <p:spPr>
          <a:xfrm>
            <a:off x="290160" y="848160"/>
            <a:ext cx="864036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Now, let’s take a look at the code for our algorithm. Since, the recursive approach uses the height of the tree in the DFS algorithm, we have to build a separate function to find the height.</a:t>
            </a:r>
            <a:endParaRPr b="0" lang="en-IN" sz="18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	</a:t>
            </a:r>
            <a:r>
              <a:rPr b="1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int height(Node root) {</a:t>
            </a:r>
            <a:endParaRPr b="0" lang="en-IN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if (root == null)</a:t>
            </a:r>
            <a:endParaRPr b="0" lang="en-IN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return 0;</a:t>
            </a:r>
            <a:endParaRPr b="0" lang="en-IN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int leftHeight = height(root.left);</a:t>
            </a:r>
            <a:endParaRPr b="0" lang="en-IN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int rightHeight = height(root.right);</a:t>
            </a:r>
            <a:endParaRPr b="0" lang="en-IN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if (leftHeight &gt; rightHeight)</a:t>
            </a:r>
            <a:endParaRPr b="0" lang="en-IN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return leftHeight + 1;</a:t>
            </a:r>
            <a:endParaRPr b="0" lang="en-IN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else</a:t>
            </a:r>
            <a:endParaRPr b="0" lang="en-IN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return rightHeight + 1;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	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	</a:t>
            </a:r>
            <a:r>
              <a:rPr b="1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7929360" y="210240"/>
            <a:ext cx="813240" cy="2167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TextShape 4"/>
          <p:cNvSpPr txBox="1"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Traversal of Binary Tree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"/>
          <p:cNvSpPr/>
          <p:nvPr/>
        </p:nvSpPr>
        <p:spPr>
          <a:xfrm>
            <a:off x="290160" y="848160"/>
            <a:ext cx="864036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Now, back to the main code: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void levelOrderOrBFS() 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int h = height(root);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for (int i = 1; i &lt;= h; i++)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printNodesAtLevel(root, i, 1);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	</a:t>
            </a:r>
            <a:r>
              <a:rPr b="1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void printNodesAtLevel (Node root, int level, int currentLevel) 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if (root == null)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return;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if (level == currentLevel)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System.out.print(root.data + " ");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else 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printNodesAtLevel(root.left, level, currentLevel + 1);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printNodesAtLevel(root.right, level, currentLevel + 1);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	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}</a:t>
            </a:r>
            <a:r>
              <a:rPr b="1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7929360" y="210240"/>
            <a:ext cx="813240" cy="2167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TextShape 4"/>
          <p:cNvSpPr txBox="1"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Traversal of Binary Tree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"/>
          <p:cNvSpPr/>
          <p:nvPr/>
        </p:nvSpPr>
        <p:spPr>
          <a:xfrm>
            <a:off x="213840" y="848160"/>
            <a:ext cx="607068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Let’s now study about the </a:t>
            </a: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iterative approach for BFS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The algorithm is implemented with the help of a queue.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The elements in the queue are inserted in such a manner that the nodes at a particular level are first added to the queue and then its children.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Since the queue operates in a FIFO way, the nodes of one level will all be printed and then their children nodes from the next level will be printed.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7929360" y="210240"/>
            <a:ext cx="813240" cy="2167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TextShape 4"/>
          <p:cNvSpPr txBox="1"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Traversal of Binary Tree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Google Shape;93;p18_1" descr="Recursion Icon Iteration - Free vector graphic on Pixabay"/>
          <p:cNvPicPr/>
          <p:nvPr/>
        </p:nvPicPr>
        <p:blipFill>
          <a:blip r:embed="rId2"/>
          <a:stretch/>
        </p:blipFill>
        <p:spPr>
          <a:xfrm>
            <a:off x="6284880" y="1427040"/>
            <a:ext cx="2457720" cy="245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"/>
          <p:cNvSpPr/>
          <p:nvPr/>
        </p:nvSpPr>
        <p:spPr>
          <a:xfrm>
            <a:off x="213840" y="848160"/>
            <a:ext cx="852876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Let’s now check the pseudocode of the algorithm: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914400" indent="-329760">
              <a:lnSpc>
                <a:spcPct val="100000"/>
              </a:lnSpc>
              <a:buClr>
                <a:srgbClr val="0000ff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Arial"/>
                <a:ea typeface="Arial"/>
              </a:rPr>
              <a:t>Create empty queue Q.</a:t>
            </a:r>
            <a:endParaRPr b="0" lang="en-IN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914400" indent="-329760">
              <a:lnSpc>
                <a:spcPct val="100000"/>
              </a:lnSpc>
              <a:buClr>
                <a:srgbClr val="0000ff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Arial"/>
                <a:ea typeface="Arial"/>
              </a:rPr>
              <a:t>Enqueue root to Q.</a:t>
            </a:r>
            <a:endParaRPr b="0" lang="en-IN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914400" indent="-329760">
              <a:lnSpc>
                <a:spcPct val="100000"/>
              </a:lnSpc>
              <a:buClr>
                <a:srgbClr val="0000ff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Arial"/>
                <a:ea typeface="Arial"/>
              </a:rPr>
              <a:t>Loop while Q is not empty:</a:t>
            </a:r>
            <a:endParaRPr b="0" lang="en-IN" sz="1600" spc="-1" strike="noStrike">
              <a:latin typeface="Arial"/>
            </a:endParaRPr>
          </a:p>
          <a:p>
            <a:pPr marL="1371600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lvl="1" marL="1371600" indent="-329760">
              <a:lnSpc>
                <a:spcPct val="100000"/>
              </a:lnSpc>
              <a:buClr>
                <a:srgbClr val="0000ff"/>
              </a:buClr>
              <a:buFont typeface="Arial"/>
              <a:buAutoNum type="alphaLcPeriod"/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Arial"/>
                <a:ea typeface="Arial"/>
              </a:rPr>
              <a:t>Dequeue node from Q and assign it to temp.</a:t>
            </a:r>
            <a:endParaRPr b="0" lang="en-IN" sz="1600" spc="-1" strike="noStrike">
              <a:latin typeface="Arial"/>
            </a:endParaRPr>
          </a:p>
          <a:p>
            <a:pPr marL="1371600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lvl="1" marL="1371600" indent="-329760">
              <a:lnSpc>
                <a:spcPct val="100000"/>
              </a:lnSpc>
              <a:buClr>
                <a:srgbClr val="0000ff"/>
              </a:buClr>
              <a:buFont typeface="Arial"/>
              <a:buAutoNum type="alphaLcPeriod"/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Arial"/>
                <a:ea typeface="Arial"/>
              </a:rPr>
              <a:t>Print temp’s data.</a:t>
            </a:r>
            <a:endParaRPr b="0" lang="en-IN" sz="1600" spc="-1" strike="noStrike">
              <a:latin typeface="Arial"/>
            </a:endParaRPr>
          </a:p>
          <a:p>
            <a:pPr marL="1371600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lvl="1" marL="1371600" indent="-329760">
              <a:lnSpc>
                <a:spcPct val="100000"/>
              </a:lnSpc>
              <a:buClr>
                <a:srgbClr val="0000ff"/>
              </a:buClr>
              <a:buFont typeface="Arial"/>
              <a:buAutoNum type="alphaLcPeriod"/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Arial"/>
                <a:ea typeface="Arial"/>
              </a:rPr>
              <a:t>Enqueue temp’s children to Q( first left and then right, if exist).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7929360" y="210240"/>
            <a:ext cx="813240" cy="2167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TextShape 4"/>
          <p:cNvSpPr txBox="1"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Traversal of Binary Tree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213840" y="848160"/>
            <a:ext cx="607068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Let’s perform the dry run of this algorithm on the example we performed the recursive approach on: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We start by creating an empty queue Q and adding the root element to it which is 1.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Since Q is not empty, our loop will execute. The first thing it does is to dequeue 1 and assign it to temp.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Now temp’s data( 1) is printed and it’s children( 6, 8) are enqueued to Q.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Thus, after the first iteration, the queue contains two elements, 6 and 8.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7929360" y="210240"/>
            <a:ext cx="813240" cy="2167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TextShape 4"/>
          <p:cNvSpPr txBox="1"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Traversal of Binary Tree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Google Shape;110;p20_1" descr=""/>
          <p:cNvPicPr/>
          <p:nvPr/>
        </p:nvPicPr>
        <p:blipFill>
          <a:blip r:embed="rId2"/>
          <a:srcRect l="11145" t="12564" r="50017" b="22781"/>
          <a:stretch/>
        </p:blipFill>
        <p:spPr>
          <a:xfrm>
            <a:off x="6284880" y="1636200"/>
            <a:ext cx="2610000" cy="24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213840" y="848160"/>
            <a:ext cx="607068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Now, we move on to the second iteration where 6 is dequeued first of all and assigned to temp.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Then, temp(6) is printed and its children (2, 5) are enqueued to Q.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Thus, after the second iteration, Q contains (8, 2, 5).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Now, in the third iteration, 8 is dequeued, assigned to temp, printed and finally, its children( which is only 7 here) is enqueued to Q.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Now, Q, after the 3</a:t>
            </a:r>
            <a:r>
              <a:rPr b="0" lang="en" sz="18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rd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iteration becomes (2, 5, 7).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929360" y="210240"/>
            <a:ext cx="813240" cy="2167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TextShape 4"/>
          <p:cNvSpPr txBox="1"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Traversal of Binary Tree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Google Shape;119;p21_1" descr=""/>
          <p:cNvPicPr/>
          <p:nvPr/>
        </p:nvPicPr>
        <p:blipFill>
          <a:blip r:embed="rId2"/>
          <a:srcRect l="11145" t="12564" r="50017" b="22781"/>
          <a:stretch/>
        </p:blipFill>
        <p:spPr>
          <a:xfrm>
            <a:off x="6284880" y="1636200"/>
            <a:ext cx="2610000" cy="24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28560" y="546120"/>
            <a:ext cx="3259440" cy="403380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1057320" y="1288800"/>
            <a:ext cx="169992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2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Trebuchet MS"/>
                <a:ea typeface="Trebuchet MS"/>
              </a:rPr>
              <a:t>EditEdit MasterMaster  texttext stylesstyles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>
            <a:off x="635040" y="0"/>
            <a:ext cx="3259440" cy="404172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"/>
          <p:cNvSpPr/>
          <p:nvPr/>
        </p:nvSpPr>
        <p:spPr>
          <a:xfrm>
            <a:off x="708480" y="427320"/>
            <a:ext cx="3395880" cy="11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3040" bIns="0">
            <a:noAutofit/>
          </a:bodyPr>
          <a:p>
            <a:pPr>
              <a:lnSpc>
                <a:spcPct val="100000"/>
              </a:lnSpc>
              <a:spcBef>
                <a:spcPts val="765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Arial"/>
                <a:ea typeface="Arial"/>
              </a:rPr>
              <a:t>Module Name- </a:t>
            </a:r>
            <a:r>
              <a:rPr b="0" lang="en" sz="1800" spc="-1" strike="noStrike">
                <a:solidFill>
                  <a:srgbClr val="ffffff"/>
                </a:solidFill>
                <a:latin typeface="Arial"/>
                <a:ea typeface="Arial"/>
              </a:rPr>
              <a:t>Binary Trees &amp; Binary Search Trees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65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Arial"/>
                <a:ea typeface="Arial"/>
              </a:rPr>
              <a:t>Topic Name: Binary Trees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65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Arial"/>
                <a:ea typeface="Arial"/>
              </a:rPr>
              <a:t>Instructor : Rahul Kumar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65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65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7929360" y="210240"/>
            <a:ext cx="813240" cy="216720"/>
          </a:xfrm>
          <a:prstGeom prst="rect">
            <a:avLst/>
          </a:prstGeom>
          <a:blipFill rotWithShape="0">
            <a:blip r:embed="rId4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"/>
          <p:cNvSpPr/>
          <p:nvPr/>
        </p:nvSpPr>
        <p:spPr>
          <a:xfrm>
            <a:off x="213840" y="848160"/>
            <a:ext cx="607068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In the same way, 2 is printed and no children are dequeued since it’s a leaf node.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Then 5 is printed and 4, 3 are enqueued to Q.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Similarly 7 is printed and nothing is enqueued here as well.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And, finally 4 and then 3 are printed. The queue now gets empty and the loop termination condition is reached.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The printed output becomes </a:t>
            </a: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1 6 8 2 5 7 4 3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7929360" y="210240"/>
            <a:ext cx="813240" cy="2167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TextShape 4"/>
          <p:cNvSpPr txBox="1"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Traversal of Binary Tree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Google Shape;128;p22_1" descr=""/>
          <p:cNvPicPr/>
          <p:nvPr/>
        </p:nvPicPr>
        <p:blipFill>
          <a:blip r:embed="rId2"/>
          <a:srcRect l="11145" t="12564" r="50017" b="22781"/>
          <a:stretch/>
        </p:blipFill>
        <p:spPr>
          <a:xfrm>
            <a:off x="6284880" y="1636200"/>
            <a:ext cx="2610000" cy="24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"/>
          <p:cNvSpPr/>
          <p:nvPr/>
        </p:nvSpPr>
        <p:spPr>
          <a:xfrm>
            <a:off x="290160" y="848160"/>
            <a:ext cx="864036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Let’s look at the java code of the Iterative Approach algorithm:</a:t>
            </a:r>
            <a:endParaRPr b="0" lang="en-IN" sz="18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void levelOrderOrBFS() {</a:t>
            </a:r>
            <a:endParaRPr b="0" lang="en-IN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Queue&lt;Node&gt; queue = new LinkedList&lt;Node&gt;();</a:t>
            </a:r>
            <a:endParaRPr b="0" lang="en-IN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queue.add(root);</a:t>
            </a:r>
            <a:endParaRPr b="0" lang="en-IN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while (!queue.isEmpty()) {</a:t>
            </a:r>
            <a:endParaRPr b="0" lang="en-IN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Node temp = queue.peek();</a:t>
            </a:r>
            <a:endParaRPr b="0" lang="en-IN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queue.remove();</a:t>
            </a:r>
            <a:endParaRPr b="0" lang="en-IN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System.out.print(temp.data + " ");</a:t>
            </a:r>
            <a:endParaRPr b="0" lang="en-IN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if (temp.left != null)</a:t>
            </a:r>
            <a:endParaRPr b="0" lang="en-IN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 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queue.add(temp.left);</a:t>
            </a:r>
            <a:endParaRPr b="0" lang="en-IN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if (temp.right != null)</a:t>
            </a:r>
            <a:endParaRPr b="0" lang="en-IN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queue.add(temp.right);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	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}</a:t>
            </a:r>
            <a:r>
              <a:rPr b="1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}</a:t>
            </a:r>
            <a:endParaRPr b="0" lang="en-IN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7929360" y="210240"/>
            <a:ext cx="813240" cy="2167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TextShape 4"/>
          <p:cNvSpPr txBox="1"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Traversal of Binary Tree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"/>
          <p:cNvSpPr/>
          <p:nvPr/>
        </p:nvSpPr>
        <p:spPr>
          <a:xfrm>
            <a:off x="290160" y="848160"/>
            <a:ext cx="864036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Now, it’s time to try our first problem…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You are given a binary tree and you have to inverse the tree. The inverse of a tree is nothing but the mirror image of the nodes, check the image below for reference: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7929360" y="210240"/>
            <a:ext cx="813240" cy="2167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TextShape 4"/>
          <p:cNvSpPr txBox="1"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Mirror A Tree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Google Shape;145;p24_1" descr=""/>
          <p:cNvPicPr/>
          <p:nvPr/>
        </p:nvPicPr>
        <p:blipFill>
          <a:blip r:embed="rId2"/>
          <a:srcRect l="33913" t="32219" r="11137" b="29596"/>
          <a:stretch/>
        </p:blipFill>
        <p:spPr>
          <a:xfrm>
            <a:off x="1614600" y="2307240"/>
            <a:ext cx="5914440" cy="231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"/>
          <p:cNvSpPr/>
          <p:nvPr/>
        </p:nvSpPr>
        <p:spPr>
          <a:xfrm>
            <a:off x="290160" y="848160"/>
            <a:ext cx="864036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Let’s discuss the approach to find the mirror of a tree: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We should create a function say MIRROR which should be called recursively until the entire tree is mirrored. This function will have four steps: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If the root (input parameter of our MIRROR function) is null, simply return.</a:t>
            </a:r>
            <a:endParaRPr b="0" lang="en-IN" sz="18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Call MIRROR function on left child of the root node</a:t>
            </a:r>
            <a:endParaRPr b="0" lang="en-IN" sz="18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Call MIRROR function on right child of the root node</a:t>
            </a:r>
            <a:endParaRPr b="0" lang="en-IN" sz="18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Swap left and the right children of the root node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7929360" y="210240"/>
            <a:ext cx="813240" cy="2167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TextShape 4"/>
          <p:cNvSpPr txBox="1"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Mirror A Tree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"/>
          <p:cNvSpPr/>
          <p:nvPr/>
        </p:nvSpPr>
        <p:spPr>
          <a:xfrm>
            <a:off x="290160" y="848160"/>
            <a:ext cx="864036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Here’s the java code for the MIRROR function: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457200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public void mirror(Node node) {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	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	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if (node == null)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 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return;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 </a:t>
            </a:r>
            <a:r>
              <a:rPr b="0" lang="en" sz="1600" spc="-1" strike="noStrike">
                <a:solidFill>
                  <a:srgbClr val="38761d"/>
                </a:solidFill>
                <a:latin typeface="Courier New"/>
                <a:ea typeface="Courier New"/>
              </a:rPr>
              <a:t>// mirror subtrees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mirror(node.left);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mirror(node.right);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 </a:t>
            </a:r>
            <a:r>
              <a:rPr b="0" lang="en" sz="1600" spc="-1" strike="noStrike">
                <a:solidFill>
                  <a:srgbClr val="38761d"/>
                </a:solidFill>
                <a:latin typeface="Courier New"/>
                <a:ea typeface="Courier New"/>
              </a:rPr>
              <a:t>// swap left &amp; right children of node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Node temp = node.left;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node.left = node.right;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node.right = temp;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	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	</a:t>
            </a:r>
            <a:endParaRPr b="0" lang="en-IN" sz="1600" spc="-1" strike="noStrike">
              <a:latin typeface="Arial"/>
            </a:endParaRPr>
          </a:p>
          <a:p>
            <a:pPr marL="457200" indent="457200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7929360" y="210240"/>
            <a:ext cx="813240" cy="2167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TextShape 4"/>
          <p:cNvSpPr txBox="1"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Mirror A Tree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97;p19_0" descr=""/>
          <p:cNvPicPr/>
          <p:nvPr/>
        </p:nvPicPr>
        <p:blipFill>
          <a:blip r:embed="rId1"/>
          <a:srcRect l="20533" t="25030" r="29177" b="12530"/>
          <a:stretch/>
        </p:blipFill>
        <p:spPr>
          <a:xfrm>
            <a:off x="2891880" y="1732320"/>
            <a:ext cx="3359880" cy="2345040"/>
          </a:xfrm>
          <a:prstGeom prst="rect">
            <a:avLst/>
          </a:prstGeom>
          <a:ln w="0">
            <a:noFill/>
          </a:ln>
        </p:spPr>
      </p:pic>
      <p:sp>
        <p:nvSpPr>
          <p:cNvPr id="197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2"/>
          <p:cNvSpPr/>
          <p:nvPr/>
        </p:nvSpPr>
        <p:spPr>
          <a:xfrm>
            <a:off x="290160" y="848160"/>
            <a:ext cx="864036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Here’s another very common question regarding binary trees. It is to design an algorithm to traverse a tree in spiral order (also called the zigzag order). Let’s understand it better with an example: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For the above given tree, the spiral order traversal is 1, 2, 3, 7, 6, 5, 4, 8, 9.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7929360" y="210240"/>
            <a:ext cx="813240" cy="21672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TextShape 4"/>
          <p:cNvSpPr txBox="1"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Spiral Level-Order Traversal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106;p20_1" descr=""/>
          <p:cNvPicPr/>
          <p:nvPr/>
        </p:nvPicPr>
        <p:blipFill>
          <a:blip r:embed="rId1"/>
          <a:srcRect l="20533" t="25030" r="29177" b="12530"/>
          <a:stretch/>
        </p:blipFill>
        <p:spPr>
          <a:xfrm>
            <a:off x="5535000" y="1441800"/>
            <a:ext cx="3359880" cy="2345040"/>
          </a:xfrm>
          <a:prstGeom prst="rect">
            <a:avLst/>
          </a:prstGeom>
          <a:ln w="0">
            <a:noFill/>
          </a:ln>
        </p:spPr>
      </p:pic>
      <p:sp>
        <p:nvSpPr>
          <p:cNvPr id="202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"/>
          <p:cNvSpPr/>
          <p:nvPr/>
        </p:nvSpPr>
        <p:spPr>
          <a:xfrm>
            <a:off x="290160" y="848160"/>
            <a:ext cx="864036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If you were unable to understand the problem, here’s the layman explanation: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7929360" y="210240"/>
            <a:ext cx="813240" cy="21672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4"/>
          <p:cNvSpPr/>
          <p:nvPr/>
        </p:nvSpPr>
        <p:spPr>
          <a:xfrm>
            <a:off x="213840" y="1305360"/>
            <a:ext cx="553788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The traversal begins with the root node which is the first one to be printed.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Now, for 2</a:t>
            </a:r>
            <a:r>
              <a:rPr b="0" lang="en" sz="18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nd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level, the 2</a:t>
            </a:r>
            <a:r>
              <a:rPr b="0" lang="en" sz="18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nd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level nodes are traversed in the </a:t>
            </a:r>
            <a:r>
              <a:rPr b="0" i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left to right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direction. The output becomes 1, 2, 3.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The traversal direction is reversed to </a:t>
            </a:r>
            <a:r>
              <a:rPr b="0" i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right to left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direction for the next level and this keeps on repeating till the last level.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The output thus becomes 1, 2, 3, 7, 6, 5, 4, 8, 9.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6" name="TextShape 5"/>
          <p:cNvSpPr txBox="1"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Spiral Level-Order Traversal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"/>
          <p:cNvSpPr/>
          <p:nvPr/>
        </p:nvSpPr>
        <p:spPr>
          <a:xfrm>
            <a:off x="290160" y="848160"/>
            <a:ext cx="864036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Well, here’s the code for the Spiral Order Traversal. As already told, this code is very similar to the recursive approach for DFS.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Hence, we will use the </a:t>
            </a:r>
            <a:r>
              <a:rPr b="0" i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height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function from there to find the height of tree.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Traversal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b="0" i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print node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functions however will be modified accordingly.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457200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void spiralOrder() {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int h = height(root);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boolean ltr = false; 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for (int i = 1; i &lt;= h; i++) {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 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printNodesAtLevel(root, i, 1, ltr);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 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ltr = !ltr;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	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}</a:t>
            </a:r>
            <a:r>
              <a:rPr b="1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}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7929360" y="210240"/>
            <a:ext cx="813240" cy="2167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TextShape 4"/>
          <p:cNvSpPr txBox="1"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Spiral Level-Order Traversal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"/>
          <p:cNvSpPr/>
          <p:nvPr/>
        </p:nvSpPr>
        <p:spPr>
          <a:xfrm>
            <a:off x="61560" y="848160"/>
            <a:ext cx="893592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void printNodesAtLevel(Node root, int level, int currentLevel, boolean ltr) {</a:t>
            </a:r>
            <a:endParaRPr b="0" lang="en-IN" sz="1600" spc="-1" strike="noStrike">
              <a:latin typeface="Arial"/>
            </a:endParaRPr>
          </a:p>
          <a:p>
            <a:pPr marL="457200" indent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if (root == null)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	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return;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if (level == currentLevel)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	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System.out.print(root.data + " ");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else {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	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if (ltr) {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	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	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printNodesAtLevel(root.left,level,currentLevel+1, ltr);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	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	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	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printNodesAtLevel(root.right,level,currentLevel+1, ltr);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}else {</a:t>
            </a:r>
            <a:endParaRPr b="0" lang="en-IN" sz="1600" spc="-1" strike="noStrike">
              <a:latin typeface="Arial"/>
            </a:endParaRPr>
          </a:p>
          <a:p>
            <a:pPr marL="18288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printNodesAtLevel(root.right,level,currentLevel+1, ltr);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	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	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	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printNodesAtLevel(root.left,level,currentLevel+1, ltr);</a:t>
            </a:r>
            <a:endParaRPr b="0" lang="en-IN" sz="1600" spc="-1" strike="noStrike">
              <a:latin typeface="Arial"/>
            </a:endParaRPr>
          </a:p>
          <a:p>
            <a:pPr marL="457200" indent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}}</a:t>
            </a:r>
            <a:r>
              <a:rPr b="1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}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7929360" y="210240"/>
            <a:ext cx="813240" cy="2167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TextShape 4"/>
          <p:cNvSpPr txBox="1"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Spiral Level-Order Traversal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63840" y="572040"/>
            <a:ext cx="2057040" cy="54864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TextShape 2"/>
          <p:cNvSpPr txBox="1"/>
          <p:nvPr/>
        </p:nvSpPr>
        <p:spPr>
          <a:xfrm>
            <a:off x="601200" y="1674720"/>
            <a:ext cx="7818840" cy="6346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 algn="ctr"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000000"/>
                </a:solidFill>
                <a:latin typeface="Trebuchet MS"/>
                <a:ea typeface="Trebuchet MS"/>
              </a:rPr>
              <a:t>Thank You!</a:t>
            </a:r>
            <a:br/>
            <a:br/>
            <a:br/>
            <a:br/>
            <a:r>
              <a:rPr b="0" lang="en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Happy learning!</a:t>
            </a:r>
            <a:br/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7582320" y="0"/>
            <a:ext cx="1356120" cy="157716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4"/>
          <p:cNvSpPr/>
          <p:nvPr/>
        </p:nvSpPr>
        <p:spPr>
          <a:xfrm>
            <a:off x="1413720" y="1034640"/>
            <a:ext cx="1356120" cy="23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#LifeKoKaroLift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7240" y="1179360"/>
            <a:ext cx="8114040" cy="256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Calibri"/>
              </a:rPr>
              <a:t>Tree traversal : BFS</a:t>
            </a:r>
            <a:endParaRPr b="0" lang="en-IN" sz="2400" spc="-1" strike="noStrike"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Calibri"/>
              </a:rPr>
              <a:t>BFS (recursive) pseudocode and code</a:t>
            </a:r>
            <a:endParaRPr b="0" lang="en-IN" sz="2400" spc="-1" strike="noStrike"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Calibri"/>
              </a:rPr>
              <a:t>BFS (Iterartive) pseudocode and code</a:t>
            </a:r>
            <a:endParaRPr b="0" lang="en-IN" sz="2400" spc="-1" strike="noStrike"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Calibri"/>
              </a:rPr>
              <a:t>Mirror of a tree</a:t>
            </a:r>
            <a:endParaRPr b="0" lang="en-IN" sz="2400" spc="-1" strike="noStrike"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Calibri"/>
              </a:rPr>
              <a:t>Spiral View of the Tree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611840" y="303480"/>
            <a:ext cx="909720" cy="24264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4"/>
          <p:cNvSpPr/>
          <p:nvPr/>
        </p:nvSpPr>
        <p:spPr>
          <a:xfrm>
            <a:off x="507240" y="14400"/>
            <a:ext cx="292140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Calibri"/>
                <a:ea typeface="Calibri"/>
              </a:rPr>
              <a:t>Today’s Agenda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290160" y="771840"/>
            <a:ext cx="712296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That was all about DFS. Now, let’s move on to the next approach, </a:t>
            </a: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Breadth First Search(BFS)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In a BFS, all the nodes at a certain level are visited before moving on to the next level.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So basically, you first visit the root node, then all the nodes at level 1, then all the nodes at level 2, and so on.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Hence, in this algorithm, you move along the breadth of a tree, before hopping on to the next level. This is the reason why </a:t>
            </a: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Breadth-First Search (BFS)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traversal is also called the </a:t>
            </a: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Level-Order Traversal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7929360" y="210240"/>
            <a:ext cx="813240" cy="2167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TextShape 4"/>
          <p:cNvSpPr txBox="1"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Traversal of Binary Tree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Google Shape;101;p19" descr="Hands in gesture of measuring - Vector minimal icon"/>
          <p:cNvPicPr/>
          <p:nvPr/>
        </p:nvPicPr>
        <p:blipFill>
          <a:blip r:embed="rId2"/>
          <a:srcRect l="12960" t="20917" r="12252" b="24914"/>
          <a:stretch/>
        </p:blipFill>
        <p:spPr>
          <a:xfrm>
            <a:off x="7135200" y="1146960"/>
            <a:ext cx="1795320" cy="134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290160" y="771840"/>
            <a:ext cx="864036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In the figure above, all the nodes of Level 1 are visited first. 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Then we move onto Level 2 where all the nodes i.e node 2 and node 3 are visited 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Then we move onto Level 3 where nodes 4,5,6 and 7 are visited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7929360" y="210240"/>
            <a:ext cx="813240" cy="2167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TextShape 4"/>
          <p:cNvSpPr txBox="1"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Traversal of Binary Tree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Google Shape;110;p20" descr=""/>
          <p:cNvPicPr/>
          <p:nvPr/>
        </p:nvPicPr>
        <p:blipFill>
          <a:blip r:embed="rId2"/>
          <a:srcRect l="15652" t="29916" r="37402" b="32495"/>
          <a:stretch/>
        </p:blipFill>
        <p:spPr>
          <a:xfrm>
            <a:off x="2236320" y="1015560"/>
            <a:ext cx="4747680" cy="213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290160" y="848160"/>
            <a:ext cx="864036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Well, it’s time to visit our favourite example once again. This time you have the print the BFS order of elements. Can you do it?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7929360" y="210240"/>
            <a:ext cx="813240" cy="2167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TextShape 4"/>
          <p:cNvSpPr txBox="1"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Traversal of Binary Tree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Google Shape;119;p21" descr=""/>
          <p:cNvPicPr/>
          <p:nvPr/>
        </p:nvPicPr>
        <p:blipFill>
          <a:blip r:embed="rId2"/>
          <a:srcRect l="11145" t="12564" r="50017" b="22781"/>
          <a:stretch/>
        </p:blipFill>
        <p:spPr>
          <a:xfrm>
            <a:off x="2839680" y="1665360"/>
            <a:ext cx="3464640" cy="324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"/>
          <p:cNvSpPr/>
          <p:nvPr/>
        </p:nvSpPr>
        <p:spPr>
          <a:xfrm>
            <a:off x="290160" y="848160"/>
            <a:ext cx="564552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Let’s solve this example together: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The key function used in BFS traversal is the </a:t>
            </a:r>
            <a:r>
              <a:rPr b="0" i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printNodesAtLevel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or </a:t>
            </a:r>
            <a:r>
              <a:rPr b="0" i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PNL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function which prints all the nodes at a particular level.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We first find the height of the tree which is 4 here( levels 0,1, 2, 3).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Now we call our </a:t>
            </a:r>
            <a:r>
              <a:rPr b="0" i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PNL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function for all these levels one by one.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So what will be the output???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7929360" y="210240"/>
            <a:ext cx="813240" cy="2167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TextShape 4"/>
          <p:cNvSpPr txBox="1"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Traversal of Binary Tree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Google Shape;128;p22" descr=""/>
          <p:cNvPicPr/>
          <p:nvPr/>
        </p:nvPicPr>
        <p:blipFill>
          <a:blip r:embed="rId2"/>
          <a:srcRect l="11145" t="12564" r="50017" b="22781"/>
          <a:stretch/>
        </p:blipFill>
        <p:spPr>
          <a:xfrm>
            <a:off x="5935680" y="1636200"/>
            <a:ext cx="2806560" cy="262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>
            <a:off x="290160" y="798480"/>
            <a:ext cx="864036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As always, the answer is provided for your verification...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7929360" y="210240"/>
            <a:ext cx="813240" cy="2167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TextShape 4"/>
          <p:cNvSpPr txBox="1"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Traversal of Binary Tree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Google Shape;137;p23" descr=""/>
          <p:cNvPicPr/>
          <p:nvPr/>
        </p:nvPicPr>
        <p:blipFill>
          <a:blip r:embed="rId2"/>
          <a:srcRect l="10431" t="4055" r="20585" b="21919"/>
          <a:stretch/>
        </p:blipFill>
        <p:spPr>
          <a:xfrm>
            <a:off x="2839680" y="1278360"/>
            <a:ext cx="6131520" cy="3699000"/>
          </a:xfrm>
          <a:prstGeom prst="rect">
            <a:avLst/>
          </a:prstGeom>
          <a:ln w="0">
            <a:noFill/>
          </a:ln>
        </p:spPr>
      </p:pic>
      <p:sp>
        <p:nvSpPr>
          <p:cNvPr id="121" name="CustomShape 5"/>
          <p:cNvSpPr/>
          <p:nvPr/>
        </p:nvSpPr>
        <p:spPr>
          <a:xfrm>
            <a:off x="290160" y="1636920"/>
            <a:ext cx="254952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First, the node(s) at 0</a:t>
            </a:r>
            <a:r>
              <a:rPr b="0" lang="en" sz="18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th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level is printed which is the root node(1).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Then, the nodes at 1</a:t>
            </a:r>
            <a:r>
              <a:rPr b="0" lang="en" sz="18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st</a:t>
            </a:r>
            <a:r>
              <a:rPr b="0" lang="en" sz="1800" spc="-1" strike="noStrike">
                <a:solidFill>
                  <a:srgbClr val="a64d79"/>
                </a:solidFill>
                <a:latin typeface="Arial"/>
                <a:ea typeface="Arial"/>
              </a:rPr>
              <a:t>(6, 8)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, 2</a:t>
            </a:r>
            <a:r>
              <a:rPr b="0" lang="en" sz="18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nd</a:t>
            </a:r>
            <a:r>
              <a:rPr b="0" lang="en" sz="1800" spc="-1" strike="noStrike">
                <a:solidFill>
                  <a:srgbClr val="a64d79"/>
                </a:solidFill>
                <a:latin typeface="Arial"/>
                <a:ea typeface="Arial"/>
              </a:rPr>
              <a:t>(2, 5, 7)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and 3</a:t>
            </a:r>
            <a:r>
              <a:rPr b="0" lang="en" sz="18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rd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level</a:t>
            </a:r>
            <a:r>
              <a:rPr b="0" lang="en" sz="1800" spc="-1" strike="noStrike">
                <a:solidFill>
                  <a:srgbClr val="a64d79"/>
                </a:solidFill>
                <a:latin typeface="Arial"/>
                <a:ea typeface="Arial"/>
              </a:rPr>
              <a:t>(4, 3)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are printed subsequently.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90160" y="798480"/>
            <a:ext cx="514656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This method is hence called the </a:t>
            </a: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recursive method of DFS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This algorithm contains two functions, </a:t>
            </a:r>
            <a:r>
              <a:rPr b="0" i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levelOrderBFS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and </a:t>
            </a:r>
            <a:r>
              <a:rPr b="0" i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printNodesAtLevel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IN" sz="18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1" i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levelOrderBFS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contains a loop running from 1 to the height of tree and for each of the levels it calls the </a:t>
            </a:r>
            <a:r>
              <a:rPr b="0" i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PNL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or </a:t>
            </a:r>
            <a:r>
              <a:rPr b="0" i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printNodesAtLevel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function.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"/>
          <p:cNvSpPr/>
          <p:nvPr/>
        </p:nvSpPr>
        <p:spPr>
          <a:xfrm>
            <a:off x="7929360" y="210240"/>
            <a:ext cx="813240" cy="2167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TextShape 4"/>
          <p:cNvSpPr txBox="1"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Traversal of Binary Tree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Google Shape;147;p24" descr="Recursion: It recurs. | Created with fd's Flickr Toys. | Flickr"/>
          <p:cNvPicPr/>
          <p:nvPr/>
        </p:nvPicPr>
        <p:blipFill>
          <a:blip r:embed="rId2"/>
          <a:stretch/>
        </p:blipFill>
        <p:spPr>
          <a:xfrm>
            <a:off x="5437080" y="1782720"/>
            <a:ext cx="3305520" cy="2644560"/>
          </a:xfrm>
          <a:prstGeom prst="rect">
            <a:avLst/>
          </a:prstGeom>
          <a:ln w="0">
            <a:noFill/>
          </a:ln>
        </p:spPr>
      </p:pic>
      <p:sp>
        <p:nvSpPr>
          <p:cNvPr id="127" name="CustomShape 5"/>
          <p:cNvSpPr/>
          <p:nvPr/>
        </p:nvSpPr>
        <p:spPr>
          <a:xfrm>
            <a:off x="290160" y="798480"/>
            <a:ext cx="845244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The BFS traversal technique we just saw involved recursively calling the </a:t>
            </a:r>
            <a:r>
              <a:rPr b="0" i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PNL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or </a:t>
            </a:r>
            <a:r>
              <a:rPr b="0" i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printNodesAtLevel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function for each level.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2021-01-19T20:43:38Z</dcterms:modified>
  <cp:revision>1</cp:revision>
  <dc:subject/>
  <dc:title/>
</cp:coreProperties>
</file>