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3.xml" ContentType="application/vnd.openxmlformats-officedocument.presentationml.notesSlide+xml"/>
  <Override PartName="/ppt/notesSlides/_rels/notesSlide3.xml.rels" ContentType="application/vnd.openxmlformats-package.relationshi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7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7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8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8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8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F4C0B05-5330-4BD9-A7AF-3C5AA7AAB87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sldImg"/>
          </p:nvPr>
        </p:nvSpPr>
        <p:spPr>
          <a:xfrm>
            <a:off x="380880" y="685800"/>
            <a:ext cx="6095520" cy="3428640"/>
          </a:xfrm>
          <a:prstGeom prst="rect">
            <a:avLst/>
          </a:prstGeom>
        </p:spPr>
      </p:sp>
      <p:sp>
        <p:nvSpPr>
          <p:cNvPr id="514"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515"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176F2C0D-C843-41CF-AE07-508E074A72B7}"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0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1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2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3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43000" y="841680"/>
            <a:ext cx="6857640" cy="8299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100" spc="-1" strike="noStrike">
              <a:solidFill>
                <a:srgbClr val="000000"/>
              </a:solidFill>
              <a:latin typeface="Calibri"/>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43000" y="841680"/>
            <a:ext cx="6857640" cy="17902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100" spc="-1" strike="noStrike">
              <a:solidFill>
                <a:srgbClr val="000000"/>
              </a:solidFill>
              <a:latin typeface="Calibri"/>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929720" y="209520"/>
            <a:ext cx="813600" cy="216720"/>
          </a:xfrm>
          <a:prstGeom prst="rect">
            <a:avLst/>
          </a:prstGeom>
          <a:ln w="0">
            <a:noFill/>
          </a:ln>
        </p:spPr>
      </p:pic>
      <p:sp>
        <p:nvSpPr>
          <p:cNvPr id="1" name="PlaceHolder 1"/>
          <p:cNvSpPr>
            <a:spLocks noGrp="1"/>
          </p:cNvSpPr>
          <p:nvPr>
            <p:ph type="title"/>
          </p:nvPr>
        </p:nvSpPr>
        <p:spPr>
          <a:xfrm>
            <a:off x="1143000" y="841680"/>
            <a:ext cx="6857640" cy="1790280"/>
          </a:xfrm>
          <a:prstGeom prst="rect">
            <a:avLst/>
          </a:prstGeom>
        </p:spPr>
        <p:txBody>
          <a:bodyPr anchor="b">
            <a:noAutofit/>
          </a:bodyPr>
          <a:p>
            <a:pPr algn="ctr">
              <a:lnSpc>
                <a:spcPct val="90000"/>
              </a:lnSpc>
            </a:pPr>
            <a:r>
              <a:rPr b="0" lang="en-US" sz="4500" spc="-1" strike="noStrike">
                <a:solidFill>
                  <a:srgbClr val="000000"/>
                </a:solidFill>
                <a:latin typeface="Neue Plak"/>
              </a:rPr>
              <a:t>Click to edit Master title style</a:t>
            </a:r>
            <a:endParaRPr b="0" lang="en-US" sz="4500" spc="-1" strike="noStrike">
              <a:solidFill>
                <a:srgbClr val="000000"/>
              </a:solidFill>
              <a:latin typeface="Calibri"/>
            </a:endParaRPr>
          </a:p>
        </p:txBody>
      </p:sp>
      <p:sp>
        <p:nvSpPr>
          <p:cNvPr id="2" name="PlaceHolder 2"/>
          <p:cNvSpPr>
            <a:spLocks noGrp="1"/>
          </p:cNvSpPr>
          <p:nvPr>
            <p:ph type="dt"/>
          </p:nvPr>
        </p:nvSpPr>
        <p:spPr>
          <a:xfrm>
            <a:off x="663840" y="4653720"/>
            <a:ext cx="2057040" cy="273600"/>
          </a:xfrm>
          <a:prstGeom prst="rect">
            <a:avLst/>
          </a:prstGeom>
        </p:spPr>
        <p:txBody>
          <a:bodyPr anchor="ctr">
            <a:noAutofit/>
          </a:bodyPr>
          <a:p>
            <a:pPr>
              <a:lnSpc>
                <a:spcPct val="100000"/>
              </a:lnSpc>
            </a:pPr>
            <a:fld id="{11E1D5AB-44D1-4269-A386-4F9FAE763F5A}" type="datetime1">
              <a:rPr b="0" lang="en-IN" sz="900" spc="-1" strike="noStrike">
                <a:solidFill>
                  <a:srgbClr val="ed8e92"/>
                </a:solidFill>
                <a:latin typeface="Proxima Nova Rg"/>
              </a:rPr>
              <a:t>05/01/2021</a:t>
            </a:fld>
            <a:endParaRPr b="0" lang="en-IN" sz="900" spc="-1" strike="noStrike">
              <a:latin typeface="Times New Roman"/>
            </a:endParaRPr>
          </a:p>
        </p:txBody>
      </p:sp>
      <p:sp>
        <p:nvSpPr>
          <p:cNvPr id="3" name="PlaceHolder 3"/>
          <p:cNvSpPr>
            <a:spLocks noGrp="1"/>
          </p:cNvSpPr>
          <p:nvPr>
            <p:ph type="sldNum"/>
          </p:nvPr>
        </p:nvSpPr>
        <p:spPr>
          <a:xfrm>
            <a:off x="6616800" y="4012560"/>
            <a:ext cx="2057040" cy="273600"/>
          </a:xfrm>
          <a:prstGeom prst="rect">
            <a:avLst/>
          </a:prstGeom>
        </p:spPr>
        <p:txBody>
          <a:bodyPr anchor="ctr">
            <a:noAutofit/>
          </a:bodyPr>
          <a:p>
            <a:pPr algn="r">
              <a:lnSpc>
                <a:spcPct val="100000"/>
              </a:lnSpc>
            </a:pPr>
            <a:fld id="{F90C3A39-3B90-48BE-98EB-C5449300C217}" type="slidenum">
              <a:rPr b="0" lang="en-IN" sz="900" spc="-1" strike="noStrike">
                <a:solidFill>
                  <a:srgbClr val="ed8e92"/>
                </a:solidFill>
                <a:latin typeface="Proxima Nova Rg"/>
              </a:rPr>
              <a:t>&lt;number&gt;</a:t>
            </a:fld>
            <a:endParaRPr b="0" lang="en-IN" sz="900" spc="-1" strike="noStrike">
              <a:latin typeface="Times New Roman"/>
            </a:endParaRPr>
          </a:p>
        </p:txBody>
      </p:sp>
      <p:sp>
        <p:nvSpPr>
          <p:cNvPr id="4" name="CustomShape 4"/>
          <p:cNvSpPr/>
          <p:nvPr/>
        </p:nvSpPr>
        <p:spPr>
          <a:xfrm>
            <a:off x="0" y="0"/>
            <a:ext cx="9143640" cy="4653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5" name="Picture 7" descr=""/>
          <p:cNvPicPr/>
          <p:nvPr/>
        </p:nvPicPr>
        <p:blipFill>
          <a:blip r:embed="rId3"/>
          <a:stretch/>
        </p:blipFill>
        <p:spPr>
          <a:xfrm>
            <a:off x="663840" y="572040"/>
            <a:ext cx="2057040" cy="548640"/>
          </a:xfrm>
          <a:prstGeom prst="rect">
            <a:avLst/>
          </a:prstGeom>
          <a:ln w="0">
            <a:noFill/>
          </a:ln>
        </p:spPr>
      </p:pic>
      <p:sp>
        <p:nvSpPr>
          <p:cNvPr id="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7929720" y="209520"/>
            <a:ext cx="813600" cy="216720"/>
          </a:xfrm>
          <a:prstGeom prst="rect">
            <a:avLst/>
          </a:prstGeom>
          <a:ln w="0">
            <a:noFill/>
          </a:ln>
        </p:spPr>
      </p:pic>
      <p:sp>
        <p:nvSpPr>
          <p:cNvPr id="44" name="PlaceHolder 1"/>
          <p:cNvSpPr>
            <a:spLocks noGrp="1"/>
          </p:cNvSpPr>
          <p:nvPr>
            <p:ph type="body"/>
          </p:nvPr>
        </p:nvSpPr>
        <p:spPr>
          <a:xfrm>
            <a:off x="0" y="0"/>
            <a:ext cx="9143640" cy="5143320"/>
          </a:xfrm>
          <a:prstGeom prst="rect">
            <a:avLst/>
          </a:prstGeom>
        </p:spPr>
        <p:txBody>
          <a:bodyPr>
            <a:noAutofit/>
          </a:bodyPr>
          <a:p>
            <a:pPr marL="432000" indent="-324000" algn="ctr">
              <a:spcBef>
                <a:spcPts val="1417"/>
              </a:spcBef>
              <a:buClr>
                <a:srgbClr val="000000"/>
              </a:buClr>
              <a:buSzPct val="45000"/>
              <a:buFont typeface="Wingdings" charset="2"/>
              <a:buChar char=""/>
            </a:pPr>
            <a:r>
              <a:rPr b="0" lang="en-US" sz="900" spc="-1" strike="noStrike">
                <a:solidFill>
                  <a:srgbClr val="000000"/>
                </a:solidFill>
                <a:latin typeface="Calibri"/>
              </a:rPr>
              <a:t>Click to edit the outline text format</a:t>
            </a:r>
            <a:endParaRPr b="0" lang="en-US" sz="9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en-US" sz="900" spc="-1" strike="noStrike">
                <a:solidFill>
                  <a:srgbClr val="000000"/>
                </a:solidFill>
                <a:latin typeface="Calibri"/>
              </a:rPr>
              <a:t>Second Outline Level</a:t>
            </a:r>
            <a:endParaRPr b="0" lang="en-US" sz="9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en-US" sz="900" spc="-1" strike="noStrike">
                <a:solidFill>
                  <a:srgbClr val="000000"/>
                </a:solidFill>
                <a:latin typeface="Calibri"/>
              </a:rPr>
              <a:t>Third Outline Level</a:t>
            </a:r>
            <a:endParaRPr b="0" lang="en-US" sz="9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en-US" sz="900" spc="-1" strike="noStrike">
                <a:solidFill>
                  <a:srgbClr val="000000"/>
                </a:solidFill>
                <a:latin typeface="Calibri"/>
              </a:rPr>
              <a:t>Fourth Outline Level</a:t>
            </a:r>
            <a:endParaRPr b="0" lang="en-US" sz="9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en-US" sz="900" spc="-1" strike="noStrike">
                <a:solidFill>
                  <a:srgbClr val="000000"/>
                </a:solidFill>
                <a:latin typeface="Calibri"/>
              </a:rPr>
              <a:t>Fifth Outline Level</a:t>
            </a:r>
            <a:endParaRPr b="0" lang="en-US" sz="9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en-US" sz="900" spc="-1" strike="noStrike">
                <a:solidFill>
                  <a:srgbClr val="000000"/>
                </a:solidFill>
                <a:latin typeface="Calibri"/>
              </a:rPr>
              <a:t>Sixth Outline Level</a:t>
            </a:r>
            <a:endParaRPr b="0" lang="en-US" sz="9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en-US" sz="900" spc="-1" strike="noStrike">
                <a:solidFill>
                  <a:srgbClr val="000000"/>
                </a:solidFill>
                <a:latin typeface="Calibri"/>
              </a:rPr>
              <a:t>Seventh Outline Level</a:t>
            </a:r>
            <a:endParaRPr b="0" lang="en-US" sz="900" spc="-1" strike="noStrike">
              <a:solidFill>
                <a:srgbClr val="000000"/>
              </a:solidFill>
              <a:latin typeface="Calibri"/>
            </a:endParaRPr>
          </a:p>
        </p:txBody>
      </p:sp>
      <p:sp>
        <p:nvSpPr>
          <p:cNvPr id="45" name="PlaceHolder 2"/>
          <p:cNvSpPr>
            <a:spLocks noGrp="1"/>
          </p:cNvSpPr>
          <p:nvPr>
            <p:ph type="dt"/>
          </p:nvPr>
        </p:nvSpPr>
        <p:spPr>
          <a:xfrm>
            <a:off x="628560" y="4767120"/>
            <a:ext cx="2057040" cy="273600"/>
          </a:xfrm>
          <a:prstGeom prst="rect">
            <a:avLst/>
          </a:prstGeom>
        </p:spPr>
        <p:txBody>
          <a:bodyPr anchor="ctr">
            <a:noAutofit/>
          </a:bodyPr>
          <a:p>
            <a:pPr>
              <a:lnSpc>
                <a:spcPct val="100000"/>
              </a:lnSpc>
            </a:pPr>
            <a:fld id="{6D8BBD8E-3483-4354-B422-FF2496281439}" type="datetime1">
              <a:rPr b="0" lang="en-IN" sz="900" spc="-1" strike="noStrike">
                <a:solidFill>
                  <a:srgbClr val="8b8b8b"/>
                </a:solidFill>
                <a:latin typeface="Proxima Nova Rg"/>
              </a:rPr>
              <a:t>05/01/2021</a:t>
            </a:fld>
            <a:endParaRPr b="0" lang="en-IN" sz="900" spc="-1" strike="noStrike">
              <a:latin typeface="Times New Roman"/>
            </a:endParaRPr>
          </a:p>
        </p:txBody>
      </p:sp>
      <p:sp>
        <p:nvSpPr>
          <p:cNvPr id="46" name="PlaceHolder 3"/>
          <p:cNvSpPr>
            <a:spLocks noGrp="1"/>
          </p:cNvSpPr>
          <p:nvPr>
            <p:ph type="sldNum"/>
          </p:nvPr>
        </p:nvSpPr>
        <p:spPr>
          <a:xfrm>
            <a:off x="6458040" y="4767120"/>
            <a:ext cx="2057040" cy="273600"/>
          </a:xfrm>
          <a:prstGeom prst="rect">
            <a:avLst/>
          </a:prstGeom>
        </p:spPr>
        <p:txBody>
          <a:bodyPr anchor="ctr">
            <a:noAutofit/>
          </a:bodyPr>
          <a:p>
            <a:pPr algn="r">
              <a:lnSpc>
                <a:spcPct val="100000"/>
              </a:lnSpc>
              <a:tabLst>
                <a:tab algn="l" pos="0"/>
              </a:tabLst>
            </a:pPr>
            <a:fld id="{DA36E2BA-7E0A-411A-9678-F866E3D013D3}" type="slidenum">
              <a:rPr b="0" lang="en-IN" sz="900" spc="-1" strike="noStrike">
                <a:solidFill>
                  <a:srgbClr val="8b8b8b"/>
                </a:solidFill>
                <a:latin typeface="Proxima Nova Rg"/>
              </a:rPr>
              <a:t>&lt;number&gt;</a:t>
            </a:fld>
            <a:endParaRPr b="0" lang="en-IN" sz="900" spc="-1" strike="noStrike">
              <a:latin typeface="Times New Roman"/>
            </a:endParaRPr>
          </a:p>
        </p:txBody>
      </p:sp>
      <p:pic>
        <p:nvPicPr>
          <p:cNvPr id="47" name="Google Shape;21;p3" descr=""/>
          <p:cNvPicPr/>
          <p:nvPr/>
        </p:nvPicPr>
        <p:blipFill>
          <a:blip r:embed="rId3"/>
          <a:stretch/>
        </p:blipFill>
        <p:spPr>
          <a:xfrm>
            <a:off x="628560" y="546120"/>
            <a:ext cx="3259440" cy="4033800"/>
          </a:xfrm>
          <a:prstGeom prst="rect">
            <a:avLst/>
          </a:prstGeom>
          <a:ln w="0">
            <a:noFill/>
          </a:ln>
        </p:spPr>
      </p:pic>
      <p:sp>
        <p:nvSpPr>
          <p:cNvPr id="48" name="CustomShape 4"/>
          <p:cNvSpPr/>
          <p:nvPr/>
        </p:nvSpPr>
        <p:spPr>
          <a:xfrm>
            <a:off x="971640" y="1260720"/>
            <a:ext cx="2552400" cy="1580040"/>
          </a:xfrm>
          <a:prstGeom prst="rect">
            <a:avLst/>
          </a:prstGeom>
          <a:noFill/>
          <a:ln w="0">
            <a:noFill/>
          </a:ln>
        </p:spPr>
        <p:style>
          <a:lnRef idx="0"/>
          <a:fillRef idx="0"/>
          <a:effectRef idx="0"/>
          <a:fontRef idx="minor"/>
        </p:style>
        <p:txBody>
          <a:bodyPr>
            <a:noAutofit/>
          </a:bodyPr>
          <a:p>
            <a:pPr>
              <a:lnSpc>
                <a:spcPct val="90000"/>
              </a:lnSpc>
              <a:tabLst>
                <a:tab algn="l" pos="0"/>
              </a:tabLst>
            </a:pPr>
            <a:r>
              <a:rPr b="0" lang="en-IN" sz="1400" spc="-1" strike="noStrike">
                <a:solidFill>
                  <a:srgbClr val="ffffff"/>
                </a:solidFill>
                <a:latin typeface="Proxima Nova"/>
                <a:ea typeface="Proxima Nova"/>
              </a:rPr>
              <a:t>Edit Master text styles</a:t>
            </a:r>
            <a:endParaRPr b="0" lang="en-IN" sz="1400" spc="-1" strike="noStrike">
              <a:latin typeface="Arial"/>
            </a:endParaRPr>
          </a:p>
        </p:txBody>
      </p:sp>
      <p:pic>
        <p:nvPicPr>
          <p:cNvPr id="49" name="Google Shape;23;p3" descr=""/>
          <p:cNvPicPr/>
          <p:nvPr/>
        </p:nvPicPr>
        <p:blipFill>
          <a:blip r:embed="rId4"/>
          <a:stretch/>
        </p:blipFill>
        <p:spPr>
          <a:xfrm>
            <a:off x="628560" y="546120"/>
            <a:ext cx="3259440" cy="4033800"/>
          </a:xfrm>
          <a:prstGeom prst="rect">
            <a:avLst/>
          </a:prstGeom>
          <a:ln w="0">
            <a:noFill/>
          </a:ln>
        </p:spPr>
      </p:pic>
      <p:sp>
        <p:nvSpPr>
          <p:cNvPr id="50" name="CustomShape 5"/>
          <p:cNvSpPr/>
          <p:nvPr/>
        </p:nvSpPr>
        <p:spPr>
          <a:xfrm>
            <a:off x="971640" y="1260720"/>
            <a:ext cx="2552400" cy="1580040"/>
          </a:xfrm>
          <a:prstGeom prst="rect">
            <a:avLst/>
          </a:prstGeom>
          <a:noFill/>
          <a:ln w="0">
            <a:noFill/>
          </a:ln>
        </p:spPr>
        <p:style>
          <a:lnRef idx="0"/>
          <a:fillRef idx="0"/>
          <a:effectRef idx="0"/>
          <a:fontRef idx="minor"/>
        </p:style>
        <p:txBody>
          <a:bodyPr>
            <a:noAutofit/>
          </a:bodyPr>
          <a:p>
            <a:pPr>
              <a:lnSpc>
                <a:spcPct val="90000"/>
              </a:lnSpc>
              <a:tabLst>
                <a:tab algn="l" pos="0"/>
              </a:tabLst>
            </a:pPr>
            <a:r>
              <a:rPr b="0" lang="en-IN" sz="1400" spc="-1" strike="noStrike">
                <a:solidFill>
                  <a:srgbClr val="ffffff"/>
                </a:solidFill>
                <a:latin typeface="Proxima Nova"/>
                <a:ea typeface="Proxima Nova"/>
              </a:rPr>
              <a:t>Edit Master text styles</a:t>
            </a:r>
            <a:endParaRPr b="0" lang="en-IN" sz="1400" spc="-1" strike="noStrike">
              <a:latin typeface="Arial"/>
            </a:endParaRPr>
          </a:p>
        </p:txBody>
      </p:sp>
      <p:sp>
        <p:nvSpPr>
          <p:cNvPr id="51"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 name="Picture 6" descr=""/>
          <p:cNvPicPr/>
          <p:nvPr/>
        </p:nvPicPr>
        <p:blipFill>
          <a:blip r:embed="rId2"/>
          <a:stretch/>
        </p:blipFill>
        <p:spPr>
          <a:xfrm>
            <a:off x="7929720" y="209520"/>
            <a:ext cx="813600" cy="216720"/>
          </a:xfrm>
          <a:prstGeom prst="rect">
            <a:avLst/>
          </a:prstGeom>
          <a:ln w="0">
            <a:noFill/>
          </a:ln>
        </p:spPr>
      </p:pic>
      <p:sp>
        <p:nvSpPr>
          <p:cNvPr id="89" name="CustomShape 1"/>
          <p:cNvSpPr/>
          <p:nvPr/>
        </p:nvSpPr>
        <p:spPr>
          <a:xfrm>
            <a:off x="-360" y="0"/>
            <a:ext cx="9143640" cy="514332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p:style>
      </p:sp>
      <p:sp>
        <p:nvSpPr>
          <p:cNvPr id="90" name="PlaceHolder 2"/>
          <p:cNvSpPr>
            <a:spLocks noGrp="1"/>
          </p:cNvSpPr>
          <p:nvPr>
            <p:ph type="title"/>
          </p:nvPr>
        </p:nvSpPr>
        <p:spPr>
          <a:xfrm>
            <a:off x="630360" y="544320"/>
            <a:ext cx="5990040" cy="561960"/>
          </a:xfrm>
          <a:prstGeom prst="rect">
            <a:avLst/>
          </a:prstGeom>
        </p:spPr>
        <p:txBody>
          <a:bodyPr anchor="ctr">
            <a:noAutofit/>
          </a:bodyPr>
          <a:p>
            <a:pPr>
              <a:lnSpc>
                <a:spcPct val="90000"/>
              </a:lnSpc>
            </a:pPr>
            <a:r>
              <a:rPr b="0" lang="en-US" sz="3600" spc="-1" strike="noStrike">
                <a:solidFill>
                  <a:srgbClr val="ffffff"/>
                </a:solidFill>
                <a:latin typeface="Neue Plak"/>
              </a:rPr>
              <a:t>Click to add title</a:t>
            </a:r>
            <a:endParaRPr b="0" lang="en-US" sz="3600" spc="-1" strike="noStrike">
              <a:solidFill>
                <a:srgbClr val="000000"/>
              </a:solidFill>
              <a:latin typeface="Calibri"/>
            </a:endParaRPr>
          </a:p>
        </p:txBody>
      </p:sp>
      <p:sp>
        <p:nvSpPr>
          <p:cNvPr id="91" name="PlaceHolder 3"/>
          <p:cNvSpPr>
            <a:spLocks noGrp="1"/>
          </p:cNvSpPr>
          <p:nvPr>
            <p:ph type="dt"/>
          </p:nvPr>
        </p:nvSpPr>
        <p:spPr>
          <a:xfrm>
            <a:off x="628560" y="4767120"/>
            <a:ext cx="2057040" cy="273600"/>
          </a:xfrm>
          <a:prstGeom prst="rect">
            <a:avLst/>
          </a:prstGeom>
        </p:spPr>
        <p:txBody>
          <a:bodyPr anchor="ctr">
            <a:noAutofit/>
          </a:bodyPr>
          <a:p>
            <a:pPr>
              <a:lnSpc>
                <a:spcPct val="100000"/>
              </a:lnSpc>
            </a:pPr>
            <a:fld id="{503E57FD-2318-4B2D-B563-A6BA24FFF696}" type="datetime1">
              <a:rPr b="0" lang="en-IN" sz="900" spc="-1" strike="noStrike">
                <a:solidFill>
                  <a:srgbClr val="ffffff"/>
                </a:solidFill>
                <a:latin typeface="Proxima Nova Rg"/>
              </a:rPr>
              <a:t>05/01/2021</a:t>
            </a:fld>
            <a:endParaRPr b="0" lang="en-IN" sz="900" spc="-1" strike="noStrike">
              <a:latin typeface="Times New Roman"/>
            </a:endParaRPr>
          </a:p>
        </p:txBody>
      </p:sp>
      <p:sp>
        <p:nvSpPr>
          <p:cNvPr id="92" name="PlaceHolder 4"/>
          <p:cNvSpPr>
            <a:spLocks noGrp="1"/>
          </p:cNvSpPr>
          <p:nvPr>
            <p:ph type="ftr"/>
          </p:nvPr>
        </p:nvSpPr>
        <p:spPr>
          <a:xfrm>
            <a:off x="3029040" y="4767120"/>
            <a:ext cx="3085920" cy="273600"/>
          </a:xfrm>
          <a:prstGeom prst="rect">
            <a:avLst/>
          </a:prstGeom>
        </p:spPr>
        <p:txBody>
          <a:bodyPr lIns="90000" rIns="90000" tIns="45000" bIns="45000">
            <a:noAutofit/>
          </a:bodyPr>
          <a:p>
            <a:pPr>
              <a:lnSpc>
                <a:spcPct val="100000"/>
              </a:lnSpc>
            </a:pPr>
            <a:r>
              <a:rPr b="0" lang="en-IN" sz="1800" spc="-1" strike="noStrike">
                <a:solidFill>
                  <a:srgbClr val="ffffff"/>
                </a:solidFill>
                <a:latin typeface="Calibri"/>
              </a:rPr>
              <a:t>Data Science Certification Program</a:t>
            </a:r>
            <a:endParaRPr b="0" lang="en-IN" sz="1800" spc="-1" strike="noStrike">
              <a:latin typeface="Times New Roman"/>
            </a:endParaRPr>
          </a:p>
        </p:txBody>
      </p:sp>
      <p:sp>
        <p:nvSpPr>
          <p:cNvPr id="93" name="PlaceHolder 5"/>
          <p:cNvSpPr>
            <a:spLocks noGrp="1"/>
          </p:cNvSpPr>
          <p:nvPr>
            <p:ph type="sldNum"/>
          </p:nvPr>
        </p:nvSpPr>
        <p:spPr>
          <a:xfrm>
            <a:off x="6458040" y="4767120"/>
            <a:ext cx="2057040" cy="273600"/>
          </a:xfrm>
          <a:prstGeom prst="rect">
            <a:avLst/>
          </a:prstGeom>
        </p:spPr>
        <p:txBody>
          <a:bodyPr anchor="ctr">
            <a:noAutofit/>
          </a:bodyPr>
          <a:p>
            <a:pPr algn="r">
              <a:lnSpc>
                <a:spcPct val="100000"/>
              </a:lnSpc>
            </a:pPr>
            <a:fld id="{6DC3923A-E1AC-4FB7-A8FB-60478E8E68FC}" type="slidenum">
              <a:rPr b="0" lang="en-IN" sz="900" spc="-1" strike="noStrike">
                <a:solidFill>
                  <a:srgbClr val="ffffff"/>
                </a:solidFill>
                <a:latin typeface="Proxima Nova Rg"/>
              </a:rPr>
              <a:t>&lt;number&gt;</a:t>
            </a:fld>
            <a:endParaRPr b="0" lang="en-IN" sz="900" spc="-1" strike="noStrike">
              <a:latin typeface="Times New Roman"/>
            </a:endParaRPr>
          </a:p>
        </p:txBody>
      </p:sp>
      <p:pic>
        <p:nvPicPr>
          <p:cNvPr id="94" name="Picture 8" descr=""/>
          <p:cNvPicPr/>
          <p:nvPr/>
        </p:nvPicPr>
        <p:blipFill>
          <a:blip r:embed="rId3"/>
          <a:stretch/>
        </p:blipFill>
        <p:spPr>
          <a:xfrm>
            <a:off x="7611840" y="303480"/>
            <a:ext cx="909360" cy="242640"/>
          </a:xfrm>
          <a:prstGeom prst="rect">
            <a:avLst/>
          </a:prstGeom>
          <a:ln w="0">
            <a:noFill/>
          </a:ln>
        </p:spPr>
      </p:pic>
      <p:sp>
        <p:nvSpPr>
          <p:cNvPr id="95" name="CustomShape 6"/>
          <p:cNvSpPr/>
          <p:nvPr/>
        </p:nvSpPr>
        <p:spPr>
          <a:xfrm>
            <a:off x="0" y="0"/>
            <a:ext cx="9143640" cy="514332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p:style>
      </p:sp>
      <p:pic>
        <p:nvPicPr>
          <p:cNvPr id="96" name="Picture 13" descr=""/>
          <p:cNvPicPr/>
          <p:nvPr/>
        </p:nvPicPr>
        <p:blipFill>
          <a:blip r:embed="rId4"/>
          <a:stretch/>
        </p:blipFill>
        <p:spPr>
          <a:xfrm>
            <a:off x="7929360" y="210240"/>
            <a:ext cx="813240" cy="216720"/>
          </a:xfrm>
          <a:prstGeom prst="rect">
            <a:avLst/>
          </a:prstGeom>
          <a:ln w="0">
            <a:noFill/>
          </a:ln>
        </p:spPr>
      </p:pic>
      <p:sp>
        <p:nvSpPr>
          <p:cNvPr id="97"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4" name="Picture 6" descr=""/>
          <p:cNvPicPr/>
          <p:nvPr/>
        </p:nvPicPr>
        <p:blipFill>
          <a:blip r:embed="rId2"/>
          <a:stretch/>
        </p:blipFill>
        <p:spPr>
          <a:xfrm>
            <a:off x="7929720" y="209520"/>
            <a:ext cx="813600" cy="216720"/>
          </a:xfrm>
          <a:prstGeom prst="rect">
            <a:avLst/>
          </a:prstGeom>
          <a:ln w="0">
            <a:noFill/>
          </a:ln>
        </p:spPr>
      </p:pic>
      <p:sp>
        <p:nvSpPr>
          <p:cNvPr id="135" name="PlaceHolder 1"/>
          <p:cNvSpPr>
            <a:spLocks noGrp="1"/>
          </p:cNvSpPr>
          <p:nvPr>
            <p:ph type="dt"/>
          </p:nvPr>
        </p:nvSpPr>
        <p:spPr>
          <a:xfrm>
            <a:off x="628560" y="4767120"/>
            <a:ext cx="2057040" cy="273600"/>
          </a:xfrm>
          <a:prstGeom prst="rect">
            <a:avLst/>
          </a:prstGeom>
        </p:spPr>
        <p:txBody>
          <a:bodyPr anchor="ctr">
            <a:noAutofit/>
          </a:bodyPr>
          <a:p>
            <a:pPr>
              <a:lnSpc>
                <a:spcPct val="100000"/>
              </a:lnSpc>
            </a:pPr>
            <a:fld id="{5C29E2BD-DE04-40F9-85B3-FC5AE41A9D0E}" type="datetime1">
              <a:rPr b="0" lang="en-IN" sz="900" spc="-1" strike="noStrike">
                <a:solidFill>
                  <a:srgbClr val="8b8b8b"/>
                </a:solidFill>
                <a:latin typeface="Proxima Nova Rg"/>
              </a:rPr>
              <a:t>05/01/2021</a:t>
            </a:fld>
            <a:endParaRPr b="0" lang="en-IN" sz="900" spc="-1" strike="noStrike">
              <a:latin typeface="Times New Roman"/>
            </a:endParaRPr>
          </a:p>
        </p:txBody>
      </p:sp>
      <p:sp>
        <p:nvSpPr>
          <p:cNvPr id="136" name="PlaceHolder 2"/>
          <p:cNvSpPr>
            <a:spLocks noGrp="1"/>
          </p:cNvSpPr>
          <p:nvPr>
            <p:ph type="sldNum"/>
          </p:nvPr>
        </p:nvSpPr>
        <p:spPr>
          <a:xfrm>
            <a:off x="6458040" y="4767120"/>
            <a:ext cx="2057040" cy="273600"/>
          </a:xfrm>
          <a:prstGeom prst="rect">
            <a:avLst/>
          </a:prstGeom>
        </p:spPr>
        <p:txBody>
          <a:bodyPr anchor="ctr">
            <a:noAutofit/>
          </a:bodyPr>
          <a:p>
            <a:pPr algn="r">
              <a:lnSpc>
                <a:spcPct val="100000"/>
              </a:lnSpc>
            </a:pPr>
            <a:fld id="{8DB3A347-EFFB-44D7-B55F-4D1014436893}" type="slidenum">
              <a:rPr b="0" lang="en-IN" sz="900" spc="-1" strike="noStrike">
                <a:solidFill>
                  <a:srgbClr val="8b8b8b"/>
                </a:solidFill>
                <a:latin typeface="Proxima Nova Rg"/>
              </a:rPr>
              <a:t>&lt;number&gt;</a:t>
            </a:fld>
            <a:endParaRPr b="0" lang="en-IN" sz="900" spc="-1" strike="noStrike">
              <a:latin typeface="Times New Roman"/>
            </a:endParaRPr>
          </a:p>
        </p:txBody>
      </p:sp>
      <p:sp>
        <p:nvSpPr>
          <p:cNvPr id="137" name="PlaceHolder 3"/>
          <p:cNvSpPr>
            <a:spLocks noGrp="1"/>
          </p:cNvSpPr>
          <p:nvPr>
            <p:ph type="body"/>
          </p:nvPr>
        </p:nvSpPr>
        <p:spPr>
          <a:xfrm>
            <a:off x="3303720" y="1816200"/>
            <a:ext cx="5265360" cy="2619000"/>
          </a:xfrm>
          <a:prstGeom prst="rect">
            <a:avLst/>
          </a:prstGeom>
        </p:spPr>
        <p:txBody>
          <a:bodyPr>
            <a:noAutofit/>
          </a:bodyPr>
          <a:p>
            <a:pPr algn="ctr">
              <a:lnSpc>
                <a:spcPct val="90000"/>
              </a:lnSpc>
              <a:spcBef>
                <a:spcPts val="751"/>
              </a:spcBef>
              <a:tabLst>
                <a:tab algn="l" pos="0"/>
              </a:tabLst>
            </a:pPr>
            <a:r>
              <a:rPr b="0" lang="en-US" sz="1800" spc="-1" strike="noStrike">
                <a:solidFill>
                  <a:srgbClr val="000000"/>
                </a:solidFill>
                <a:latin typeface="Proxima Nova Rg"/>
              </a:rPr>
              <a:t>Click to add text</a:t>
            </a:r>
            <a:endParaRPr b="0" lang="en-US" sz="1800" spc="-1" strike="noStrike">
              <a:solidFill>
                <a:srgbClr val="000000"/>
              </a:solidFill>
              <a:latin typeface="Calibri"/>
            </a:endParaRPr>
          </a:p>
        </p:txBody>
      </p:sp>
      <p:sp>
        <p:nvSpPr>
          <p:cNvPr id="138" name="CustomShape 4"/>
          <p:cNvSpPr/>
          <p:nvPr/>
        </p:nvSpPr>
        <p:spPr>
          <a:xfrm>
            <a:off x="0" y="0"/>
            <a:ext cx="9143640" cy="636480"/>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p:style>
      </p:sp>
      <p:sp>
        <p:nvSpPr>
          <p:cNvPr id="139" name="PlaceHolder 5"/>
          <p:cNvSpPr>
            <a:spLocks noGrp="1"/>
          </p:cNvSpPr>
          <p:nvPr>
            <p:ph type="title"/>
          </p:nvPr>
        </p:nvSpPr>
        <p:spPr>
          <a:xfrm>
            <a:off x="316800" y="122040"/>
            <a:ext cx="3735720" cy="382320"/>
          </a:xfrm>
          <a:prstGeom prst="rect">
            <a:avLst/>
          </a:prstGeom>
        </p:spPr>
        <p:txBody>
          <a:bodyPr anchor="ctr">
            <a:noAutofit/>
          </a:bodyPr>
          <a:p>
            <a:pPr>
              <a:lnSpc>
                <a:spcPct val="90000"/>
              </a:lnSpc>
            </a:pPr>
            <a:r>
              <a:rPr b="0" lang="en-US" sz="2400" spc="-1" strike="noStrike">
                <a:solidFill>
                  <a:srgbClr val="ffffff"/>
                </a:solidFill>
                <a:latin typeface="Proxima Nova"/>
              </a:rPr>
              <a:t>Click to add title</a:t>
            </a:r>
            <a:endParaRPr b="0" lang="en-US" sz="2400" spc="-1" strike="noStrike">
              <a:solidFill>
                <a:srgbClr val="000000"/>
              </a:solidFill>
              <a:latin typeface="Calibri"/>
            </a:endParaRPr>
          </a:p>
        </p:txBody>
      </p:sp>
      <p:pic>
        <p:nvPicPr>
          <p:cNvPr id="140" name="Picture 14" descr=""/>
          <p:cNvPicPr/>
          <p:nvPr/>
        </p:nvPicPr>
        <p:blipFill>
          <a:blip r:embed="rId3"/>
          <a:stretch/>
        </p:blipFill>
        <p:spPr>
          <a:xfrm>
            <a:off x="7929360" y="210240"/>
            <a:ext cx="813240" cy="2167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hyperlink" Target="https://www.cis.upenn.edu/~matuszek/General/JavaSyntax/methods.html" TargetMode="External"/><Relationship Id="rId2" Type="http://schemas.openxmlformats.org/officeDocument/2006/relationships/hyperlink" Target="https://www.cis.upenn.edu/~matuszek/General/JavaSyntax/constructors.html" TargetMode="External"/><Relationship Id="rId3"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hyperlink" Target="https://www.cis.upenn.edu/~matuszek/General/JavaSyntax/print-statements.html" TargetMode="External"/><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hyperlink" Target="https://www.jetbrains.com/idea/download/" TargetMode="External"/><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55120" y="2115000"/>
            <a:ext cx="6895080" cy="1171800"/>
          </a:xfrm>
          <a:prstGeom prst="rect">
            <a:avLst/>
          </a:prstGeom>
          <a:noFill/>
          <a:ln w="0">
            <a:noFill/>
          </a:ln>
        </p:spPr>
        <p:style>
          <a:lnRef idx="0"/>
          <a:fillRef idx="0"/>
          <a:effectRef idx="0"/>
          <a:fontRef idx="minor"/>
        </p:style>
        <p:txBody>
          <a:bodyPr anchor="b">
            <a:noAutofit/>
          </a:bodyPr>
          <a:p>
            <a:pPr>
              <a:lnSpc>
                <a:spcPct val="90000"/>
              </a:lnSpc>
            </a:pPr>
            <a:r>
              <a:rPr b="0" lang="en-IN" sz="4000" spc="-1" strike="noStrike">
                <a:solidFill>
                  <a:srgbClr val="000000"/>
                </a:solidFill>
                <a:latin typeface="Proxima Nova Light"/>
              </a:rPr>
              <a:t>Java</a:t>
            </a:r>
            <a:endParaRPr b="0" lang="en-IN" sz="4000" spc="-1" strike="noStrike">
              <a:latin typeface="Arial"/>
            </a:endParaRPr>
          </a:p>
          <a:p>
            <a:pPr>
              <a:lnSpc>
                <a:spcPct val="90000"/>
              </a:lnSpc>
            </a:pPr>
            <a:r>
              <a:rPr b="0" lang="en-IN" sz="4000" spc="-1" strike="noStrike">
                <a:solidFill>
                  <a:srgbClr val="000000"/>
                </a:solidFill>
                <a:latin typeface="Proxima Nova Light"/>
              </a:rPr>
              <a:t>Program</a:t>
            </a:r>
            <a:endParaRPr b="0" lang="en-IN" sz="4000" spc="-1" strike="noStrike">
              <a:latin typeface="Arial"/>
            </a:endParaRPr>
          </a:p>
        </p:txBody>
      </p:sp>
      <p:pic>
        <p:nvPicPr>
          <p:cNvPr id="184" name="Picture 3" descr=""/>
          <p:cNvPicPr/>
          <p:nvPr/>
        </p:nvPicPr>
        <p:blipFill>
          <a:blip r:embed="rId1"/>
          <a:stretch/>
        </p:blipFill>
        <p:spPr>
          <a:xfrm>
            <a:off x="7582320" y="0"/>
            <a:ext cx="1356120" cy="1577160"/>
          </a:xfrm>
          <a:prstGeom prst="rect">
            <a:avLst/>
          </a:prstGeom>
          <a:ln w="0">
            <a:noFill/>
          </a:ln>
        </p:spPr>
      </p:pic>
      <p:sp>
        <p:nvSpPr>
          <p:cNvPr id="185" name="CustomShape 2"/>
          <p:cNvSpPr/>
          <p:nvPr/>
        </p:nvSpPr>
        <p:spPr>
          <a:xfrm>
            <a:off x="1157040" y="716040"/>
            <a:ext cx="1655280" cy="1310760"/>
          </a:xfrm>
          <a:prstGeom prst="rect">
            <a:avLst/>
          </a:prstGeom>
          <a:noFill/>
          <a:ln w="0">
            <a:noFill/>
          </a:ln>
        </p:spPr>
        <p:style>
          <a:lnRef idx="0"/>
          <a:fillRef idx="0"/>
          <a:effectRef idx="0"/>
          <a:fontRef idx="minor"/>
        </p:style>
        <p:txBody>
          <a:bodyPr>
            <a:noAutofit/>
          </a:bodyPr>
          <a:p>
            <a:pPr>
              <a:lnSpc>
                <a:spcPct val="90000"/>
              </a:lnSpc>
              <a:spcBef>
                <a:spcPts val="1001"/>
              </a:spcBef>
              <a:tabLst>
                <a:tab algn="l" pos="0"/>
              </a:tabLst>
            </a:pPr>
            <a:endParaRPr b="0" lang="en-IN" sz="2430" spc="-1" strike="noStrike">
              <a:latin typeface="Arial"/>
            </a:endParaRPr>
          </a:p>
          <a:p>
            <a:pPr>
              <a:lnSpc>
                <a:spcPct val="90000"/>
              </a:lnSpc>
              <a:spcBef>
                <a:spcPts val="1001"/>
              </a:spcBef>
              <a:tabLst>
                <a:tab algn="l" pos="0"/>
              </a:tabLst>
            </a:pPr>
            <a:r>
              <a:rPr b="0" i="1" lang="en-US" sz="1400" spc="-1" strike="noStrike">
                <a:solidFill>
                  <a:srgbClr val="000000"/>
                </a:solidFill>
                <a:latin typeface="Proxima Nova Rg"/>
              </a:rPr>
              <a:t>    </a:t>
            </a:r>
            <a:r>
              <a:rPr b="0" i="1" lang="en-US" sz="1400" spc="-1" strike="noStrike">
                <a:solidFill>
                  <a:srgbClr val="000000"/>
                </a:solidFill>
                <a:latin typeface="Proxima Nova Rg"/>
              </a:rPr>
              <a:t>#LifeKoKaroLift</a:t>
            </a:r>
            <a:endParaRPr b="0" lang="en-IN" sz="1400" spc="-1" strike="noStrike">
              <a:latin typeface="Arial"/>
            </a:endParaRPr>
          </a:p>
        </p:txBody>
      </p:sp>
      <p:sp>
        <p:nvSpPr>
          <p:cNvPr id="186" name="TextShape 3"/>
          <p:cNvSpPr txBox="1"/>
          <p:nvPr/>
        </p:nvSpPr>
        <p:spPr>
          <a:xfrm>
            <a:off x="663840" y="4653720"/>
            <a:ext cx="2057040" cy="273600"/>
          </a:xfrm>
          <a:prstGeom prst="rect">
            <a:avLst/>
          </a:prstGeom>
          <a:noFill/>
          <a:ln w="0">
            <a:noFill/>
          </a:ln>
        </p:spPr>
        <p:txBody>
          <a:bodyPr anchor="ctr">
            <a:noAutofit/>
          </a:bodyPr>
          <a:p>
            <a:pPr>
              <a:lnSpc>
                <a:spcPct val="100000"/>
              </a:lnSpc>
            </a:pPr>
            <a:fld id="{D2CE9C3D-C787-4E3C-8C4D-EDA22C53A623}" type="datetime1">
              <a:rPr b="0" lang="en-IN" sz="900" spc="-1" strike="noStrike">
                <a:solidFill>
                  <a:srgbClr val="ed8e92"/>
                </a:solidFill>
                <a:latin typeface="Proxima Nova Rg"/>
              </a:rPr>
              <a:t>05/01/2021</a:t>
            </a:fld>
            <a:endParaRPr b="0" lang="en-IN" sz="900" spc="-1" strike="noStrike">
              <a:latin typeface="Times New Roman"/>
            </a:endParaRPr>
          </a:p>
        </p:txBody>
      </p:sp>
      <p:sp>
        <p:nvSpPr>
          <p:cNvPr id="187" name="TextShape 4"/>
          <p:cNvSpPr txBox="1"/>
          <p:nvPr/>
        </p:nvSpPr>
        <p:spPr>
          <a:xfrm>
            <a:off x="6616800" y="4012560"/>
            <a:ext cx="2057040" cy="273600"/>
          </a:xfrm>
          <a:prstGeom prst="rect">
            <a:avLst/>
          </a:prstGeom>
          <a:noFill/>
          <a:ln w="0">
            <a:noFill/>
          </a:ln>
        </p:spPr>
        <p:txBody>
          <a:bodyPr anchor="ctr">
            <a:noAutofit/>
          </a:bodyPr>
          <a:p>
            <a:pPr algn="r">
              <a:lnSpc>
                <a:spcPct val="100000"/>
              </a:lnSpc>
            </a:pPr>
            <a:fld id="{EC19781F-734D-4AAD-855B-B5846E89C13C}" type="slidenum">
              <a:rPr b="0" lang="en-IN" sz="900" spc="-1" strike="noStrike">
                <a:solidFill>
                  <a:srgbClr val="ed8e92"/>
                </a:solidFill>
                <a:latin typeface="Proxima Nova Rg"/>
              </a:rPr>
              <a:t>&lt;number&gt;</a:t>
            </a:fld>
            <a:endParaRPr b="0" lang="en-IN" sz="9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1722240" y="4768200"/>
            <a:ext cx="2057040" cy="273600"/>
          </a:xfrm>
          <a:prstGeom prst="rect">
            <a:avLst/>
          </a:prstGeom>
          <a:noFill/>
          <a:ln w="0">
            <a:noFill/>
          </a:ln>
        </p:spPr>
        <p:txBody>
          <a:bodyPr anchor="ctr">
            <a:noAutofit/>
          </a:bodyPr>
          <a:p>
            <a:pPr>
              <a:lnSpc>
                <a:spcPct val="100000"/>
              </a:lnSpc>
            </a:pPr>
            <a:fld id="{8B61705B-08D5-4B0C-A074-4B44E0A389D3}"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3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AA06C39-F162-40E6-9504-BF80A72DA13B}" type="slidenum">
              <a:rPr b="0" lang="en-IN" sz="900" spc="-1" strike="noStrike">
                <a:solidFill>
                  <a:srgbClr val="ff0000"/>
                </a:solidFill>
                <a:latin typeface="Proxima Nova Rg"/>
              </a:rPr>
              <a:t>9</a:t>
            </a:fld>
            <a:endParaRPr b="0" lang="en-IN" sz="900" spc="-1" strike="noStrike">
              <a:latin typeface="Times New Roman"/>
            </a:endParaRPr>
          </a:p>
        </p:txBody>
      </p:sp>
      <p:sp>
        <p:nvSpPr>
          <p:cNvPr id="239"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4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41"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42" name="CustomShape 6"/>
          <p:cNvSpPr/>
          <p:nvPr/>
        </p:nvSpPr>
        <p:spPr>
          <a:xfrm>
            <a:off x="318960" y="981720"/>
            <a:ext cx="8824680" cy="3984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Java Variable Types</a:t>
            </a:r>
            <a:endParaRPr b="0" lang="en-IN" sz="1600" spc="-1" strike="noStrike">
              <a:latin typeface="Arial"/>
            </a:endParaRPr>
          </a:p>
          <a:p>
            <a:pPr>
              <a:lnSpc>
                <a:spcPct val="100000"/>
              </a:lnSpc>
            </a:pPr>
            <a:r>
              <a:rPr b="0" lang="en-US" sz="1600" spc="-1" strike="noStrike">
                <a:solidFill>
                  <a:srgbClr val="000000"/>
                </a:solidFill>
                <a:latin typeface="Calibri"/>
              </a:rPr>
              <a:t>In Java there are four types of variables:</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Non-static fields</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Static fields</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Local variables</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Parameters</a:t>
            </a:r>
            <a:endParaRPr b="0" lang="en-IN" sz="1600" spc="-1" strike="noStrike">
              <a:latin typeface="Arial"/>
            </a:endParaRPr>
          </a:p>
          <a:p>
            <a:pPr>
              <a:lnSpc>
                <a:spcPct val="100000"/>
              </a:lnSpc>
            </a:pPr>
            <a:r>
              <a:rPr b="0" lang="en-US" sz="1600" spc="-1" strike="noStrike">
                <a:solidFill>
                  <a:srgbClr val="000000"/>
                </a:solidFill>
                <a:latin typeface="Calibri"/>
              </a:rPr>
              <a:t>A </a:t>
            </a:r>
            <a:r>
              <a:rPr b="1" lang="en-US" sz="1600" spc="-1" strike="noStrike">
                <a:solidFill>
                  <a:srgbClr val="000000"/>
                </a:solidFill>
                <a:latin typeface="Calibri"/>
              </a:rPr>
              <a:t>non-static field </a:t>
            </a:r>
            <a:r>
              <a:rPr b="0" lang="en-US" sz="1600" spc="-1" strike="noStrike">
                <a:solidFill>
                  <a:srgbClr val="000000"/>
                </a:solidFill>
                <a:latin typeface="Calibri"/>
              </a:rPr>
              <a:t>is a variable that belongs to an object. Objects keep their internal state in non-static fields. Non-static fields are also called instance variables, because they belong to instances (objects) of a class. </a:t>
            </a:r>
            <a:endParaRPr b="0" lang="en-IN" sz="1600" spc="-1" strike="noStrike">
              <a:latin typeface="Arial"/>
            </a:endParaRPr>
          </a:p>
          <a:p>
            <a:pPr>
              <a:lnSpc>
                <a:spcPct val="100000"/>
              </a:lnSpc>
            </a:pPr>
            <a:r>
              <a:rPr b="0" lang="en-US" sz="1600" spc="-1" strike="noStrike">
                <a:solidFill>
                  <a:srgbClr val="000000"/>
                </a:solidFill>
                <a:latin typeface="Calibri"/>
              </a:rPr>
              <a:t>A </a:t>
            </a:r>
            <a:r>
              <a:rPr b="1" lang="en-US" sz="1600" spc="-1" strike="noStrike">
                <a:solidFill>
                  <a:srgbClr val="000000"/>
                </a:solidFill>
                <a:latin typeface="Calibri"/>
              </a:rPr>
              <a:t>static field </a:t>
            </a:r>
            <a:r>
              <a:rPr b="0" lang="en-US" sz="1600" spc="-1" strike="noStrike">
                <a:solidFill>
                  <a:srgbClr val="000000"/>
                </a:solidFill>
                <a:latin typeface="Calibri"/>
              </a:rPr>
              <a:t>is a variable that belongs to a class. A static field has the same value for all objects that access it. Static fields are also called class variables.</a:t>
            </a:r>
            <a:endParaRPr b="0" lang="en-IN" sz="1600" spc="-1" strike="noStrike">
              <a:latin typeface="Arial"/>
            </a:endParaRPr>
          </a:p>
          <a:p>
            <a:pPr>
              <a:lnSpc>
                <a:spcPct val="100000"/>
              </a:lnSpc>
            </a:pPr>
            <a:r>
              <a:rPr b="0" lang="en-US" sz="1600" spc="-1" strike="noStrike">
                <a:solidFill>
                  <a:srgbClr val="000000"/>
                </a:solidFill>
                <a:latin typeface="Calibri"/>
              </a:rPr>
              <a:t>A </a:t>
            </a:r>
            <a:r>
              <a:rPr b="1" lang="en-US" sz="1600" spc="-1" strike="noStrike">
                <a:solidFill>
                  <a:srgbClr val="000000"/>
                </a:solidFill>
                <a:latin typeface="Calibri"/>
              </a:rPr>
              <a:t>local variable </a:t>
            </a:r>
            <a:r>
              <a:rPr b="0" lang="en-US" sz="1600" spc="-1" strike="noStrike">
                <a:solidFill>
                  <a:srgbClr val="000000"/>
                </a:solidFill>
                <a:latin typeface="Calibri"/>
              </a:rPr>
              <a:t>is a variable declared inside a method. A local variable is only accessible inside the method that declared it.</a:t>
            </a:r>
            <a:endParaRPr b="0" lang="en-IN" sz="1600" spc="-1" strike="noStrike">
              <a:latin typeface="Arial"/>
            </a:endParaRPr>
          </a:p>
          <a:p>
            <a:pPr>
              <a:lnSpc>
                <a:spcPct val="100000"/>
              </a:lnSpc>
            </a:pPr>
            <a:r>
              <a:rPr b="0" lang="en-US" sz="1600" spc="-1" strike="noStrike">
                <a:solidFill>
                  <a:srgbClr val="000000"/>
                </a:solidFill>
                <a:latin typeface="Calibri"/>
              </a:rPr>
              <a:t>A </a:t>
            </a:r>
            <a:r>
              <a:rPr b="1" lang="en-US" sz="1600" spc="-1" strike="noStrike">
                <a:solidFill>
                  <a:srgbClr val="000000"/>
                </a:solidFill>
                <a:latin typeface="Calibri"/>
              </a:rPr>
              <a:t>parameter</a:t>
            </a:r>
            <a:r>
              <a:rPr b="0" lang="en-US" sz="1600" spc="-1" strike="noStrike">
                <a:solidFill>
                  <a:srgbClr val="000000"/>
                </a:solidFill>
                <a:latin typeface="Calibri"/>
              </a:rPr>
              <a:t> is a variable that is passed to a method when the method is called. Parameters are also only accessible inside the method that declares them, although a value is assigned to them when the method is called.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1722240" y="4768200"/>
            <a:ext cx="2057040" cy="273600"/>
          </a:xfrm>
          <a:prstGeom prst="rect">
            <a:avLst/>
          </a:prstGeom>
          <a:noFill/>
          <a:ln w="0">
            <a:noFill/>
          </a:ln>
        </p:spPr>
        <p:txBody>
          <a:bodyPr anchor="ctr">
            <a:noAutofit/>
          </a:bodyPr>
          <a:p>
            <a:pPr>
              <a:lnSpc>
                <a:spcPct val="100000"/>
              </a:lnSpc>
            </a:pPr>
            <a:fld id="{FB9C2A76-C302-4F6B-A7A2-A218E7AD8727}"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4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2FFDE472-15C7-4448-965C-A28D8CEE8E65}" type="slidenum">
              <a:rPr b="0" lang="en-IN" sz="900" spc="-1" strike="noStrike">
                <a:solidFill>
                  <a:srgbClr val="ff0000"/>
                </a:solidFill>
                <a:latin typeface="Proxima Nova Rg"/>
              </a:rPr>
              <a:t>10</a:t>
            </a:fld>
            <a:endParaRPr b="0" lang="en-IN" sz="900" spc="-1" strike="noStrike">
              <a:latin typeface="Times New Roman"/>
            </a:endParaRPr>
          </a:p>
        </p:txBody>
      </p:sp>
      <p:sp>
        <p:nvSpPr>
          <p:cNvPr id="245"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4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47"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48" name="CustomShape 6"/>
          <p:cNvSpPr/>
          <p:nvPr/>
        </p:nvSpPr>
        <p:spPr>
          <a:xfrm>
            <a:off x="318960" y="981720"/>
            <a:ext cx="8824680" cy="252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Java Variable Declaration</a:t>
            </a:r>
            <a:endParaRPr b="0" lang="en-IN" sz="1600" spc="-1" strike="noStrike">
              <a:latin typeface="Arial"/>
            </a:endParaRPr>
          </a:p>
          <a:p>
            <a:pPr>
              <a:lnSpc>
                <a:spcPct val="100000"/>
              </a:lnSpc>
            </a:pPr>
            <a:r>
              <a:rPr b="0" lang="en-US" sz="1600" spc="-1" strike="noStrike">
                <a:solidFill>
                  <a:srgbClr val="000000"/>
                </a:solidFill>
                <a:latin typeface="Calibri"/>
              </a:rPr>
              <a:t>Exactly how a variable is declared depends on what type of variable it is (non-static, static, local, parameter). However, there are certain similarities that</a:t>
            </a:r>
            <a:endParaRPr b="0" lang="en-IN" sz="1600" spc="-1" strike="noStrike">
              <a:latin typeface="Arial"/>
            </a:endParaRPr>
          </a:p>
          <a:p>
            <a:pPr>
              <a:lnSpc>
                <a:spcPct val="100000"/>
              </a:lnSpc>
            </a:pPr>
            <a:r>
              <a:rPr b="0" lang="en-US" sz="1600" spc="-1" strike="noStrike">
                <a:solidFill>
                  <a:srgbClr val="000000"/>
                </a:solidFill>
                <a:latin typeface="Calibri"/>
              </a:rPr>
              <a:t>In Java you declare a variable like this: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Instead of the word type, you write the data type of the variable. Similarly, instead of the word name you write the name you want the variable to have.</a:t>
            </a:r>
            <a:endParaRPr b="0" lang="en-IN" sz="1600" spc="-1" strike="noStrike">
              <a:latin typeface="Arial"/>
            </a:endParaRPr>
          </a:p>
          <a:p>
            <a:pPr>
              <a:lnSpc>
                <a:spcPct val="100000"/>
              </a:lnSpc>
            </a:pPr>
            <a:r>
              <a:rPr b="0" lang="en-US" sz="1600" spc="-1" strike="noStrike">
                <a:solidFill>
                  <a:srgbClr val="000000"/>
                </a:solidFill>
                <a:latin typeface="Calibri"/>
              </a:rPr>
              <a:t>Here is an example declaring a variable named myVariable of type int.</a:t>
            </a:r>
            <a:endParaRPr b="0" lang="en-IN" sz="1600" spc="-1" strike="noStrike">
              <a:latin typeface="Arial"/>
            </a:endParaRPr>
          </a:p>
          <a:p>
            <a:pPr>
              <a:lnSpc>
                <a:spcPct val="100000"/>
              </a:lnSpc>
            </a:pPr>
            <a:endParaRPr b="0" lang="en-IN" sz="1600" spc="-1" strike="noStrike">
              <a:latin typeface="Arial"/>
            </a:endParaRPr>
          </a:p>
        </p:txBody>
      </p:sp>
      <p:pic>
        <p:nvPicPr>
          <p:cNvPr id="249" name="Picture 1" descr=""/>
          <p:cNvPicPr/>
          <p:nvPr/>
        </p:nvPicPr>
        <p:blipFill>
          <a:blip r:embed="rId1"/>
          <a:stretch/>
        </p:blipFill>
        <p:spPr>
          <a:xfrm>
            <a:off x="385920" y="2082600"/>
            <a:ext cx="5772600" cy="352080"/>
          </a:xfrm>
          <a:prstGeom prst="rect">
            <a:avLst/>
          </a:prstGeom>
          <a:ln w="0">
            <a:noFill/>
          </a:ln>
        </p:spPr>
      </p:pic>
      <p:pic>
        <p:nvPicPr>
          <p:cNvPr id="250" name="Picture 2" descr=""/>
          <p:cNvPicPr/>
          <p:nvPr/>
        </p:nvPicPr>
        <p:blipFill>
          <a:blip r:embed="rId2"/>
          <a:stretch/>
        </p:blipFill>
        <p:spPr>
          <a:xfrm>
            <a:off x="405000" y="3260880"/>
            <a:ext cx="5734440" cy="361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1722240" y="4768200"/>
            <a:ext cx="2057040" cy="273600"/>
          </a:xfrm>
          <a:prstGeom prst="rect">
            <a:avLst/>
          </a:prstGeom>
          <a:noFill/>
          <a:ln w="0">
            <a:noFill/>
          </a:ln>
        </p:spPr>
        <p:txBody>
          <a:bodyPr anchor="ctr">
            <a:noAutofit/>
          </a:bodyPr>
          <a:p>
            <a:pPr>
              <a:lnSpc>
                <a:spcPct val="100000"/>
              </a:lnSpc>
            </a:pPr>
            <a:fld id="{ADCC6128-975F-40B9-9FB2-E03BCB720DF2}"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5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7D9443E-79AE-4076-8193-A5AC195C4974}" type="slidenum">
              <a:rPr b="0" lang="en-IN" sz="900" spc="-1" strike="noStrike">
                <a:solidFill>
                  <a:srgbClr val="ff0000"/>
                </a:solidFill>
                <a:latin typeface="Proxima Nova Rg"/>
              </a:rPr>
              <a:t>11</a:t>
            </a:fld>
            <a:endParaRPr b="0" lang="en-IN" sz="900" spc="-1" strike="noStrike">
              <a:latin typeface="Times New Roman"/>
            </a:endParaRPr>
          </a:p>
        </p:txBody>
      </p:sp>
      <p:sp>
        <p:nvSpPr>
          <p:cNvPr id="253"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5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55"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56" name="CustomShape 6"/>
          <p:cNvSpPr/>
          <p:nvPr/>
        </p:nvSpPr>
        <p:spPr>
          <a:xfrm>
            <a:off x="318960" y="981720"/>
            <a:ext cx="8824680" cy="3497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Java Variable Assignment</a:t>
            </a:r>
            <a:endParaRPr b="0" lang="en-IN" sz="1600" spc="-1" strike="noStrike">
              <a:latin typeface="Arial"/>
            </a:endParaRPr>
          </a:p>
          <a:p>
            <a:pPr>
              <a:lnSpc>
                <a:spcPct val="100000"/>
              </a:lnSpc>
            </a:pPr>
            <a:r>
              <a:rPr b="0" lang="en-US" sz="1600" spc="-1" strike="noStrike">
                <a:solidFill>
                  <a:srgbClr val="000000"/>
                </a:solidFill>
                <a:latin typeface="Calibri"/>
              </a:rPr>
              <a:t>Assigning a value to a variable in Java follows this pattern:</a:t>
            </a:r>
            <a:endParaRPr b="0" lang="en-IN" sz="1600" spc="-1" strike="noStrike">
              <a:latin typeface="Arial"/>
            </a:endParaRPr>
          </a:p>
          <a:p>
            <a:pPr>
              <a:lnSpc>
                <a:spcPct val="100000"/>
              </a:lnSpc>
            </a:pPr>
            <a:r>
              <a:rPr b="1" lang="en-US" sz="1600" spc="-1" strike="noStrike">
                <a:solidFill>
                  <a:srgbClr val="000000"/>
                </a:solidFill>
                <a:latin typeface="Calibri"/>
              </a:rPr>
              <a:t>variableName = value ; </a:t>
            </a:r>
            <a:endParaRPr b="0" lang="en-IN" sz="1600" spc="-1" strike="noStrike">
              <a:latin typeface="Arial"/>
            </a:endParaRPr>
          </a:p>
          <a:p>
            <a:pPr>
              <a:lnSpc>
                <a:spcPct val="100000"/>
              </a:lnSpc>
            </a:pPr>
            <a:r>
              <a:rPr b="0" lang="en-US" sz="1600" spc="-1" strike="noStrike">
                <a:solidFill>
                  <a:srgbClr val="000000"/>
                </a:solidFill>
                <a:latin typeface="Calibri"/>
              </a:rPr>
              <a:t>Here are three concrete examples which assign values to three different variables with different data types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Java Variable Reading</a:t>
            </a:r>
            <a:endParaRPr b="0" lang="en-IN" sz="1600" spc="-1" strike="noStrike">
              <a:latin typeface="Arial"/>
            </a:endParaRPr>
          </a:p>
          <a:p>
            <a:pPr>
              <a:lnSpc>
                <a:spcPct val="100000"/>
              </a:lnSpc>
            </a:pPr>
            <a:r>
              <a:rPr b="0" lang="en-US" sz="1600" spc="-1" strike="noStrike">
                <a:solidFill>
                  <a:srgbClr val="000000"/>
                </a:solidFill>
                <a:latin typeface="Calibri"/>
              </a:rPr>
              <a:t>You can read the value of a Java variable by writing its name anywhere a variable or constant variable can be used in the code. For instance, as the right side of a variable assignment, as parameter to a method call, or inside a arithmetic expression. For instance:</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257" name="Picture 10" descr=""/>
          <p:cNvPicPr/>
          <p:nvPr/>
        </p:nvPicPr>
        <p:blipFill>
          <a:blip r:embed="rId1"/>
          <a:stretch/>
        </p:blipFill>
        <p:spPr>
          <a:xfrm>
            <a:off x="385920" y="2217960"/>
            <a:ext cx="5763240" cy="656280"/>
          </a:xfrm>
          <a:prstGeom prst="rect">
            <a:avLst/>
          </a:prstGeom>
          <a:ln w="0">
            <a:noFill/>
          </a:ln>
        </p:spPr>
      </p:pic>
      <p:pic>
        <p:nvPicPr>
          <p:cNvPr id="258" name="Picture 12" descr=""/>
          <p:cNvPicPr/>
          <p:nvPr/>
        </p:nvPicPr>
        <p:blipFill>
          <a:blip r:embed="rId2"/>
          <a:stretch/>
        </p:blipFill>
        <p:spPr>
          <a:xfrm>
            <a:off x="1244520" y="4044600"/>
            <a:ext cx="5734440" cy="10987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1722240" y="4768200"/>
            <a:ext cx="2057040" cy="273600"/>
          </a:xfrm>
          <a:prstGeom prst="rect">
            <a:avLst/>
          </a:prstGeom>
          <a:noFill/>
          <a:ln w="0">
            <a:noFill/>
          </a:ln>
        </p:spPr>
        <p:txBody>
          <a:bodyPr anchor="ctr">
            <a:noAutofit/>
          </a:bodyPr>
          <a:p>
            <a:pPr>
              <a:lnSpc>
                <a:spcPct val="100000"/>
              </a:lnSpc>
            </a:pPr>
            <a:fld id="{8F87664C-9E8D-4A9A-92BA-13D1FA132AA0}"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6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24984A4B-0744-491F-9D8B-C0912D4A8427}" type="slidenum">
              <a:rPr b="0" lang="en-IN" sz="900" spc="-1" strike="noStrike">
                <a:solidFill>
                  <a:srgbClr val="ff0000"/>
                </a:solidFill>
                <a:latin typeface="Proxima Nova Rg"/>
              </a:rPr>
              <a:t>12</a:t>
            </a:fld>
            <a:endParaRPr b="0" lang="en-IN" sz="900" spc="-1" strike="noStrike">
              <a:latin typeface="Times New Roman"/>
            </a:endParaRPr>
          </a:p>
        </p:txBody>
      </p:sp>
      <p:sp>
        <p:nvSpPr>
          <p:cNvPr id="26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6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63"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64" name="CustomShape 6"/>
          <p:cNvSpPr/>
          <p:nvPr/>
        </p:nvSpPr>
        <p:spPr>
          <a:xfrm>
            <a:off x="318960" y="981720"/>
            <a:ext cx="8824680" cy="325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Java Variable Naming Conventions</a:t>
            </a:r>
            <a:endParaRPr b="0" lang="en-IN" sz="1600" spc="-1" strike="noStrike">
              <a:latin typeface="Arial"/>
            </a:endParaRPr>
          </a:p>
          <a:p>
            <a:pPr>
              <a:lnSpc>
                <a:spcPct val="100000"/>
              </a:lnSpc>
            </a:pPr>
            <a:r>
              <a:rPr b="0" lang="en-US" sz="1600" spc="-1" strike="noStrike">
                <a:solidFill>
                  <a:srgbClr val="000000"/>
                </a:solidFill>
                <a:latin typeface="Calibri"/>
              </a:rPr>
              <a:t>There are a few rules and conventions related to the naming of variables.</a:t>
            </a:r>
            <a:endParaRPr b="0" lang="en-IN" sz="1600" spc="-1" strike="noStrike">
              <a:latin typeface="Arial"/>
            </a:endParaRPr>
          </a:p>
          <a:p>
            <a:pPr>
              <a:lnSpc>
                <a:spcPct val="100000"/>
              </a:lnSpc>
            </a:pPr>
            <a:r>
              <a:rPr b="0" lang="en-US" sz="1600" spc="-1" strike="noStrike">
                <a:solidFill>
                  <a:srgbClr val="000000"/>
                </a:solidFill>
                <a:latin typeface="Calibri"/>
              </a:rPr>
              <a:t>The rules are:</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Java variable names are case sensitive. The variable name money is not the same as Money or MONEY.</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Java variable names must start with a letter, or the $ or _ character.</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After the first character in a Java variable name, the name can also contain numbers (in addition to letters, the $, and the _ character).</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Variable names cannot be equal to reserved key words in Java. For instance, the words int or for are reserved words in Java. Therefore you cannot name your variables int or for.</a:t>
            </a:r>
            <a:endParaRPr b="0" lang="en-IN" sz="1600" spc="-1" strike="noStrike">
              <a:latin typeface="Arial"/>
            </a:endParaRPr>
          </a:p>
          <a:p>
            <a:pPr>
              <a:lnSpc>
                <a:spcPct val="100000"/>
              </a:lnSpc>
            </a:pPr>
            <a:r>
              <a:rPr b="0" lang="en-US" sz="1600" spc="-1" strike="noStrike">
                <a:solidFill>
                  <a:srgbClr val="000000"/>
                </a:solidFill>
                <a:latin typeface="Calibri"/>
              </a:rPr>
              <a:t>Here are a few valid Java variable name examples: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265" name="Picture 1" descr=""/>
          <p:cNvPicPr/>
          <p:nvPr/>
        </p:nvPicPr>
        <p:blipFill>
          <a:blip r:embed="rId1"/>
          <a:stretch/>
        </p:blipFill>
        <p:spPr>
          <a:xfrm>
            <a:off x="1599840" y="3787560"/>
            <a:ext cx="5715360" cy="1190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1722240" y="4768200"/>
            <a:ext cx="2057040" cy="273600"/>
          </a:xfrm>
          <a:prstGeom prst="rect">
            <a:avLst/>
          </a:prstGeom>
          <a:noFill/>
          <a:ln w="0">
            <a:noFill/>
          </a:ln>
        </p:spPr>
        <p:txBody>
          <a:bodyPr anchor="ctr">
            <a:noAutofit/>
          </a:bodyPr>
          <a:p>
            <a:pPr>
              <a:lnSpc>
                <a:spcPct val="100000"/>
              </a:lnSpc>
            </a:pPr>
            <a:fld id="{59309A97-F446-4476-BC12-98D04E8C0FDC}"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67"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7433C8B-7C5E-46F5-958A-F906C15A9FAB}" type="slidenum">
              <a:rPr b="0" lang="en-IN" sz="900" spc="-1" strike="noStrike">
                <a:solidFill>
                  <a:srgbClr val="ff0000"/>
                </a:solidFill>
                <a:latin typeface="Proxima Nova Rg"/>
              </a:rPr>
              <a:t>13</a:t>
            </a:fld>
            <a:endParaRPr b="0" lang="en-IN" sz="900" spc="-1" strike="noStrike">
              <a:latin typeface="Times New Roman"/>
            </a:endParaRPr>
          </a:p>
        </p:txBody>
      </p:sp>
      <p:sp>
        <p:nvSpPr>
          <p:cNvPr id="268"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69"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70"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71" name="CustomShape 6"/>
          <p:cNvSpPr/>
          <p:nvPr/>
        </p:nvSpPr>
        <p:spPr>
          <a:xfrm>
            <a:off x="318960" y="981720"/>
            <a:ext cx="8824680" cy="1063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Primitive Data Types:</a:t>
            </a:r>
            <a:endParaRPr b="0" lang="en-IN" sz="1600" spc="-1" strike="noStrike">
              <a:latin typeface="Arial"/>
            </a:endParaRPr>
          </a:p>
          <a:p>
            <a:pPr>
              <a:lnSpc>
                <a:spcPct val="100000"/>
              </a:lnSpc>
            </a:pPr>
            <a:r>
              <a:rPr b="0" lang="en-US" sz="1600" spc="-1" strike="noStrike">
                <a:solidFill>
                  <a:srgbClr val="000000"/>
                </a:solidFill>
                <a:latin typeface="Calibri"/>
              </a:rPr>
              <a:t>A primitive data type specifies the size and type of variable values, and it has no additional methods.</a:t>
            </a:r>
            <a:endParaRPr b="0" lang="en-IN" sz="1600" spc="-1" strike="noStrike">
              <a:latin typeface="Arial"/>
            </a:endParaRPr>
          </a:p>
          <a:p>
            <a:pPr>
              <a:lnSpc>
                <a:spcPct val="100000"/>
              </a:lnSpc>
            </a:pPr>
            <a:r>
              <a:rPr b="0" lang="en-US" sz="1600" spc="-1" strike="noStrike">
                <a:solidFill>
                  <a:srgbClr val="000000"/>
                </a:solidFill>
                <a:latin typeface="Calibri"/>
              </a:rPr>
              <a:t>There are eight primitive data types in Java:</a:t>
            </a:r>
            <a:endParaRPr b="0" lang="en-IN" sz="1600" spc="-1" strike="noStrike">
              <a:latin typeface="Arial"/>
            </a:endParaRPr>
          </a:p>
          <a:p>
            <a:pPr>
              <a:lnSpc>
                <a:spcPct val="100000"/>
              </a:lnSpc>
            </a:pPr>
            <a:endParaRPr b="0" lang="en-IN" sz="1600" spc="-1" strike="noStrike">
              <a:latin typeface="Arial"/>
            </a:endParaRPr>
          </a:p>
        </p:txBody>
      </p:sp>
      <p:pic>
        <p:nvPicPr>
          <p:cNvPr id="272" name="Picture 2" descr=""/>
          <p:cNvPicPr/>
          <p:nvPr/>
        </p:nvPicPr>
        <p:blipFill>
          <a:blip r:embed="rId1"/>
          <a:stretch/>
        </p:blipFill>
        <p:spPr>
          <a:xfrm>
            <a:off x="362520" y="1784880"/>
            <a:ext cx="8354160" cy="3197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1722240" y="4768200"/>
            <a:ext cx="2057040" cy="273600"/>
          </a:xfrm>
          <a:prstGeom prst="rect">
            <a:avLst/>
          </a:prstGeom>
          <a:noFill/>
          <a:ln w="0">
            <a:noFill/>
          </a:ln>
        </p:spPr>
        <p:txBody>
          <a:bodyPr anchor="ctr">
            <a:noAutofit/>
          </a:bodyPr>
          <a:p>
            <a:pPr>
              <a:lnSpc>
                <a:spcPct val="100000"/>
              </a:lnSpc>
            </a:pPr>
            <a:fld id="{033B4654-07E6-4272-90DD-2110C9D18D47}"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7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FD343E7F-0214-424D-A111-554DA8CF2C4D}" type="slidenum">
              <a:rPr b="0" lang="en-IN" sz="900" spc="-1" strike="noStrike">
                <a:solidFill>
                  <a:srgbClr val="ff0000"/>
                </a:solidFill>
                <a:latin typeface="Proxima Nova Rg"/>
              </a:rPr>
              <a:t>14</a:t>
            </a:fld>
            <a:endParaRPr b="0" lang="en-IN" sz="900" spc="-1" strike="noStrike">
              <a:latin typeface="Times New Roman"/>
            </a:endParaRPr>
          </a:p>
        </p:txBody>
      </p:sp>
      <p:sp>
        <p:nvSpPr>
          <p:cNvPr id="275"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7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77"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78" name="CustomShape 6"/>
          <p:cNvSpPr/>
          <p:nvPr/>
        </p:nvSpPr>
        <p:spPr>
          <a:xfrm>
            <a:off x="318960" y="981720"/>
            <a:ext cx="8824680" cy="325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Numbers:</a:t>
            </a:r>
            <a:endParaRPr b="0" lang="en-IN" sz="1600" spc="-1" strike="noStrike">
              <a:latin typeface="Arial"/>
            </a:endParaRPr>
          </a:p>
          <a:p>
            <a:pPr>
              <a:lnSpc>
                <a:spcPct val="100000"/>
              </a:lnSpc>
            </a:pPr>
            <a:r>
              <a:rPr b="0" lang="en-US" sz="1600" spc="-1" strike="noStrike">
                <a:solidFill>
                  <a:srgbClr val="000000"/>
                </a:solidFill>
                <a:latin typeface="Calibri"/>
              </a:rPr>
              <a:t>Primitive number types are divided into two groups:</a:t>
            </a:r>
            <a:endParaRPr b="0" lang="en-IN" sz="1600" spc="-1" strike="noStrike">
              <a:latin typeface="Arial"/>
            </a:endParaRPr>
          </a:p>
          <a:p>
            <a:pPr>
              <a:lnSpc>
                <a:spcPct val="100000"/>
              </a:lnSpc>
            </a:pPr>
            <a:r>
              <a:rPr b="1" lang="en-US" sz="1600" spc="-1" strike="noStrike">
                <a:solidFill>
                  <a:srgbClr val="000000"/>
                </a:solidFill>
                <a:latin typeface="Calibri"/>
              </a:rPr>
              <a:t>Integer types</a:t>
            </a:r>
            <a:r>
              <a:rPr b="0" lang="en-US" sz="1600" spc="-1" strike="noStrike">
                <a:solidFill>
                  <a:srgbClr val="000000"/>
                </a:solidFill>
                <a:latin typeface="Calibri"/>
              </a:rPr>
              <a:t> stores whole numbers, positive or negative (such as 123 or -456), without decimals. Valid types are byte, short, int and long. Which type you should use, depends on the numeric value.</a:t>
            </a:r>
            <a:endParaRPr b="0" lang="en-IN" sz="1600" spc="-1" strike="noStrike">
              <a:latin typeface="Arial"/>
            </a:endParaRPr>
          </a:p>
          <a:p>
            <a:pPr>
              <a:lnSpc>
                <a:spcPct val="100000"/>
              </a:lnSpc>
            </a:pPr>
            <a:r>
              <a:rPr b="1" lang="en-US" sz="1600" spc="-1" strike="noStrike">
                <a:solidFill>
                  <a:srgbClr val="000000"/>
                </a:solidFill>
                <a:latin typeface="Calibri"/>
              </a:rPr>
              <a:t>Floating point types</a:t>
            </a:r>
            <a:r>
              <a:rPr b="0" lang="en-US" sz="1600" spc="-1" strike="noStrike">
                <a:solidFill>
                  <a:srgbClr val="000000"/>
                </a:solidFill>
                <a:latin typeface="Calibri"/>
              </a:rPr>
              <a:t> represents numbers with a fractional part, containing one or more decimals. There are two types: float and double.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Integer Types</a:t>
            </a:r>
            <a:endParaRPr b="0" lang="en-IN" sz="1600" spc="-1" strike="noStrike">
              <a:latin typeface="Arial"/>
            </a:endParaRPr>
          </a:p>
          <a:p>
            <a:pPr>
              <a:lnSpc>
                <a:spcPct val="100000"/>
              </a:lnSpc>
            </a:pPr>
            <a:r>
              <a:rPr b="1" lang="en-US" sz="1600" spc="-1" strike="noStrike">
                <a:solidFill>
                  <a:srgbClr val="000000"/>
                </a:solidFill>
                <a:latin typeface="Calibri"/>
              </a:rPr>
              <a:t>Byte</a:t>
            </a:r>
            <a:endParaRPr b="0" lang="en-IN" sz="1600" spc="-1" strike="noStrike">
              <a:latin typeface="Arial"/>
            </a:endParaRPr>
          </a:p>
          <a:p>
            <a:pPr>
              <a:lnSpc>
                <a:spcPct val="100000"/>
              </a:lnSpc>
            </a:pPr>
            <a:r>
              <a:rPr b="0" lang="en-US" sz="1600" spc="-1" strike="noStrike">
                <a:solidFill>
                  <a:srgbClr val="000000"/>
                </a:solidFill>
                <a:latin typeface="Calibri"/>
              </a:rPr>
              <a:t>The byte data type can store whole numbers from -128 to 127. This can be used instead of int or other integer types to save memory when you are certain that the value will be within -128 and 127:</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279" name="Picture 1" descr=""/>
          <p:cNvPicPr/>
          <p:nvPr/>
        </p:nvPicPr>
        <p:blipFill>
          <a:blip r:embed="rId1"/>
          <a:stretch/>
        </p:blipFill>
        <p:spPr>
          <a:xfrm>
            <a:off x="385920" y="3741840"/>
            <a:ext cx="8173080" cy="666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1722240" y="4768200"/>
            <a:ext cx="2057040" cy="273600"/>
          </a:xfrm>
          <a:prstGeom prst="rect">
            <a:avLst/>
          </a:prstGeom>
          <a:noFill/>
          <a:ln w="0">
            <a:noFill/>
          </a:ln>
        </p:spPr>
        <p:txBody>
          <a:bodyPr anchor="ctr">
            <a:noAutofit/>
          </a:bodyPr>
          <a:p>
            <a:pPr>
              <a:lnSpc>
                <a:spcPct val="100000"/>
              </a:lnSpc>
            </a:pPr>
            <a:fld id="{70938E12-F726-485F-8677-D8971775EF24}"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8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92846D11-FD6F-4ECF-8451-C58A42EBFE9E}" type="slidenum">
              <a:rPr b="0" lang="en-IN" sz="900" spc="-1" strike="noStrike">
                <a:solidFill>
                  <a:srgbClr val="ff0000"/>
                </a:solidFill>
                <a:latin typeface="Proxima Nova Rg"/>
              </a:rPr>
              <a:t>15</a:t>
            </a:fld>
            <a:endParaRPr b="0" lang="en-IN" sz="900" spc="-1" strike="noStrike">
              <a:latin typeface="Times New Roman"/>
            </a:endParaRPr>
          </a:p>
        </p:txBody>
      </p:sp>
      <p:sp>
        <p:nvSpPr>
          <p:cNvPr id="28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8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84"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85" name="CustomShape 6"/>
          <p:cNvSpPr/>
          <p:nvPr/>
        </p:nvSpPr>
        <p:spPr>
          <a:xfrm>
            <a:off x="318960" y="981720"/>
            <a:ext cx="8824680" cy="3984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Short</a:t>
            </a:r>
            <a:endParaRPr b="0" lang="en-IN" sz="1600" spc="-1" strike="noStrike">
              <a:latin typeface="Arial"/>
            </a:endParaRPr>
          </a:p>
          <a:p>
            <a:pPr>
              <a:lnSpc>
                <a:spcPct val="100000"/>
              </a:lnSpc>
            </a:pPr>
            <a:r>
              <a:rPr b="0" lang="en-US" sz="1600" spc="-1" strike="noStrike">
                <a:solidFill>
                  <a:srgbClr val="000000"/>
                </a:solidFill>
                <a:latin typeface="Calibri"/>
              </a:rPr>
              <a:t>The short data type can store whole numbers from -32768 to 32767:</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Int</a:t>
            </a:r>
            <a:endParaRPr b="0" lang="en-IN" sz="1600" spc="-1" strike="noStrike">
              <a:latin typeface="Arial"/>
            </a:endParaRPr>
          </a:p>
          <a:p>
            <a:pPr>
              <a:lnSpc>
                <a:spcPct val="100000"/>
              </a:lnSpc>
            </a:pPr>
            <a:r>
              <a:rPr b="0" lang="en-US" sz="1600" spc="-1" strike="noStrike">
                <a:solidFill>
                  <a:srgbClr val="000000"/>
                </a:solidFill>
                <a:latin typeface="Calibri"/>
              </a:rPr>
              <a:t>The int data type can store whole numbers from -2147483648 to 2147483647. In general, and in our tutorial, the int data type is the preferred data type when we create variables with a numeric value.</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Long</a:t>
            </a:r>
            <a:endParaRPr b="0" lang="en-IN" sz="1600" spc="-1" strike="noStrike">
              <a:latin typeface="Arial"/>
            </a:endParaRPr>
          </a:p>
          <a:p>
            <a:pPr>
              <a:lnSpc>
                <a:spcPct val="100000"/>
              </a:lnSpc>
            </a:pPr>
            <a:r>
              <a:rPr b="0" lang="en-US" sz="1600" spc="-1" strike="noStrike">
                <a:solidFill>
                  <a:srgbClr val="000000"/>
                </a:solidFill>
                <a:latin typeface="Calibri"/>
              </a:rPr>
              <a:t>The long data type can store whole numbers from -9223372036854775808 to 9223372036854775807. This is used when int is not large enough to store the value.</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286" name="Picture 1" descr=""/>
          <p:cNvPicPr/>
          <p:nvPr/>
        </p:nvPicPr>
        <p:blipFill>
          <a:blip r:embed="rId1"/>
          <a:stretch/>
        </p:blipFill>
        <p:spPr>
          <a:xfrm>
            <a:off x="357120" y="2986920"/>
            <a:ext cx="8173080" cy="666360"/>
          </a:xfrm>
          <a:prstGeom prst="rect">
            <a:avLst/>
          </a:prstGeom>
          <a:ln w="0">
            <a:noFill/>
          </a:ln>
        </p:spPr>
      </p:pic>
      <p:pic>
        <p:nvPicPr>
          <p:cNvPr id="287" name="Picture 2" descr=""/>
          <p:cNvPicPr/>
          <p:nvPr/>
        </p:nvPicPr>
        <p:blipFill>
          <a:blip r:embed="rId2"/>
          <a:stretch/>
        </p:blipFill>
        <p:spPr>
          <a:xfrm>
            <a:off x="318960" y="1557360"/>
            <a:ext cx="8211240" cy="676080"/>
          </a:xfrm>
          <a:prstGeom prst="rect">
            <a:avLst/>
          </a:prstGeom>
          <a:ln w="0">
            <a:noFill/>
          </a:ln>
        </p:spPr>
      </p:pic>
      <p:pic>
        <p:nvPicPr>
          <p:cNvPr id="288" name="Picture 10" descr=""/>
          <p:cNvPicPr/>
          <p:nvPr/>
        </p:nvPicPr>
        <p:blipFill>
          <a:blip r:embed="rId3"/>
          <a:stretch/>
        </p:blipFill>
        <p:spPr>
          <a:xfrm>
            <a:off x="385920" y="4487040"/>
            <a:ext cx="8201880" cy="602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722240" y="4768200"/>
            <a:ext cx="2057040" cy="273600"/>
          </a:xfrm>
          <a:prstGeom prst="rect">
            <a:avLst/>
          </a:prstGeom>
          <a:noFill/>
          <a:ln w="0">
            <a:noFill/>
          </a:ln>
        </p:spPr>
        <p:txBody>
          <a:bodyPr anchor="ctr">
            <a:noAutofit/>
          </a:bodyPr>
          <a:p>
            <a:pPr>
              <a:lnSpc>
                <a:spcPct val="100000"/>
              </a:lnSpc>
            </a:pPr>
            <a:fld id="{C68A6666-6DB1-4053-B165-AB8F83D28943}"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9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6B22FBB3-8A25-432D-BBDE-0C24CBA1EA3C}" type="slidenum">
              <a:rPr b="0" lang="en-IN" sz="900" spc="-1" strike="noStrike">
                <a:solidFill>
                  <a:srgbClr val="ff0000"/>
                </a:solidFill>
                <a:latin typeface="Proxima Nova Rg"/>
              </a:rPr>
              <a:t>16</a:t>
            </a:fld>
            <a:endParaRPr b="0" lang="en-IN" sz="900" spc="-1" strike="noStrike">
              <a:latin typeface="Times New Roman"/>
            </a:endParaRPr>
          </a:p>
        </p:txBody>
      </p:sp>
      <p:sp>
        <p:nvSpPr>
          <p:cNvPr id="29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9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93"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94" name="CustomShape 6"/>
          <p:cNvSpPr/>
          <p:nvPr/>
        </p:nvSpPr>
        <p:spPr>
          <a:xfrm>
            <a:off x="318960" y="981720"/>
            <a:ext cx="8824680" cy="37407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Floating Point Types</a:t>
            </a:r>
            <a:endParaRPr b="0" lang="en-IN" sz="1600" spc="-1" strike="noStrike">
              <a:latin typeface="Arial"/>
            </a:endParaRPr>
          </a:p>
          <a:p>
            <a:pPr>
              <a:lnSpc>
                <a:spcPct val="100000"/>
              </a:lnSpc>
            </a:pPr>
            <a:r>
              <a:rPr b="0" lang="en-US" sz="1600" spc="-1" strike="noStrike">
                <a:solidFill>
                  <a:srgbClr val="000000"/>
                </a:solidFill>
                <a:latin typeface="Calibri"/>
              </a:rPr>
              <a:t>You should use a floating point type whenever you need a number with a decimal, such as 9.99 or 3.14515.</a:t>
            </a:r>
            <a:endParaRPr b="0" lang="en-IN" sz="1600" spc="-1" strike="noStrike">
              <a:latin typeface="Arial"/>
            </a:endParaRPr>
          </a:p>
          <a:p>
            <a:pPr>
              <a:lnSpc>
                <a:spcPct val="100000"/>
              </a:lnSpc>
            </a:pPr>
            <a:r>
              <a:rPr b="1" lang="en-US" sz="1600" spc="-1" strike="noStrike">
                <a:solidFill>
                  <a:srgbClr val="000000"/>
                </a:solidFill>
                <a:latin typeface="Calibri"/>
              </a:rPr>
              <a:t>Float</a:t>
            </a:r>
            <a:endParaRPr b="0" lang="en-IN" sz="1600" spc="-1" strike="noStrike">
              <a:latin typeface="Arial"/>
            </a:endParaRPr>
          </a:p>
          <a:p>
            <a:pPr>
              <a:lnSpc>
                <a:spcPct val="100000"/>
              </a:lnSpc>
            </a:pPr>
            <a:r>
              <a:rPr b="0" lang="en-US" sz="1600" spc="-1" strike="noStrike">
                <a:solidFill>
                  <a:srgbClr val="000000"/>
                </a:solidFill>
                <a:latin typeface="Calibri"/>
              </a:rPr>
              <a:t>The float data type can store fractional numbers from 3.4e−038 to 3.4e+038. Note that you should end the value with an "f":</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Double</a:t>
            </a:r>
            <a:endParaRPr b="0" lang="en-IN" sz="1600" spc="-1" strike="noStrike">
              <a:latin typeface="Arial"/>
            </a:endParaRPr>
          </a:p>
          <a:p>
            <a:pPr>
              <a:lnSpc>
                <a:spcPct val="100000"/>
              </a:lnSpc>
            </a:pPr>
            <a:r>
              <a:rPr b="0" lang="en-US" sz="1600" spc="-1" strike="noStrike">
                <a:solidFill>
                  <a:srgbClr val="000000"/>
                </a:solidFill>
                <a:latin typeface="Calibri"/>
              </a:rPr>
              <a:t>The double data type can store fractional numbers from 1.7e−308 to 1.7e+308. Note that you should end the value with a "d":</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295" name="Picture 6" descr=""/>
          <p:cNvPicPr/>
          <p:nvPr/>
        </p:nvPicPr>
        <p:blipFill>
          <a:blip r:embed="rId1"/>
          <a:stretch/>
        </p:blipFill>
        <p:spPr>
          <a:xfrm>
            <a:off x="385920" y="2519280"/>
            <a:ext cx="8211240" cy="695160"/>
          </a:xfrm>
          <a:prstGeom prst="rect">
            <a:avLst/>
          </a:prstGeom>
          <a:ln w="0">
            <a:noFill/>
          </a:ln>
        </p:spPr>
      </p:pic>
      <p:pic>
        <p:nvPicPr>
          <p:cNvPr id="296" name="Picture 11" descr=""/>
          <p:cNvPicPr/>
          <p:nvPr/>
        </p:nvPicPr>
        <p:blipFill>
          <a:blip r:embed="rId2"/>
          <a:stretch/>
        </p:blipFill>
        <p:spPr>
          <a:xfrm>
            <a:off x="385920" y="3999960"/>
            <a:ext cx="8192160" cy="6951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1722240" y="4768200"/>
            <a:ext cx="2057040" cy="273600"/>
          </a:xfrm>
          <a:prstGeom prst="rect">
            <a:avLst/>
          </a:prstGeom>
          <a:noFill/>
          <a:ln w="0">
            <a:noFill/>
          </a:ln>
        </p:spPr>
        <p:txBody>
          <a:bodyPr anchor="ctr">
            <a:noAutofit/>
          </a:bodyPr>
          <a:p>
            <a:pPr>
              <a:lnSpc>
                <a:spcPct val="100000"/>
              </a:lnSpc>
            </a:pPr>
            <a:fld id="{204908E4-209F-4E74-B677-00319883A04E}"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9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B17DA9EE-DB4B-4CAC-87E3-43D14D24A46A}" type="slidenum">
              <a:rPr b="0" lang="en-IN" sz="900" spc="-1" strike="noStrike">
                <a:solidFill>
                  <a:srgbClr val="ff0000"/>
                </a:solidFill>
                <a:latin typeface="Proxima Nova Rg"/>
              </a:rPr>
              <a:t>17</a:t>
            </a:fld>
            <a:endParaRPr b="0" lang="en-IN" sz="900" spc="-1" strike="noStrike">
              <a:latin typeface="Times New Roman"/>
            </a:endParaRPr>
          </a:p>
        </p:txBody>
      </p:sp>
      <p:sp>
        <p:nvSpPr>
          <p:cNvPr id="299"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30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01"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02" name="CustomShape 6"/>
          <p:cNvSpPr/>
          <p:nvPr/>
        </p:nvSpPr>
        <p:spPr>
          <a:xfrm>
            <a:off x="318960" y="981720"/>
            <a:ext cx="8824680" cy="325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Booleans</a:t>
            </a:r>
            <a:endParaRPr b="0" lang="en-IN" sz="1600" spc="-1" strike="noStrike">
              <a:latin typeface="Arial"/>
            </a:endParaRPr>
          </a:p>
          <a:p>
            <a:pPr>
              <a:lnSpc>
                <a:spcPct val="100000"/>
              </a:lnSpc>
            </a:pPr>
            <a:r>
              <a:rPr b="0" lang="en-US" sz="1600" spc="-1" strike="noStrike">
                <a:solidFill>
                  <a:srgbClr val="000000"/>
                </a:solidFill>
                <a:latin typeface="Calibri"/>
              </a:rPr>
              <a:t>A boolean data type is declared with the boolean keyword and can only take the values true or false:</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Characters</a:t>
            </a:r>
            <a:endParaRPr b="0" lang="en-IN" sz="1600" spc="-1" strike="noStrike">
              <a:latin typeface="Arial"/>
            </a:endParaRPr>
          </a:p>
          <a:p>
            <a:pPr>
              <a:lnSpc>
                <a:spcPct val="100000"/>
              </a:lnSpc>
            </a:pPr>
            <a:r>
              <a:rPr b="0" lang="en-US" sz="1600" spc="-1" strike="noStrike">
                <a:solidFill>
                  <a:srgbClr val="000000"/>
                </a:solidFill>
                <a:latin typeface="Calibri"/>
              </a:rPr>
              <a:t>The char data type is used to store a </a:t>
            </a:r>
            <a:r>
              <a:rPr b="1" lang="en-US" sz="1600" spc="-1" strike="noStrike">
                <a:solidFill>
                  <a:srgbClr val="000000"/>
                </a:solidFill>
                <a:latin typeface="Calibri"/>
              </a:rPr>
              <a:t>single</a:t>
            </a:r>
            <a:r>
              <a:rPr b="0" lang="en-US" sz="1600" spc="-1" strike="noStrike">
                <a:solidFill>
                  <a:srgbClr val="000000"/>
                </a:solidFill>
                <a:latin typeface="Calibri"/>
              </a:rPr>
              <a:t> character. The character must be surrounded by single quotes, like 'A' or 'c':</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303" name="Picture 1" descr=""/>
          <p:cNvPicPr/>
          <p:nvPr/>
        </p:nvPicPr>
        <p:blipFill>
          <a:blip r:embed="rId1"/>
          <a:stretch/>
        </p:blipFill>
        <p:spPr>
          <a:xfrm>
            <a:off x="466200" y="1706760"/>
            <a:ext cx="8211240" cy="1114200"/>
          </a:xfrm>
          <a:prstGeom prst="rect">
            <a:avLst/>
          </a:prstGeom>
          <a:ln w="0">
            <a:noFill/>
          </a:ln>
        </p:spPr>
      </p:pic>
      <p:pic>
        <p:nvPicPr>
          <p:cNvPr id="304" name="Picture 2" descr=""/>
          <p:cNvPicPr/>
          <p:nvPr/>
        </p:nvPicPr>
        <p:blipFill>
          <a:blip r:embed="rId2"/>
          <a:stretch/>
        </p:blipFill>
        <p:spPr>
          <a:xfrm>
            <a:off x="685080" y="3779640"/>
            <a:ext cx="7773120" cy="7142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1722240" y="4768200"/>
            <a:ext cx="2057040" cy="273600"/>
          </a:xfrm>
          <a:prstGeom prst="rect">
            <a:avLst/>
          </a:prstGeom>
          <a:noFill/>
          <a:ln w="0">
            <a:noFill/>
          </a:ln>
        </p:spPr>
        <p:txBody>
          <a:bodyPr anchor="ctr">
            <a:noAutofit/>
          </a:bodyPr>
          <a:p>
            <a:pPr>
              <a:lnSpc>
                <a:spcPct val="100000"/>
              </a:lnSpc>
            </a:pPr>
            <a:fld id="{0541688A-5E92-4821-8115-4B1CB842A55C}"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0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692F2D8F-8FF1-4E09-8627-988571DE601F}" type="slidenum">
              <a:rPr b="0" lang="en-IN" sz="900" spc="-1" strike="noStrike">
                <a:solidFill>
                  <a:srgbClr val="ff0000"/>
                </a:solidFill>
                <a:latin typeface="Proxima Nova Rg"/>
              </a:rPr>
              <a:t>18</a:t>
            </a:fld>
            <a:endParaRPr b="0" lang="en-IN" sz="900" spc="-1" strike="noStrike">
              <a:latin typeface="Times New Roman"/>
            </a:endParaRPr>
          </a:p>
        </p:txBody>
      </p:sp>
      <p:sp>
        <p:nvSpPr>
          <p:cNvPr id="30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Strings and characters</a:t>
            </a:r>
            <a:endParaRPr b="0" lang="en-IN" sz="2400" spc="-1" strike="noStrike">
              <a:latin typeface="Arial"/>
            </a:endParaRPr>
          </a:p>
        </p:txBody>
      </p:sp>
      <p:sp>
        <p:nvSpPr>
          <p:cNvPr id="30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0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10" name="CustomShape 6"/>
          <p:cNvSpPr/>
          <p:nvPr/>
        </p:nvSpPr>
        <p:spPr>
          <a:xfrm>
            <a:off x="318960" y="981720"/>
            <a:ext cx="8824680" cy="3010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Characters and String in Java</a:t>
            </a:r>
            <a:endParaRPr b="0" lang="en-IN" sz="1600" spc="-1" strike="noStrike">
              <a:latin typeface="Arial"/>
            </a:endParaRPr>
          </a:p>
          <a:p>
            <a:pPr>
              <a:lnSpc>
                <a:spcPct val="100000"/>
              </a:lnSpc>
            </a:pPr>
            <a:r>
              <a:rPr b="0" lang="en-US" sz="1600" spc="-1" strike="noStrike">
                <a:solidFill>
                  <a:srgbClr val="000000"/>
                </a:solidFill>
                <a:latin typeface="Calibri"/>
              </a:rPr>
              <a:t>We interact with each other through words and sentences. So, there must be some way by which Java should also play with these words or sentences. And that is exactly what we are going to do in this chapter.</a:t>
            </a:r>
            <a:endParaRPr b="0" lang="en-IN" sz="1600" spc="-1" strike="noStrike">
              <a:latin typeface="Arial"/>
            </a:endParaRPr>
          </a:p>
          <a:p>
            <a:pPr>
              <a:lnSpc>
                <a:spcPct val="100000"/>
              </a:lnSpc>
            </a:pPr>
            <a:r>
              <a:rPr b="1" lang="en-US" sz="1600" spc="-1" strike="noStrike">
                <a:solidFill>
                  <a:srgbClr val="000000"/>
                </a:solidFill>
                <a:latin typeface="Calibri"/>
              </a:rPr>
              <a:t>Characters</a:t>
            </a:r>
            <a:endParaRPr b="0" lang="en-IN" sz="1600" spc="-1" strike="noStrike">
              <a:latin typeface="Arial"/>
            </a:endParaRPr>
          </a:p>
          <a:p>
            <a:pPr>
              <a:lnSpc>
                <a:spcPct val="100000"/>
              </a:lnSpc>
            </a:pPr>
            <a:r>
              <a:rPr b="0" lang="en-US" sz="1600" spc="-1" strike="noStrike">
                <a:solidFill>
                  <a:srgbClr val="000000"/>
                </a:solidFill>
                <a:latin typeface="Calibri"/>
              </a:rPr>
              <a:t>You all must be knowing about characters. In Java, the </a:t>
            </a:r>
            <a:r>
              <a:rPr b="1" lang="en-US" sz="1600" spc="-1" strike="noStrike">
                <a:solidFill>
                  <a:srgbClr val="000000"/>
                </a:solidFill>
                <a:latin typeface="Calibri"/>
              </a:rPr>
              <a:t>data type</a:t>
            </a:r>
            <a:r>
              <a:rPr b="0" lang="en-US" sz="1600" spc="-1" strike="noStrike">
                <a:solidFill>
                  <a:srgbClr val="000000"/>
                </a:solidFill>
                <a:latin typeface="Calibri"/>
              </a:rPr>
              <a:t> to store characters is </a:t>
            </a:r>
            <a:r>
              <a:rPr b="1" lang="en-US" sz="1600" spc="-1" strike="noStrike">
                <a:solidFill>
                  <a:srgbClr val="000000"/>
                </a:solidFill>
                <a:latin typeface="Calibri"/>
              </a:rPr>
              <a:t>char</a:t>
            </a:r>
            <a:r>
              <a:rPr b="0" lang="en-US"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In Java, characters are represented using </a:t>
            </a:r>
            <a:r>
              <a:rPr b="1" lang="en-US" sz="1600" spc="-1" strike="noStrike">
                <a:solidFill>
                  <a:srgbClr val="000000"/>
                </a:solidFill>
                <a:latin typeface="Calibri"/>
              </a:rPr>
              <a:t>Unicode</a:t>
            </a:r>
            <a:r>
              <a:rPr b="0" lang="en-US" sz="1600" spc="-1" strike="noStrike">
                <a:solidFill>
                  <a:srgbClr val="000000"/>
                </a:solidFill>
                <a:latin typeface="Calibri"/>
              </a:rPr>
              <a:t>. Unicode is an international character set representing all the characters.</a:t>
            </a:r>
            <a:endParaRPr b="0" lang="en-IN" sz="1600" spc="-1" strike="noStrike">
              <a:latin typeface="Arial"/>
            </a:endParaRPr>
          </a:p>
          <a:p>
            <a:pPr>
              <a:lnSpc>
                <a:spcPct val="100000"/>
              </a:lnSpc>
            </a:pPr>
            <a:r>
              <a:rPr b="0" lang="en-US" sz="1600" spc="-1" strike="noStrike">
                <a:solidFill>
                  <a:srgbClr val="000000"/>
                </a:solidFill>
                <a:latin typeface="Calibri"/>
              </a:rPr>
              <a:t>In Java, char ranges from </a:t>
            </a:r>
            <a:r>
              <a:rPr b="1" lang="en-US" sz="1600" spc="-1" strike="noStrike">
                <a:solidFill>
                  <a:srgbClr val="000000"/>
                </a:solidFill>
                <a:latin typeface="Calibri"/>
              </a:rPr>
              <a:t>0 to 65,535</a:t>
            </a:r>
            <a:r>
              <a:rPr b="0" lang="en-US"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Characters are always written within </a:t>
            </a:r>
            <a:r>
              <a:rPr b="1" lang="en-US" sz="1600" spc="-1" strike="noStrike">
                <a:solidFill>
                  <a:srgbClr val="000000"/>
                </a:solidFill>
                <a:latin typeface="Calibri"/>
              </a:rPr>
              <a:t>' '</a:t>
            </a:r>
            <a:r>
              <a:rPr b="0" lang="en-US"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Let's see an example.</a:t>
            </a:r>
            <a:endParaRPr b="0" lang="en-IN" sz="1600" spc="-1" strike="noStrike">
              <a:latin typeface="Arial"/>
            </a:endParaRPr>
          </a:p>
          <a:p>
            <a:pPr>
              <a:lnSpc>
                <a:spcPct val="100000"/>
              </a:lnSpc>
            </a:pPr>
            <a:endParaRPr b="0" lang="en-IN" sz="1600" spc="-1" strike="noStrike">
              <a:latin typeface="Arial"/>
            </a:endParaRPr>
          </a:p>
        </p:txBody>
      </p:sp>
      <p:pic>
        <p:nvPicPr>
          <p:cNvPr id="311" name="Picture 2" descr=""/>
          <p:cNvPicPr/>
          <p:nvPr/>
        </p:nvPicPr>
        <p:blipFill>
          <a:blip r:embed="rId1"/>
          <a:stretch/>
        </p:blipFill>
        <p:spPr>
          <a:xfrm>
            <a:off x="2433600" y="3471840"/>
            <a:ext cx="3924360" cy="1562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Google Shape;397;p24" descr=""/>
          <p:cNvPicPr/>
          <p:nvPr/>
        </p:nvPicPr>
        <p:blipFill>
          <a:blip r:embed="rId1"/>
          <a:srcRect l="0" t="7700" r="0" b="7700"/>
          <a:stretch/>
        </p:blipFill>
        <p:spPr>
          <a:xfrm>
            <a:off x="0" y="0"/>
            <a:ext cx="9143640" cy="5143320"/>
          </a:xfrm>
          <a:prstGeom prst="rect">
            <a:avLst/>
          </a:prstGeom>
          <a:ln w="0">
            <a:noFill/>
          </a:ln>
        </p:spPr>
      </p:pic>
      <p:sp>
        <p:nvSpPr>
          <p:cNvPr id="189" name="TextShape 1"/>
          <p:cNvSpPr txBox="1"/>
          <p:nvPr/>
        </p:nvSpPr>
        <p:spPr>
          <a:xfrm>
            <a:off x="638280" y="4767120"/>
            <a:ext cx="2057040" cy="273600"/>
          </a:xfrm>
          <a:prstGeom prst="rect">
            <a:avLst/>
          </a:prstGeom>
          <a:noFill/>
          <a:ln w="0">
            <a:noFill/>
          </a:ln>
        </p:spPr>
        <p:txBody>
          <a:bodyPr anchor="ctr">
            <a:noAutofit/>
          </a:bodyPr>
          <a:p>
            <a:pPr>
              <a:lnSpc>
                <a:spcPct val="100000"/>
              </a:lnSpc>
              <a:tabLst>
                <a:tab algn="l" pos="0"/>
              </a:tabLst>
            </a:pPr>
            <a:fld id="{AFAE0B90-2145-4E3C-ACEA-86E5C88A927C}" type="datetime1">
              <a:rPr b="0" lang="en-IN" sz="900" spc="-1" strike="noStrike">
                <a:solidFill>
                  <a:srgbClr val="e72d3f"/>
                </a:solidFill>
                <a:latin typeface="Proxima Nova"/>
                <a:ea typeface="Proxima Nova"/>
              </a:rPr>
              <a:t>05/01/2021</a:t>
            </a:fld>
            <a:endParaRPr b="0" lang="en-IN" sz="900" spc="-1" strike="noStrike">
              <a:latin typeface="Times New Roman"/>
            </a:endParaRPr>
          </a:p>
        </p:txBody>
      </p:sp>
      <p:sp>
        <p:nvSpPr>
          <p:cNvPr id="190" name="TextShape 2"/>
          <p:cNvSpPr txBox="1"/>
          <p:nvPr/>
        </p:nvSpPr>
        <p:spPr>
          <a:xfrm>
            <a:off x="6467400" y="4767120"/>
            <a:ext cx="2057040" cy="273600"/>
          </a:xfrm>
          <a:prstGeom prst="rect">
            <a:avLst/>
          </a:prstGeom>
          <a:noFill/>
          <a:ln w="0">
            <a:noFill/>
          </a:ln>
        </p:spPr>
        <p:txBody>
          <a:bodyPr anchor="ctr">
            <a:noAutofit/>
          </a:bodyPr>
          <a:p>
            <a:pPr algn="r">
              <a:lnSpc>
                <a:spcPct val="100000"/>
              </a:lnSpc>
              <a:tabLst>
                <a:tab algn="l" pos="0"/>
              </a:tabLst>
            </a:pPr>
            <a:fld id="{A784462D-ABB6-4001-B8CA-F4F253F45BA4}" type="slidenum">
              <a:rPr b="0" lang="en-IN" sz="900" spc="-1" strike="noStrike">
                <a:solidFill>
                  <a:srgbClr val="e72d3f"/>
                </a:solidFill>
                <a:latin typeface="Proxima Nova"/>
                <a:ea typeface="Proxima Nova"/>
              </a:rPr>
              <a:t>&lt;number&gt;</a:t>
            </a:fld>
            <a:endParaRPr b="0" lang="en-IN" sz="900" spc="-1" strike="noStrike">
              <a:latin typeface="Times New Roman"/>
            </a:endParaRPr>
          </a:p>
        </p:txBody>
      </p:sp>
      <p:pic>
        <p:nvPicPr>
          <p:cNvPr id="191" name="Google Shape;400;p24" descr=""/>
          <p:cNvPicPr/>
          <p:nvPr/>
        </p:nvPicPr>
        <p:blipFill>
          <a:blip r:embed="rId2"/>
          <a:stretch/>
        </p:blipFill>
        <p:spPr>
          <a:xfrm>
            <a:off x="635040" y="0"/>
            <a:ext cx="3259440" cy="4041360"/>
          </a:xfrm>
          <a:prstGeom prst="rect">
            <a:avLst/>
          </a:prstGeom>
          <a:ln w="0">
            <a:noFill/>
          </a:ln>
        </p:spPr>
      </p:pic>
      <p:sp>
        <p:nvSpPr>
          <p:cNvPr id="192" name="CustomShape 3"/>
          <p:cNvSpPr/>
          <p:nvPr/>
        </p:nvSpPr>
        <p:spPr>
          <a:xfrm>
            <a:off x="733680" y="1063080"/>
            <a:ext cx="3000600" cy="1137960"/>
          </a:xfrm>
          <a:prstGeom prst="rect">
            <a:avLst/>
          </a:prstGeom>
          <a:noFill/>
          <a:ln w="0">
            <a:noFill/>
          </a:ln>
        </p:spPr>
        <p:style>
          <a:lnRef idx="0"/>
          <a:fillRef idx="0"/>
          <a:effectRef idx="0"/>
          <a:fontRef idx="minor"/>
        </p:style>
        <p:txBody>
          <a:bodyPr>
            <a:noAutofit/>
          </a:bodyPr>
          <a:p>
            <a:pPr algn="ctr">
              <a:lnSpc>
                <a:spcPct val="90000"/>
              </a:lnSpc>
              <a:tabLst>
                <a:tab algn="l" pos="0"/>
              </a:tabLst>
            </a:pPr>
            <a:r>
              <a:rPr b="1" lang="en-IN" sz="1800" spc="-1" strike="noStrike">
                <a:solidFill>
                  <a:srgbClr val="ffffff"/>
                </a:solidFill>
                <a:latin typeface="Proxima Nova"/>
                <a:ea typeface="Proxima Nova"/>
              </a:rPr>
              <a:t>Course :</a:t>
            </a:r>
            <a:r>
              <a:rPr b="0" lang="en-IN" sz="1800" spc="-1" strike="noStrike">
                <a:solidFill>
                  <a:srgbClr val="ffffff"/>
                </a:solidFill>
                <a:latin typeface="Proxima Nova"/>
                <a:ea typeface="Proxima Nova"/>
              </a:rPr>
              <a:t> Java Program</a:t>
            </a:r>
            <a:endParaRPr b="0" lang="en-IN" sz="1800" spc="-1" strike="noStrike">
              <a:latin typeface="Arial"/>
            </a:endParaRPr>
          </a:p>
          <a:p>
            <a:pPr algn="ctr">
              <a:lnSpc>
                <a:spcPct val="90000"/>
              </a:lnSpc>
              <a:spcBef>
                <a:spcPts val="1001"/>
              </a:spcBef>
              <a:tabLst>
                <a:tab algn="l" pos="0"/>
              </a:tabLst>
            </a:pPr>
            <a:r>
              <a:rPr b="1" lang="en-IN" sz="1800" spc="-1" strike="noStrike">
                <a:solidFill>
                  <a:srgbClr val="ffffff"/>
                </a:solidFill>
                <a:latin typeface="Proxima Nova"/>
                <a:ea typeface="Proxima Nova"/>
              </a:rPr>
              <a:t>Lecture On :</a:t>
            </a:r>
            <a:r>
              <a:rPr b="0" lang="en-IN" sz="1800" spc="-1" strike="noStrike">
                <a:solidFill>
                  <a:srgbClr val="ffffff"/>
                </a:solidFill>
                <a:latin typeface="Proxima Nova"/>
                <a:ea typeface="Proxima Nova"/>
              </a:rPr>
              <a:t> Variables &amp; Datatypes</a:t>
            </a:r>
            <a:endParaRPr b="0" lang="en-IN" sz="1800" spc="-1" strike="noStrike">
              <a:latin typeface="Arial"/>
            </a:endParaRPr>
          </a:p>
          <a:p>
            <a:pPr algn="ctr">
              <a:lnSpc>
                <a:spcPct val="90000"/>
              </a:lnSpc>
              <a:spcBef>
                <a:spcPts val="1001"/>
              </a:spcBef>
              <a:tabLst>
                <a:tab algn="l" pos="0"/>
              </a:tabLst>
            </a:pPr>
            <a:r>
              <a:rPr b="1" lang="en-IN" sz="1800" spc="-1" strike="noStrike">
                <a:solidFill>
                  <a:srgbClr val="ffffff"/>
                </a:solidFill>
                <a:latin typeface="Proxima Nova"/>
                <a:ea typeface="Proxima Nova"/>
              </a:rPr>
              <a:t>Instructor :</a:t>
            </a:r>
            <a:r>
              <a:rPr b="0" lang="en-IN" sz="1800" spc="-1" strike="noStrike">
                <a:solidFill>
                  <a:srgbClr val="ffffff"/>
                </a:solidFill>
                <a:latin typeface="Proxima Nova"/>
                <a:ea typeface="Proxima Nova"/>
              </a:rPr>
              <a:t> Rahul Kumar</a:t>
            </a:r>
            <a:endParaRPr b="0" lang="en-IN" sz="1800" spc="-1" strike="noStrike">
              <a:latin typeface="Arial"/>
            </a:endParaRPr>
          </a:p>
        </p:txBody>
      </p:sp>
      <p:pic>
        <p:nvPicPr>
          <p:cNvPr id="193" name="Google Shape;402;p24" descr=""/>
          <p:cNvPicPr/>
          <p:nvPr/>
        </p:nvPicPr>
        <p:blipFill>
          <a:blip r:embed="rId3"/>
          <a:stretch/>
        </p:blipFill>
        <p:spPr>
          <a:xfrm>
            <a:off x="7929360" y="210240"/>
            <a:ext cx="813240" cy="2167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1722240" y="4768200"/>
            <a:ext cx="2057040" cy="273600"/>
          </a:xfrm>
          <a:prstGeom prst="rect">
            <a:avLst/>
          </a:prstGeom>
          <a:noFill/>
          <a:ln w="0">
            <a:noFill/>
          </a:ln>
        </p:spPr>
        <p:txBody>
          <a:bodyPr anchor="ctr">
            <a:noAutofit/>
          </a:bodyPr>
          <a:p>
            <a:pPr>
              <a:lnSpc>
                <a:spcPct val="100000"/>
              </a:lnSpc>
            </a:pPr>
            <a:fld id="{F2184F5F-094F-4938-98F3-BF91FF4F0B0E}"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13"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A53E755A-84DA-4102-9B25-5E55BF4CBDBB}" type="slidenum">
              <a:rPr b="0" lang="en-IN" sz="900" spc="-1" strike="noStrike">
                <a:solidFill>
                  <a:srgbClr val="ff0000"/>
                </a:solidFill>
                <a:latin typeface="Proxima Nova Rg"/>
              </a:rPr>
              <a:t>19</a:t>
            </a:fld>
            <a:endParaRPr b="0" lang="en-IN" sz="900" spc="-1" strike="noStrike">
              <a:latin typeface="Times New Roman"/>
            </a:endParaRPr>
          </a:p>
        </p:txBody>
      </p:sp>
      <p:sp>
        <p:nvSpPr>
          <p:cNvPr id="314"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Strings and characters</a:t>
            </a:r>
            <a:endParaRPr b="0" lang="en-IN" sz="2400" spc="-1" strike="noStrike">
              <a:latin typeface="Arial"/>
            </a:endParaRPr>
          </a:p>
        </p:txBody>
      </p:sp>
      <p:sp>
        <p:nvSpPr>
          <p:cNvPr id="315"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16"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17" name="CustomShape 6"/>
          <p:cNvSpPr/>
          <p:nvPr/>
        </p:nvSpPr>
        <p:spPr>
          <a:xfrm>
            <a:off x="318960" y="981720"/>
            <a:ext cx="8824680" cy="4714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Strings</a:t>
            </a:r>
            <a:endParaRPr b="0" lang="en-IN" sz="1600" spc="-1" strike="noStrike">
              <a:latin typeface="Arial"/>
            </a:endParaRPr>
          </a:p>
          <a:p>
            <a:pPr>
              <a:lnSpc>
                <a:spcPct val="100000"/>
              </a:lnSpc>
            </a:pPr>
            <a:r>
              <a:rPr b="0" lang="en-US" sz="1600" spc="-1" strike="noStrike">
                <a:solidFill>
                  <a:srgbClr val="000000"/>
                </a:solidFill>
                <a:latin typeface="Calibri"/>
              </a:rPr>
              <a:t>We can think of a string as a collection of characters. In other words, it is an array of characters, like "Robin" is a string.</a:t>
            </a:r>
            <a:endParaRPr b="0" lang="en-IN" sz="1600" spc="-1" strike="noStrike">
              <a:latin typeface="Arial"/>
            </a:endParaRPr>
          </a:p>
          <a:p>
            <a:pPr>
              <a:lnSpc>
                <a:spcPct val="100000"/>
              </a:lnSpc>
            </a:pPr>
            <a:r>
              <a:rPr b="0" lang="en-US" sz="1600" spc="-1" strike="noStrike">
                <a:solidFill>
                  <a:srgbClr val="000000"/>
                </a:solidFill>
                <a:latin typeface="Calibri"/>
              </a:rPr>
              <a:t>In Java programming, strings are objects. Before understanding it, let's first see how to declare a string.</a:t>
            </a:r>
            <a:endParaRPr b="0" lang="en-IN" sz="1600" spc="-1" strike="noStrike">
              <a:latin typeface="Arial"/>
            </a:endParaRPr>
          </a:p>
          <a:p>
            <a:pPr>
              <a:lnSpc>
                <a:spcPct val="100000"/>
              </a:lnSpc>
            </a:pPr>
            <a:r>
              <a:rPr b="1" lang="en-US" sz="1600" spc="-1" strike="noStrike">
                <a:solidFill>
                  <a:srgbClr val="000000"/>
                </a:solidFill>
                <a:latin typeface="Calibri"/>
              </a:rPr>
              <a:t>String s = "Hello";</a:t>
            </a:r>
            <a:endParaRPr b="0" lang="en-IN" sz="1600" spc="-1" strike="noStrike">
              <a:latin typeface="Arial"/>
            </a:endParaRPr>
          </a:p>
          <a:p>
            <a:pPr>
              <a:lnSpc>
                <a:spcPct val="100000"/>
              </a:lnSpc>
            </a:pPr>
            <a:r>
              <a:rPr b="0" lang="en-US" sz="1600" spc="-1" strike="noStrike">
                <a:solidFill>
                  <a:srgbClr val="000000"/>
                </a:solidFill>
                <a:latin typeface="Calibri"/>
              </a:rPr>
              <a:t>We can also declare it as</a:t>
            </a:r>
            <a:endParaRPr b="0" lang="en-IN" sz="1600" spc="-1" strike="noStrike">
              <a:latin typeface="Arial"/>
            </a:endParaRPr>
          </a:p>
          <a:p>
            <a:pPr>
              <a:lnSpc>
                <a:spcPct val="100000"/>
              </a:lnSpc>
            </a:pPr>
            <a:r>
              <a:rPr b="1" lang="en-US" sz="1600" spc="-1" strike="noStrike">
                <a:solidFill>
                  <a:srgbClr val="000000"/>
                </a:solidFill>
                <a:latin typeface="Calibri"/>
              </a:rPr>
              <a:t>String s = {'h','e','l','l','o'};</a:t>
            </a:r>
            <a:endParaRPr b="0" lang="en-IN" sz="1600" spc="-1" strike="noStrike">
              <a:latin typeface="Arial"/>
            </a:endParaRPr>
          </a:p>
          <a:p>
            <a:pPr>
              <a:lnSpc>
                <a:spcPct val="100000"/>
              </a:lnSpc>
            </a:pPr>
            <a:r>
              <a:rPr b="0" lang="en-US" sz="1600" spc="-1" strike="noStrike">
                <a:solidFill>
                  <a:srgbClr val="000000"/>
                </a:solidFill>
                <a:latin typeface="Calibri"/>
              </a:rPr>
              <a:t>Here, </a:t>
            </a:r>
            <a:r>
              <a:rPr b="1" lang="en-US" sz="1600" spc="-1" strike="noStrike">
                <a:solidFill>
                  <a:srgbClr val="000000"/>
                </a:solidFill>
                <a:latin typeface="Calibri"/>
              </a:rPr>
              <a:t>s</a:t>
            </a:r>
            <a:r>
              <a:rPr b="0" lang="en-US" sz="1600" spc="-1" strike="noStrike">
                <a:solidFill>
                  <a:srgbClr val="000000"/>
                </a:solidFill>
                <a:latin typeface="Calibri"/>
              </a:rPr>
              <a:t> is a string having the value </a:t>
            </a:r>
            <a:r>
              <a:rPr b="1" lang="en-US" sz="1600" spc="-1" strike="noStrike">
                <a:solidFill>
                  <a:srgbClr val="000000"/>
                </a:solidFill>
                <a:latin typeface="Calibri"/>
              </a:rPr>
              <a:t>Hello</a:t>
            </a:r>
            <a:r>
              <a:rPr b="0" lang="en-US" sz="1600" spc="-1" strike="noStrike">
                <a:solidFill>
                  <a:srgbClr val="000000"/>
                </a:solidFill>
                <a:latin typeface="Calibri"/>
              </a:rPr>
              <a:t>. s is an </a:t>
            </a:r>
            <a:r>
              <a:rPr b="1" lang="en-US" sz="1600" spc="-1" strike="noStrike">
                <a:solidFill>
                  <a:srgbClr val="000000"/>
                </a:solidFill>
                <a:latin typeface="Calibri"/>
              </a:rPr>
              <a:t>object</a:t>
            </a:r>
            <a:r>
              <a:rPr b="0" lang="en-US" sz="1600" spc="-1" strike="noStrike">
                <a:solidFill>
                  <a:srgbClr val="000000"/>
                </a:solidFill>
                <a:latin typeface="Calibri"/>
              </a:rPr>
              <a:t> of the class </a:t>
            </a:r>
            <a:r>
              <a:rPr b="1" lang="en-US" sz="1600" spc="-1" strike="noStrike">
                <a:solidFill>
                  <a:srgbClr val="000000"/>
                </a:solidFill>
                <a:latin typeface="Calibri"/>
              </a:rPr>
              <a:t>String</a:t>
            </a:r>
            <a:r>
              <a:rPr b="0" lang="en-US"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Thus 's' is an </a:t>
            </a:r>
            <a:r>
              <a:rPr b="1" lang="en-US" sz="1600" spc="-1" strike="noStrike">
                <a:solidFill>
                  <a:srgbClr val="000000"/>
                </a:solidFill>
                <a:latin typeface="Calibri"/>
              </a:rPr>
              <a:t>String object</a:t>
            </a:r>
            <a:r>
              <a:rPr b="0" lang="en-US" sz="1600" spc="-1" strike="noStrike">
                <a:solidFill>
                  <a:srgbClr val="000000"/>
                </a:solidFill>
                <a:latin typeface="Calibri"/>
              </a:rPr>
              <a:t> having its value "Hello".</a:t>
            </a:r>
            <a:endParaRPr b="0" lang="en-IN" sz="1600" spc="-1" strike="noStrike">
              <a:latin typeface="Arial"/>
            </a:endParaRPr>
          </a:p>
          <a:p>
            <a:pPr>
              <a:lnSpc>
                <a:spcPct val="100000"/>
              </a:lnSpc>
            </a:pPr>
            <a:r>
              <a:rPr b="0" lang="en-US" sz="1600" spc="-1" strike="noStrike">
                <a:solidFill>
                  <a:srgbClr val="000000"/>
                </a:solidFill>
                <a:latin typeface="Calibri"/>
              </a:rPr>
              <a:t>As stated that string is an array of characters, in the second example we are declaring string as an array of characters.</a:t>
            </a:r>
            <a:endParaRPr b="0" lang="en-IN" sz="1600" spc="-1" strike="noStrike">
              <a:latin typeface="Arial"/>
            </a:endParaRPr>
          </a:p>
          <a:p>
            <a:pPr>
              <a:lnSpc>
                <a:spcPct val="100000"/>
              </a:lnSpc>
            </a:pPr>
            <a:r>
              <a:rPr b="0" lang="en-US" sz="1600" spc="-1" strike="noStrike">
                <a:solidFill>
                  <a:srgbClr val="000000"/>
                </a:solidFill>
                <a:latin typeface="Calibri"/>
              </a:rPr>
              <a:t>We can also create String objects using the </a:t>
            </a:r>
            <a:r>
              <a:rPr b="1" lang="en-US" sz="1600" spc="-1" strike="noStrike">
                <a:solidFill>
                  <a:srgbClr val="000000"/>
                </a:solidFill>
                <a:latin typeface="Calibri"/>
              </a:rPr>
              <a:t>new</a:t>
            </a:r>
            <a:r>
              <a:rPr b="0" lang="en-US" sz="1600" spc="-1" strike="noStrike">
                <a:solidFill>
                  <a:srgbClr val="000000"/>
                </a:solidFill>
                <a:latin typeface="Calibri"/>
              </a:rPr>
              <a:t> keyword. Here, the new keyword is used to create an object 's' of the class String. The following codes are used to create a String object 's' having its value "Hello".</a:t>
            </a:r>
            <a:endParaRPr b="0" lang="en-IN" sz="1600" spc="-1" strike="noStrike">
              <a:latin typeface="Arial"/>
            </a:endParaRPr>
          </a:p>
          <a:p>
            <a:pPr>
              <a:lnSpc>
                <a:spcPct val="100000"/>
              </a:lnSpc>
            </a:pPr>
            <a:r>
              <a:rPr b="1" lang="en-US" sz="1600" spc="-1" strike="noStrike">
                <a:solidFill>
                  <a:srgbClr val="000000"/>
                </a:solidFill>
                <a:latin typeface="Calibri"/>
              </a:rPr>
              <a:t>String s = new String("Hello");</a:t>
            </a:r>
            <a:endParaRPr b="0" lang="en-IN" sz="1600" spc="-1" strike="noStrike">
              <a:latin typeface="Arial"/>
            </a:endParaRPr>
          </a:p>
          <a:p>
            <a:pPr>
              <a:lnSpc>
                <a:spcPct val="100000"/>
              </a:lnSpc>
            </a:pPr>
            <a:r>
              <a:rPr b="1" lang="en-US" sz="1600" spc="-1" strike="noStrike">
                <a:solidFill>
                  <a:srgbClr val="000000"/>
                </a:solidFill>
                <a:latin typeface="Calibri"/>
              </a:rPr>
              <a:t>char ch = {'h','e','l','l','o'};</a:t>
            </a:r>
            <a:br/>
            <a:r>
              <a:rPr b="1" lang="en-US" sz="1600" spc="-1" strike="noStrike">
                <a:solidFill>
                  <a:srgbClr val="000000"/>
                </a:solidFill>
                <a:latin typeface="Calibri"/>
              </a:rPr>
              <a:t>String s = new String(ch);</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1722240" y="4768200"/>
            <a:ext cx="2057040" cy="273600"/>
          </a:xfrm>
          <a:prstGeom prst="rect">
            <a:avLst/>
          </a:prstGeom>
          <a:noFill/>
          <a:ln w="0">
            <a:noFill/>
          </a:ln>
        </p:spPr>
        <p:txBody>
          <a:bodyPr anchor="ctr">
            <a:noAutofit/>
          </a:bodyPr>
          <a:p>
            <a:pPr>
              <a:lnSpc>
                <a:spcPct val="100000"/>
              </a:lnSpc>
            </a:pPr>
            <a:fld id="{5765B7A6-7487-44C7-9045-040F63BDA3E2}"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1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4DDDF317-D9E3-4A32-8135-ABE57F6B60A7}" type="slidenum">
              <a:rPr b="0" lang="en-IN" sz="900" spc="-1" strike="noStrike">
                <a:solidFill>
                  <a:srgbClr val="ff0000"/>
                </a:solidFill>
                <a:latin typeface="Proxima Nova Rg"/>
              </a:rPr>
              <a:t>20</a:t>
            </a:fld>
            <a:endParaRPr b="0" lang="en-IN" sz="900" spc="-1" strike="noStrike">
              <a:latin typeface="Times New Roman"/>
            </a:endParaRPr>
          </a:p>
        </p:txBody>
      </p:sp>
      <p:sp>
        <p:nvSpPr>
          <p:cNvPr id="32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Strings and characters</a:t>
            </a:r>
            <a:endParaRPr b="0" lang="en-IN" sz="2400" spc="-1" strike="noStrike">
              <a:latin typeface="Arial"/>
            </a:endParaRPr>
          </a:p>
        </p:txBody>
      </p:sp>
      <p:sp>
        <p:nvSpPr>
          <p:cNvPr id="32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22"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23" name="CustomShape 6"/>
          <p:cNvSpPr/>
          <p:nvPr/>
        </p:nvSpPr>
        <p:spPr>
          <a:xfrm>
            <a:off x="318960" y="981720"/>
            <a:ext cx="8824680" cy="3984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String Length</a:t>
            </a:r>
            <a:endParaRPr b="0" lang="en-IN" sz="1600" spc="-1" strike="noStrike">
              <a:latin typeface="Arial"/>
            </a:endParaRPr>
          </a:p>
          <a:p>
            <a:pPr>
              <a:lnSpc>
                <a:spcPct val="100000"/>
              </a:lnSpc>
            </a:pPr>
            <a:r>
              <a:rPr b="0" lang="en-US" sz="1600" spc="-1" strike="noStrike">
                <a:solidFill>
                  <a:srgbClr val="000000"/>
                </a:solidFill>
                <a:latin typeface="Calibri"/>
              </a:rPr>
              <a:t>Methods used to obtain information about an object are known as </a:t>
            </a:r>
            <a:r>
              <a:rPr b="1" lang="en-US" sz="1600" spc="-1" strike="noStrike">
                <a:solidFill>
                  <a:srgbClr val="000000"/>
                </a:solidFill>
                <a:latin typeface="Calibri"/>
              </a:rPr>
              <a:t>accessor methods</a:t>
            </a:r>
            <a:r>
              <a:rPr b="0" lang="en-US" sz="1600" spc="-1" strike="noStrike">
                <a:solidFill>
                  <a:srgbClr val="000000"/>
                </a:solidFill>
                <a:latin typeface="Calibri"/>
              </a:rPr>
              <a:t>. One accessor method that you can use with strings is the length() method, which returns the number of characters contained in the string object.</a:t>
            </a:r>
            <a:endParaRPr b="0" lang="en-IN" sz="1600" spc="-1" strike="noStrike">
              <a:latin typeface="Arial"/>
            </a:endParaRPr>
          </a:p>
          <a:p>
            <a:pPr>
              <a:lnSpc>
                <a:spcPct val="100000"/>
              </a:lnSpc>
            </a:pPr>
            <a:r>
              <a:rPr b="0" lang="en-US" sz="1600" spc="-1" strike="noStrike">
                <a:solidFill>
                  <a:srgbClr val="000000"/>
                </a:solidFill>
                <a:latin typeface="Calibri"/>
              </a:rPr>
              <a:t>The following program is an example of </a:t>
            </a:r>
            <a:r>
              <a:rPr b="1" lang="en-US" sz="1600" spc="-1" strike="noStrike">
                <a:solidFill>
                  <a:srgbClr val="000000"/>
                </a:solidFill>
                <a:latin typeface="Calibri"/>
              </a:rPr>
              <a:t>length()</a:t>
            </a:r>
            <a:r>
              <a:rPr b="0" lang="en-US" sz="1600" spc="-1" strike="noStrike">
                <a:solidFill>
                  <a:srgbClr val="000000"/>
                </a:solidFill>
                <a:latin typeface="Calibri"/>
              </a:rPr>
              <a:t>, method String class.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This will produce the following result −</a:t>
            </a:r>
            <a:endParaRPr b="0" lang="en-IN" sz="1600" spc="-1" strike="noStrike">
              <a:latin typeface="Arial"/>
            </a:endParaRPr>
          </a:p>
          <a:p>
            <a:pPr>
              <a:lnSpc>
                <a:spcPct val="100000"/>
              </a:lnSpc>
            </a:pPr>
            <a:r>
              <a:rPr b="0" lang="en-US" sz="1600" spc="-1" strike="noStrike">
                <a:solidFill>
                  <a:srgbClr val="000000"/>
                </a:solidFill>
                <a:latin typeface="Calibri"/>
              </a:rPr>
              <a:t>Output</a:t>
            </a:r>
            <a:endParaRPr b="0" lang="en-IN" sz="1600" spc="-1" strike="noStrike">
              <a:latin typeface="Arial"/>
            </a:endParaRPr>
          </a:p>
          <a:p>
            <a:pPr>
              <a:lnSpc>
                <a:spcPct val="100000"/>
              </a:lnSpc>
            </a:pPr>
            <a:r>
              <a:rPr b="0" lang="en-US" sz="1600" spc="-1" strike="noStrike">
                <a:solidFill>
                  <a:srgbClr val="000000"/>
                </a:solidFill>
                <a:latin typeface="Calibri"/>
              </a:rPr>
              <a:t>String Length is : 17</a:t>
            </a:r>
            <a:endParaRPr b="0" lang="en-IN" sz="1600" spc="-1" strike="noStrike">
              <a:latin typeface="Arial"/>
            </a:endParaRPr>
          </a:p>
          <a:p>
            <a:pPr>
              <a:lnSpc>
                <a:spcPct val="100000"/>
              </a:lnSpc>
            </a:pPr>
            <a:endParaRPr b="0" lang="en-IN" sz="1600" spc="-1" strike="noStrike">
              <a:latin typeface="Arial"/>
            </a:endParaRPr>
          </a:p>
        </p:txBody>
      </p:sp>
      <p:pic>
        <p:nvPicPr>
          <p:cNvPr id="324" name="Picture 1" descr=""/>
          <p:cNvPicPr/>
          <p:nvPr/>
        </p:nvPicPr>
        <p:blipFill>
          <a:blip r:embed="rId1"/>
          <a:stretch/>
        </p:blipFill>
        <p:spPr>
          <a:xfrm>
            <a:off x="1806840" y="2338920"/>
            <a:ext cx="5248800" cy="15904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1722240" y="4768200"/>
            <a:ext cx="2057040" cy="273600"/>
          </a:xfrm>
          <a:prstGeom prst="rect">
            <a:avLst/>
          </a:prstGeom>
          <a:noFill/>
          <a:ln w="0">
            <a:noFill/>
          </a:ln>
        </p:spPr>
        <p:txBody>
          <a:bodyPr anchor="ctr">
            <a:noAutofit/>
          </a:bodyPr>
          <a:p>
            <a:pPr>
              <a:lnSpc>
                <a:spcPct val="100000"/>
              </a:lnSpc>
            </a:pPr>
            <a:fld id="{3DBB7D30-6830-4958-B569-06DAF832DC59}"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2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D36555D4-C5C8-4414-8188-D88ACD67B3FC}" type="slidenum">
              <a:rPr b="0" lang="en-IN" sz="900" spc="-1" strike="noStrike">
                <a:solidFill>
                  <a:srgbClr val="ff0000"/>
                </a:solidFill>
                <a:latin typeface="Proxima Nova Rg"/>
              </a:rPr>
              <a:t>21</a:t>
            </a:fld>
            <a:endParaRPr b="0" lang="en-IN" sz="900" spc="-1" strike="noStrike">
              <a:latin typeface="Times New Roman"/>
            </a:endParaRPr>
          </a:p>
        </p:txBody>
      </p:sp>
      <p:sp>
        <p:nvSpPr>
          <p:cNvPr id="32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Strings and characters</a:t>
            </a:r>
            <a:endParaRPr b="0" lang="en-IN" sz="2400" spc="-1" strike="noStrike">
              <a:latin typeface="Arial"/>
            </a:endParaRPr>
          </a:p>
        </p:txBody>
      </p:sp>
      <p:sp>
        <p:nvSpPr>
          <p:cNvPr id="32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2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30" name="CustomShape 6"/>
          <p:cNvSpPr/>
          <p:nvPr/>
        </p:nvSpPr>
        <p:spPr>
          <a:xfrm>
            <a:off x="318960" y="981720"/>
            <a:ext cx="8824680" cy="325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Concatenating Strings</a:t>
            </a:r>
            <a:endParaRPr b="0" lang="en-IN" sz="1600" spc="-1" strike="noStrike">
              <a:latin typeface="Arial"/>
            </a:endParaRPr>
          </a:p>
          <a:p>
            <a:pPr>
              <a:lnSpc>
                <a:spcPct val="100000"/>
              </a:lnSpc>
            </a:pPr>
            <a:r>
              <a:rPr b="0" lang="en-US" sz="1600" spc="-1" strike="noStrike">
                <a:solidFill>
                  <a:srgbClr val="000000"/>
                </a:solidFill>
                <a:latin typeface="Calibri"/>
              </a:rPr>
              <a:t>The String class includes a method for concatenating two strings −</a:t>
            </a:r>
            <a:endParaRPr b="0" lang="en-IN" sz="1600" spc="-1" strike="noStrike">
              <a:latin typeface="Arial"/>
            </a:endParaRPr>
          </a:p>
          <a:p>
            <a:pPr>
              <a:lnSpc>
                <a:spcPct val="100000"/>
              </a:lnSpc>
            </a:pPr>
            <a:r>
              <a:rPr b="1" lang="en-US" sz="1600" spc="-1" strike="noStrike">
                <a:solidFill>
                  <a:srgbClr val="000000"/>
                </a:solidFill>
                <a:latin typeface="Calibri"/>
              </a:rPr>
              <a:t>string1.concat(string2); </a:t>
            </a:r>
            <a:endParaRPr b="0" lang="en-IN" sz="1600" spc="-1" strike="noStrike">
              <a:latin typeface="Arial"/>
            </a:endParaRPr>
          </a:p>
          <a:p>
            <a:pPr>
              <a:lnSpc>
                <a:spcPct val="100000"/>
              </a:lnSpc>
            </a:pPr>
            <a:r>
              <a:rPr b="0" lang="en-US" sz="1600" spc="-1" strike="noStrike">
                <a:solidFill>
                  <a:srgbClr val="000000"/>
                </a:solidFill>
                <a:latin typeface="Calibri"/>
              </a:rPr>
              <a:t>This returns a new string that is string1 with string2 added to it at the end. You can also use the concat() method with string literals, as in −</a:t>
            </a:r>
            <a:endParaRPr b="0" lang="en-IN" sz="1600" spc="-1" strike="noStrike">
              <a:latin typeface="Arial"/>
            </a:endParaRPr>
          </a:p>
          <a:p>
            <a:pPr>
              <a:lnSpc>
                <a:spcPct val="100000"/>
              </a:lnSpc>
            </a:pPr>
            <a:r>
              <a:rPr b="1" lang="en-US" sz="1600" spc="-1" strike="noStrike">
                <a:solidFill>
                  <a:srgbClr val="000000"/>
                </a:solidFill>
                <a:latin typeface="Calibri"/>
              </a:rPr>
              <a:t>"My name is ".concat("Zara"); </a:t>
            </a:r>
            <a:endParaRPr b="0" lang="en-IN" sz="1600" spc="-1" strike="noStrike">
              <a:latin typeface="Arial"/>
            </a:endParaRPr>
          </a:p>
          <a:p>
            <a:pPr>
              <a:lnSpc>
                <a:spcPct val="100000"/>
              </a:lnSpc>
            </a:pPr>
            <a:r>
              <a:rPr b="0" lang="en-US" sz="1600" spc="-1" strike="noStrike">
                <a:solidFill>
                  <a:srgbClr val="000000"/>
                </a:solidFill>
                <a:latin typeface="Calibri"/>
              </a:rPr>
              <a:t>Strings are more commonly concatenated with the + operator, as in −</a:t>
            </a:r>
            <a:endParaRPr b="0" lang="en-IN" sz="1600" spc="-1" strike="noStrike">
              <a:latin typeface="Arial"/>
            </a:endParaRPr>
          </a:p>
          <a:p>
            <a:pPr>
              <a:lnSpc>
                <a:spcPct val="100000"/>
              </a:lnSpc>
            </a:pPr>
            <a:r>
              <a:rPr b="1" lang="en-US" sz="1600" spc="-1" strike="noStrike">
                <a:solidFill>
                  <a:srgbClr val="000000"/>
                </a:solidFill>
                <a:latin typeface="Calibri"/>
              </a:rPr>
              <a:t>"Hello," + " world" + "!" </a:t>
            </a:r>
            <a:endParaRPr b="0" lang="en-IN" sz="1600" spc="-1" strike="noStrike">
              <a:latin typeface="Arial"/>
            </a:endParaRPr>
          </a:p>
          <a:p>
            <a:pPr>
              <a:lnSpc>
                <a:spcPct val="100000"/>
              </a:lnSpc>
            </a:pPr>
            <a:r>
              <a:rPr b="0" lang="en-US" sz="1600" spc="-1" strike="noStrike">
                <a:solidFill>
                  <a:srgbClr val="000000"/>
                </a:solidFill>
                <a:latin typeface="Calibri"/>
              </a:rPr>
              <a:t>which results in −</a:t>
            </a:r>
            <a:endParaRPr b="0" lang="en-IN" sz="1600" spc="-1" strike="noStrike">
              <a:latin typeface="Arial"/>
            </a:endParaRPr>
          </a:p>
          <a:p>
            <a:pPr>
              <a:lnSpc>
                <a:spcPct val="100000"/>
              </a:lnSpc>
            </a:pPr>
            <a:r>
              <a:rPr b="1" lang="en-US" sz="1600" spc="-1" strike="noStrike">
                <a:solidFill>
                  <a:srgbClr val="000000"/>
                </a:solidFill>
                <a:latin typeface="Calibri"/>
              </a:rPr>
              <a:t>"Hello, world!“</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There are many string methods which we will see in upcoming modules.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722240" y="4768200"/>
            <a:ext cx="2057040" cy="273600"/>
          </a:xfrm>
          <a:prstGeom prst="rect">
            <a:avLst/>
          </a:prstGeom>
          <a:noFill/>
          <a:ln w="0">
            <a:noFill/>
          </a:ln>
        </p:spPr>
        <p:txBody>
          <a:bodyPr anchor="ctr">
            <a:noAutofit/>
          </a:bodyPr>
          <a:p>
            <a:pPr>
              <a:lnSpc>
                <a:spcPct val="100000"/>
              </a:lnSpc>
            </a:pPr>
            <a:fld id="{08C0181A-FEB0-43A7-88C7-590CF6C2B0DA}"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3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2FE546C8-AE1B-4838-A23C-19CB3E86093E}" type="slidenum">
              <a:rPr b="0" lang="en-IN" sz="900" spc="-1" strike="noStrike">
                <a:solidFill>
                  <a:srgbClr val="ff0000"/>
                </a:solidFill>
                <a:latin typeface="Proxima Nova Rg"/>
              </a:rPr>
              <a:t>22</a:t>
            </a:fld>
            <a:endParaRPr b="0" lang="en-IN" sz="900" spc="-1" strike="noStrike">
              <a:latin typeface="Times New Roman"/>
            </a:endParaRPr>
          </a:p>
        </p:txBody>
      </p:sp>
      <p:sp>
        <p:nvSpPr>
          <p:cNvPr id="333"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Arithmetic operations</a:t>
            </a:r>
            <a:endParaRPr b="0" lang="en-IN" sz="2400" spc="-1" strike="noStrike">
              <a:latin typeface="Arial"/>
            </a:endParaRPr>
          </a:p>
        </p:txBody>
      </p:sp>
      <p:sp>
        <p:nvSpPr>
          <p:cNvPr id="33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35"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36" name="CustomShape 6"/>
          <p:cNvSpPr/>
          <p:nvPr/>
        </p:nvSpPr>
        <p:spPr>
          <a:xfrm>
            <a:off x="318960" y="981720"/>
            <a:ext cx="8824680" cy="130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These operators involve the mathematical operators that can be used to perform various simple or advance arithmetic operations on the primitive data types referred to as the operands. These operators consist of various unary and binary operators that can be applied on a single or two operands respectively. Let’s look at the various operators that Java has to provide under the arithmetic operators.</a:t>
            </a:r>
            <a:endParaRPr b="0" lang="en-IN" sz="1600" spc="-1" strike="noStrike">
              <a:latin typeface="Arial"/>
            </a:endParaRPr>
          </a:p>
          <a:p>
            <a:pPr>
              <a:lnSpc>
                <a:spcPct val="100000"/>
              </a:lnSpc>
            </a:pPr>
            <a:endParaRPr b="0" lang="en-IN" sz="1600" spc="-1" strike="noStrike">
              <a:latin typeface="Arial"/>
            </a:endParaRPr>
          </a:p>
        </p:txBody>
      </p:sp>
      <p:pic>
        <p:nvPicPr>
          <p:cNvPr id="337" name="Picture 1" descr=""/>
          <p:cNvPicPr/>
          <p:nvPr/>
        </p:nvPicPr>
        <p:blipFill>
          <a:blip r:embed="rId1"/>
          <a:stretch/>
        </p:blipFill>
        <p:spPr>
          <a:xfrm>
            <a:off x="2532240" y="2048760"/>
            <a:ext cx="3876840" cy="27525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1722240" y="4768200"/>
            <a:ext cx="2057040" cy="273600"/>
          </a:xfrm>
          <a:prstGeom prst="rect">
            <a:avLst/>
          </a:prstGeom>
          <a:noFill/>
          <a:ln w="0">
            <a:noFill/>
          </a:ln>
        </p:spPr>
        <p:txBody>
          <a:bodyPr anchor="ctr">
            <a:noAutofit/>
          </a:bodyPr>
          <a:p>
            <a:pPr>
              <a:lnSpc>
                <a:spcPct val="100000"/>
              </a:lnSpc>
            </a:pPr>
            <a:fld id="{57046257-2D98-414F-85AF-517B51BE96DD}"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3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85D62A6-7A6E-4F70-8243-1CC113266DEA}" type="slidenum">
              <a:rPr b="0" lang="en-IN" sz="900" spc="-1" strike="noStrike">
                <a:solidFill>
                  <a:srgbClr val="ff0000"/>
                </a:solidFill>
                <a:latin typeface="Proxima Nova Rg"/>
              </a:rPr>
              <a:t>23</a:t>
            </a:fld>
            <a:endParaRPr b="0" lang="en-IN" sz="900" spc="-1" strike="noStrike">
              <a:latin typeface="Times New Roman"/>
            </a:endParaRPr>
          </a:p>
        </p:txBody>
      </p:sp>
      <p:sp>
        <p:nvSpPr>
          <p:cNvPr id="34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Arithmetic operations</a:t>
            </a:r>
            <a:endParaRPr b="0" lang="en-IN" sz="2400" spc="-1" strike="noStrike">
              <a:latin typeface="Arial"/>
            </a:endParaRPr>
          </a:p>
        </p:txBody>
      </p:sp>
      <p:sp>
        <p:nvSpPr>
          <p:cNvPr id="34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42"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43" name="CustomShape 6"/>
          <p:cNvSpPr/>
          <p:nvPr/>
        </p:nvSpPr>
        <p:spPr>
          <a:xfrm>
            <a:off x="318960" y="981720"/>
            <a:ext cx="8824680" cy="130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These operators involve the mathematical operators that can be used to perform various simple or advance arithmetic operations on the primitive data types referred to as the operands. These operators consist of various unary and binary operators that can be applied on a single or two operands respectively. Let’s look at the various operators that Java has to provide under the arithmetic operators.</a:t>
            </a:r>
            <a:endParaRPr b="0" lang="en-IN" sz="1600" spc="-1" strike="noStrike">
              <a:latin typeface="Arial"/>
            </a:endParaRPr>
          </a:p>
          <a:p>
            <a:pPr>
              <a:lnSpc>
                <a:spcPct val="100000"/>
              </a:lnSpc>
            </a:pPr>
            <a:endParaRPr b="0" lang="en-IN" sz="1600" spc="-1" strike="noStrike">
              <a:latin typeface="Arial"/>
            </a:endParaRPr>
          </a:p>
        </p:txBody>
      </p:sp>
      <p:pic>
        <p:nvPicPr>
          <p:cNvPr id="344" name="Picture 2" descr=""/>
          <p:cNvPicPr/>
          <p:nvPr/>
        </p:nvPicPr>
        <p:blipFill>
          <a:blip r:embed="rId1"/>
          <a:stretch/>
        </p:blipFill>
        <p:spPr>
          <a:xfrm>
            <a:off x="988200" y="2082960"/>
            <a:ext cx="6868080" cy="27050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1722240" y="4768200"/>
            <a:ext cx="2057040" cy="273600"/>
          </a:xfrm>
          <a:prstGeom prst="rect">
            <a:avLst/>
          </a:prstGeom>
          <a:noFill/>
          <a:ln w="0">
            <a:noFill/>
          </a:ln>
        </p:spPr>
        <p:txBody>
          <a:bodyPr anchor="ctr">
            <a:noAutofit/>
          </a:bodyPr>
          <a:p>
            <a:pPr>
              <a:lnSpc>
                <a:spcPct val="100000"/>
              </a:lnSpc>
            </a:pPr>
            <a:fld id="{EFDD4E94-4CF5-4ABF-A313-B2D00E42A295}"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4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A0323389-4792-44FD-8EF2-FC9F8355DDB6}"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34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Arithmetic operations</a:t>
            </a:r>
            <a:endParaRPr b="0" lang="en-IN" sz="2400" spc="-1" strike="noStrike">
              <a:latin typeface="Arial"/>
            </a:endParaRPr>
          </a:p>
        </p:txBody>
      </p:sp>
      <p:sp>
        <p:nvSpPr>
          <p:cNvPr id="34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4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50" name="CustomShape 6"/>
          <p:cNvSpPr/>
          <p:nvPr/>
        </p:nvSpPr>
        <p:spPr>
          <a:xfrm>
            <a:off x="318960" y="981720"/>
            <a:ext cx="8824680" cy="130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These operators involve the mathematical operators that can be used to perform various simple or advance arithmetic operations on the primitive data types referred to as the operands. These operators consist of various unary and binary operators that can be applied on a single or two operands respectively. Let’s look at the various operators that Java has to provide under the arithmetic operators.</a:t>
            </a:r>
            <a:endParaRPr b="0" lang="en-IN" sz="1600" spc="-1" strike="noStrike">
              <a:latin typeface="Arial"/>
            </a:endParaRPr>
          </a:p>
          <a:p>
            <a:pPr>
              <a:lnSpc>
                <a:spcPct val="100000"/>
              </a:lnSpc>
            </a:pPr>
            <a:endParaRPr b="0" lang="en-IN" sz="1600" spc="-1" strike="noStrike">
              <a:latin typeface="Arial"/>
            </a:endParaRPr>
          </a:p>
        </p:txBody>
      </p:sp>
      <p:pic>
        <p:nvPicPr>
          <p:cNvPr id="351" name="Picture 1" descr=""/>
          <p:cNvPicPr/>
          <p:nvPr/>
        </p:nvPicPr>
        <p:blipFill>
          <a:blip r:embed="rId1"/>
          <a:stretch/>
        </p:blipFill>
        <p:spPr>
          <a:xfrm>
            <a:off x="671040" y="1968480"/>
            <a:ext cx="7801560" cy="28195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1722240" y="4768200"/>
            <a:ext cx="2057040" cy="273600"/>
          </a:xfrm>
          <a:prstGeom prst="rect">
            <a:avLst/>
          </a:prstGeom>
          <a:noFill/>
          <a:ln w="0">
            <a:noFill/>
          </a:ln>
        </p:spPr>
        <p:txBody>
          <a:bodyPr anchor="ctr">
            <a:noAutofit/>
          </a:bodyPr>
          <a:p>
            <a:pPr>
              <a:lnSpc>
                <a:spcPct val="100000"/>
              </a:lnSpc>
            </a:pPr>
            <a:fld id="{7EAC66D6-96CC-4CB4-B694-B6948A84F204}"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53"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DA1921BA-D193-4276-AE60-15CB7AD35DD3}"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354"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Arithmetic operations</a:t>
            </a:r>
            <a:endParaRPr b="0" lang="en-IN" sz="2400" spc="-1" strike="noStrike">
              <a:latin typeface="Arial"/>
            </a:endParaRPr>
          </a:p>
        </p:txBody>
      </p:sp>
      <p:sp>
        <p:nvSpPr>
          <p:cNvPr id="355"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56"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pic>
        <p:nvPicPr>
          <p:cNvPr id="357" name="Picture 2" descr=""/>
          <p:cNvPicPr/>
          <p:nvPr/>
        </p:nvPicPr>
        <p:blipFill>
          <a:blip r:embed="rId1"/>
          <a:stretch/>
        </p:blipFill>
        <p:spPr>
          <a:xfrm>
            <a:off x="694800" y="1214280"/>
            <a:ext cx="7754040" cy="27147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1722240" y="4768200"/>
            <a:ext cx="2057040" cy="273600"/>
          </a:xfrm>
          <a:prstGeom prst="rect">
            <a:avLst/>
          </a:prstGeom>
          <a:noFill/>
          <a:ln w="0">
            <a:noFill/>
          </a:ln>
        </p:spPr>
        <p:txBody>
          <a:bodyPr anchor="ctr">
            <a:noAutofit/>
          </a:bodyPr>
          <a:p>
            <a:pPr>
              <a:lnSpc>
                <a:spcPct val="100000"/>
              </a:lnSpc>
            </a:pPr>
            <a:fld id="{538DB398-AC39-4C65-B8D1-E7D038858C51}"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5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D562A1E9-A5C5-433B-8696-F7243A523DAD}"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36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Arithmetic operations</a:t>
            </a:r>
            <a:endParaRPr b="0" lang="en-IN" sz="2400" spc="-1" strike="noStrike">
              <a:latin typeface="Arial"/>
            </a:endParaRPr>
          </a:p>
        </p:txBody>
      </p:sp>
      <p:sp>
        <p:nvSpPr>
          <p:cNvPr id="36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62"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pic>
        <p:nvPicPr>
          <p:cNvPr id="363" name="Picture 1" descr=""/>
          <p:cNvPicPr/>
          <p:nvPr/>
        </p:nvPicPr>
        <p:blipFill>
          <a:blip r:embed="rId1"/>
          <a:stretch/>
        </p:blipFill>
        <p:spPr>
          <a:xfrm>
            <a:off x="561960" y="1054440"/>
            <a:ext cx="7744680" cy="1609560"/>
          </a:xfrm>
          <a:prstGeom prst="rect">
            <a:avLst/>
          </a:prstGeom>
          <a:ln w="0">
            <a:noFill/>
          </a:ln>
        </p:spPr>
      </p:pic>
      <p:pic>
        <p:nvPicPr>
          <p:cNvPr id="364" name="Picture 3" descr=""/>
          <p:cNvPicPr/>
          <p:nvPr/>
        </p:nvPicPr>
        <p:blipFill>
          <a:blip r:embed="rId2"/>
          <a:stretch/>
        </p:blipFill>
        <p:spPr>
          <a:xfrm>
            <a:off x="561960" y="2602440"/>
            <a:ext cx="7630200" cy="22881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1722240" y="4768200"/>
            <a:ext cx="2057040" cy="273600"/>
          </a:xfrm>
          <a:prstGeom prst="rect">
            <a:avLst/>
          </a:prstGeom>
          <a:noFill/>
          <a:ln w="0">
            <a:noFill/>
          </a:ln>
        </p:spPr>
        <p:txBody>
          <a:bodyPr anchor="ctr">
            <a:noAutofit/>
          </a:bodyPr>
          <a:p>
            <a:pPr>
              <a:lnSpc>
                <a:spcPct val="100000"/>
              </a:lnSpc>
            </a:pPr>
            <a:fld id="{BAD78E1F-32EF-4841-8ABB-FC3A7DB18FBA}"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6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93FF59E-18C0-4520-86BD-379A59A0EEDF}"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36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Arithmetic operations</a:t>
            </a:r>
            <a:endParaRPr b="0" lang="en-IN" sz="2400" spc="-1" strike="noStrike">
              <a:latin typeface="Arial"/>
            </a:endParaRPr>
          </a:p>
        </p:txBody>
      </p:sp>
      <p:sp>
        <p:nvSpPr>
          <p:cNvPr id="36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6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pic>
        <p:nvPicPr>
          <p:cNvPr id="370" name="Picture 2" descr=""/>
          <p:cNvPicPr/>
          <p:nvPr/>
        </p:nvPicPr>
        <p:blipFill>
          <a:blip r:embed="rId1"/>
          <a:stretch/>
        </p:blipFill>
        <p:spPr>
          <a:xfrm>
            <a:off x="713880" y="1052280"/>
            <a:ext cx="7715880" cy="30384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1722240" y="4768200"/>
            <a:ext cx="2057040" cy="273600"/>
          </a:xfrm>
          <a:prstGeom prst="rect">
            <a:avLst/>
          </a:prstGeom>
          <a:noFill/>
          <a:ln w="0">
            <a:noFill/>
          </a:ln>
        </p:spPr>
        <p:txBody>
          <a:bodyPr anchor="ctr">
            <a:noAutofit/>
          </a:bodyPr>
          <a:p>
            <a:pPr>
              <a:lnSpc>
                <a:spcPct val="100000"/>
              </a:lnSpc>
            </a:pPr>
            <a:fld id="{72576EE9-07C3-4A0D-93D7-25B9813664D2}"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7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6A6884B8-B37D-4E26-A612-C688761536B1}"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373"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US" sz="2400" spc="-1" strike="noStrike">
                <a:solidFill>
                  <a:srgbClr val="ffffff"/>
                </a:solidFill>
                <a:latin typeface="Proxima Nova Light"/>
              </a:rPr>
              <a:t>Taking user input in Java</a:t>
            </a:r>
            <a:endParaRPr b="0" lang="en-IN" sz="2400" spc="-1" strike="noStrike">
              <a:latin typeface="Arial"/>
            </a:endParaRPr>
          </a:p>
        </p:txBody>
      </p:sp>
      <p:sp>
        <p:nvSpPr>
          <p:cNvPr id="37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75"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76" name="CustomShape 6"/>
          <p:cNvSpPr/>
          <p:nvPr/>
        </p:nvSpPr>
        <p:spPr>
          <a:xfrm>
            <a:off x="318960" y="981720"/>
            <a:ext cx="8824680" cy="1063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The Scanner class is used to get user input, and it is found in the java.util package.</a:t>
            </a:r>
            <a:endParaRPr b="0" lang="en-IN" sz="1600" spc="-1" strike="noStrike">
              <a:latin typeface="Arial"/>
            </a:endParaRPr>
          </a:p>
          <a:p>
            <a:pPr>
              <a:lnSpc>
                <a:spcPct val="100000"/>
              </a:lnSpc>
            </a:pPr>
            <a:r>
              <a:rPr b="0" lang="en-US" sz="1600" spc="-1" strike="noStrike">
                <a:solidFill>
                  <a:srgbClr val="000000"/>
                </a:solidFill>
                <a:latin typeface="Calibri"/>
              </a:rPr>
              <a:t>To use the Scanner class, create an object of the class and use any of the available methods found in the Scanner class documentation. In our example, we will use the nextLine() method, which is used to read Strings:</a:t>
            </a:r>
            <a:endParaRPr b="0" lang="en-IN" sz="1600" spc="-1" strike="noStrike">
              <a:latin typeface="Arial"/>
            </a:endParaRPr>
          </a:p>
        </p:txBody>
      </p:sp>
      <p:pic>
        <p:nvPicPr>
          <p:cNvPr id="377" name="Picture 6" descr=""/>
          <p:cNvPicPr/>
          <p:nvPr/>
        </p:nvPicPr>
        <p:blipFill>
          <a:blip r:embed="rId1"/>
          <a:stretch/>
        </p:blipFill>
        <p:spPr>
          <a:xfrm>
            <a:off x="642240" y="2175120"/>
            <a:ext cx="7858800" cy="25336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38280" y="4767120"/>
            <a:ext cx="2057040" cy="273600"/>
          </a:xfrm>
          <a:prstGeom prst="rect">
            <a:avLst/>
          </a:prstGeom>
          <a:noFill/>
          <a:ln w="0">
            <a:noFill/>
          </a:ln>
        </p:spPr>
        <p:txBody>
          <a:bodyPr anchor="ctr">
            <a:noAutofit/>
          </a:bodyPr>
          <a:p>
            <a:pPr>
              <a:lnSpc>
                <a:spcPct val="100000"/>
              </a:lnSpc>
            </a:pPr>
            <a:fld id="{6EFAD35F-B8F1-48F0-B484-2262D142F09B}" type="datetime1">
              <a:rPr b="0" lang="en-IN" sz="900" spc="-1" strike="noStrike">
                <a:solidFill>
                  <a:srgbClr val="ffffff"/>
                </a:solidFill>
                <a:latin typeface="Proxima Nova Rg"/>
              </a:rPr>
              <a:t>05/01/2021</a:t>
            </a:fld>
            <a:endParaRPr b="0" lang="en-IN" sz="900" spc="-1" strike="noStrike">
              <a:latin typeface="Times New Roman"/>
            </a:endParaRPr>
          </a:p>
        </p:txBody>
      </p:sp>
      <p:sp>
        <p:nvSpPr>
          <p:cNvPr id="195" name="TextShape 2"/>
          <p:cNvSpPr txBox="1"/>
          <p:nvPr/>
        </p:nvSpPr>
        <p:spPr>
          <a:xfrm>
            <a:off x="6467400" y="4767120"/>
            <a:ext cx="2057040" cy="273600"/>
          </a:xfrm>
          <a:prstGeom prst="rect">
            <a:avLst/>
          </a:prstGeom>
          <a:noFill/>
          <a:ln w="0">
            <a:noFill/>
          </a:ln>
        </p:spPr>
        <p:txBody>
          <a:bodyPr anchor="ctr">
            <a:noAutofit/>
          </a:bodyPr>
          <a:p>
            <a:pPr algn="r">
              <a:lnSpc>
                <a:spcPct val="100000"/>
              </a:lnSpc>
            </a:pPr>
            <a:fld id="{51A7AD6C-0066-491A-B42F-0BBA4EE23E75}" type="slidenum">
              <a:rPr b="0" lang="en-IN" sz="900" spc="-1" strike="noStrike">
                <a:solidFill>
                  <a:srgbClr val="ffffff"/>
                </a:solidFill>
                <a:latin typeface="Proxima Nova Rg"/>
              </a:rPr>
              <a:t>&lt;number&gt;</a:t>
            </a:fld>
            <a:endParaRPr b="0" lang="en-IN" sz="900" spc="-1" strike="noStrike">
              <a:latin typeface="Times New Roman"/>
            </a:endParaRPr>
          </a:p>
        </p:txBody>
      </p:sp>
      <p:sp>
        <p:nvSpPr>
          <p:cNvPr id="196" name="CustomShape 3"/>
          <p:cNvSpPr/>
          <p:nvPr/>
        </p:nvSpPr>
        <p:spPr>
          <a:xfrm>
            <a:off x="638280" y="654840"/>
            <a:ext cx="4431960" cy="516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x-none" sz="2800" spc="-1" strike="noStrike">
                <a:solidFill>
                  <a:srgbClr val="ffffff"/>
                </a:solidFill>
                <a:latin typeface="Calibri"/>
              </a:rPr>
              <a:t>Today’s Agenda</a:t>
            </a:r>
            <a:endParaRPr b="0" lang="en-IN" sz="2800" spc="-1" strike="noStrike">
              <a:latin typeface="Arial"/>
            </a:endParaRPr>
          </a:p>
        </p:txBody>
      </p:sp>
      <p:sp>
        <p:nvSpPr>
          <p:cNvPr id="197" name="TextShape 4"/>
          <p:cNvSpPr txBox="1"/>
          <p:nvPr/>
        </p:nvSpPr>
        <p:spPr>
          <a:xfrm>
            <a:off x="3029040" y="4767120"/>
            <a:ext cx="3085920" cy="273600"/>
          </a:xfrm>
          <a:prstGeom prst="rect">
            <a:avLst/>
          </a:prstGeom>
          <a:noFill/>
          <a:ln w="0">
            <a:noFill/>
          </a:ln>
        </p:spPr>
        <p:txBody>
          <a:bodyPr lIns="90000" rIns="90000" tIns="45000" bIns="45000">
            <a:noAutofit/>
          </a:bodyPr>
          <a:p>
            <a:pPr>
              <a:lnSpc>
                <a:spcPct val="100000"/>
              </a:lnSpc>
            </a:pPr>
            <a:r>
              <a:rPr b="0" lang="en-IN" sz="1800" spc="-1" strike="noStrike">
                <a:solidFill>
                  <a:srgbClr val="ffffff"/>
                </a:solidFill>
                <a:latin typeface="Calibri"/>
              </a:rPr>
              <a:t>Java Program</a:t>
            </a:r>
            <a:endParaRPr b="0" lang="en-IN" sz="1800" spc="-1" strike="noStrike">
              <a:latin typeface="Times New Roman"/>
            </a:endParaRPr>
          </a:p>
        </p:txBody>
      </p:sp>
      <p:sp>
        <p:nvSpPr>
          <p:cNvPr id="198" name="CustomShape 5"/>
          <p:cNvSpPr/>
          <p:nvPr/>
        </p:nvSpPr>
        <p:spPr>
          <a:xfrm>
            <a:off x="743040" y="1705320"/>
            <a:ext cx="497700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libri"/>
              </a:rPr>
              <a:t>1.) Installation of JDK</a:t>
            </a:r>
            <a:endParaRPr b="0" lang="en-IN" sz="1800" spc="-1" strike="noStrike">
              <a:latin typeface="Arial"/>
            </a:endParaRPr>
          </a:p>
          <a:p>
            <a:pPr>
              <a:lnSpc>
                <a:spcPct val="100000"/>
              </a:lnSpc>
            </a:pPr>
            <a:r>
              <a:rPr b="0" lang="en-US" sz="1800" spc="-1" strike="noStrike">
                <a:solidFill>
                  <a:srgbClr val="ffffff"/>
                </a:solidFill>
                <a:latin typeface="Calibri"/>
              </a:rPr>
              <a:t>2.) Variables</a:t>
            </a:r>
            <a:endParaRPr b="0" lang="en-IN" sz="1800" spc="-1" strike="noStrike">
              <a:latin typeface="Arial"/>
            </a:endParaRPr>
          </a:p>
          <a:p>
            <a:pPr>
              <a:lnSpc>
                <a:spcPct val="100000"/>
              </a:lnSpc>
            </a:pPr>
            <a:r>
              <a:rPr b="0" lang="en-US" sz="1800" spc="-1" strike="noStrike">
                <a:solidFill>
                  <a:srgbClr val="ffffff"/>
                </a:solidFill>
                <a:latin typeface="Calibri"/>
              </a:rPr>
              <a:t>3.) Strings and characters</a:t>
            </a:r>
            <a:endParaRPr b="0" lang="en-IN" sz="1800" spc="-1" strike="noStrike">
              <a:latin typeface="Arial"/>
            </a:endParaRPr>
          </a:p>
          <a:p>
            <a:pPr>
              <a:lnSpc>
                <a:spcPct val="100000"/>
              </a:lnSpc>
            </a:pPr>
            <a:r>
              <a:rPr b="0" lang="en-US" sz="1800" spc="-1" strike="noStrike">
                <a:solidFill>
                  <a:srgbClr val="ffffff"/>
                </a:solidFill>
                <a:latin typeface="Calibri"/>
              </a:rPr>
              <a:t>4.) Comments in Java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1722240" y="4768200"/>
            <a:ext cx="2057040" cy="273600"/>
          </a:xfrm>
          <a:prstGeom prst="rect">
            <a:avLst/>
          </a:prstGeom>
          <a:noFill/>
          <a:ln w="0">
            <a:noFill/>
          </a:ln>
        </p:spPr>
        <p:txBody>
          <a:bodyPr anchor="ctr">
            <a:noAutofit/>
          </a:bodyPr>
          <a:p>
            <a:pPr>
              <a:lnSpc>
                <a:spcPct val="100000"/>
              </a:lnSpc>
            </a:pPr>
            <a:fld id="{9DABF597-4D73-4109-AF72-323E1128F6C1}"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7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5F86C84E-4F3A-4A77-8A45-C0631A93C1EA}"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380"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US" sz="2400" spc="-1" strike="noStrike">
                <a:solidFill>
                  <a:srgbClr val="ffffff"/>
                </a:solidFill>
                <a:latin typeface="Proxima Nova Light"/>
              </a:rPr>
              <a:t>Taking user input in Java</a:t>
            </a:r>
            <a:endParaRPr b="0" lang="en-IN" sz="2400" spc="-1" strike="noStrike">
              <a:latin typeface="Arial"/>
            </a:endParaRPr>
          </a:p>
        </p:txBody>
      </p:sp>
      <p:sp>
        <p:nvSpPr>
          <p:cNvPr id="38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82"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83" name="CustomShape 6"/>
          <p:cNvSpPr/>
          <p:nvPr/>
        </p:nvSpPr>
        <p:spPr>
          <a:xfrm>
            <a:off x="318960" y="981720"/>
            <a:ext cx="8824680" cy="820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Input Types</a:t>
            </a:r>
            <a:endParaRPr b="0" lang="en-IN" sz="1600" spc="-1" strike="noStrike">
              <a:latin typeface="Arial"/>
            </a:endParaRPr>
          </a:p>
          <a:p>
            <a:pPr>
              <a:lnSpc>
                <a:spcPct val="100000"/>
              </a:lnSpc>
            </a:pPr>
            <a:r>
              <a:rPr b="0" lang="en-US" sz="1600" spc="-1" strike="noStrike">
                <a:solidFill>
                  <a:srgbClr val="000000"/>
                </a:solidFill>
                <a:latin typeface="Calibri"/>
              </a:rPr>
              <a:t>In the example above, we used the nextLine() method, which is used to read Strings. To read other types, look at the table below:</a:t>
            </a:r>
            <a:endParaRPr b="0" lang="en-IN" sz="1600" spc="-1" strike="noStrike">
              <a:latin typeface="Arial"/>
            </a:endParaRPr>
          </a:p>
        </p:txBody>
      </p:sp>
      <p:pic>
        <p:nvPicPr>
          <p:cNvPr id="384" name="Picture 1" descr=""/>
          <p:cNvPicPr/>
          <p:nvPr/>
        </p:nvPicPr>
        <p:blipFill>
          <a:blip r:embed="rId1"/>
          <a:stretch/>
        </p:blipFill>
        <p:spPr>
          <a:xfrm>
            <a:off x="389880" y="1812600"/>
            <a:ext cx="8363880" cy="31986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1722240" y="4768200"/>
            <a:ext cx="2057040" cy="273600"/>
          </a:xfrm>
          <a:prstGeom prst="rect">
            <a:avLst/>
          </a:prstGeom>
          <a:noFill/>
          <a:ln w="0">
            <a:noFill/>
          </a:ln>
        </p:spPr>
        <p:txBody>
          <a:bodyPr anchor="ctr">
            <a:noAutofit/>
          </a:bodyPr>
          <a:p>
            <a:pPr>
              <a:lnSpc>
                <a:spcPct val="100000"/>
              </a:lnSpc>
            </a:pPr>
            <a:fld id="{DFB900B0-050A-4B36-8191-6F40AF29071D}"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8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486C3E2F-14D0-400D-8312-DAC306AC49C9}"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38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Java Arrays</a:t>
            </a:r>
            <a:endParaRPr b="0" lang="en-IN" sz="2400" spc="-1" strike="noStrike">
              <a:latin typeface="Arial"/>
            </a:endParaRPr>
          </a:p>
        </p:txBody>
      </p:sp>
      <p:sp>
        <p:nvSpPr>
          <p:cNvPr id="38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8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90" name="CustomShape 6"/>
          <p:cNvSpPr/>
          <p:nvPr/>
        </p:nvSpPr>
        <p:spPr>
          <a:xfrm>
            <a:off x="318960" y="981720"/>
            <a:ext cx="8824680" cy="2767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Arrays are used to store multiple values in a single variable, instead of declaring separate variables for each value.</a:t>
            </a:r>
            <a:endParaRPr b="0" lang="en-IN" sz="1600" spc="-1" strike="noStrike">
              <a:latin typeface="Arial"/>
            </a:endParaRPr>
          </a:p>
          <a:p>
            <a:pPr>
              <a:lnSpc>
                <a:spcPct val="100000"/>
              </a:lnSpc>
            </a:pPr>
            <a:r>
              <a:rPr b="0" lang="en-US" sz="1600" spc="-1" strike="noStrike">
                <a:solidFill>
                  <a:srgbClr val="000000"/>
                </a:solidFill>
                <a:latin typeface="Calibri"/>
              </a:rPr>
              <a:t>To declare an array, define the variable type with </a:t>
            </a:r>
            <a:r>
              <a:rPr b="1" lang="en-US" sz="1600" spc="-1" strike="noStrike">
                <a:solidFill>
                  <a:srgbClr val="000000"/>
                </a:solidFill>
                <a:latin typeface="Calibri"/>
              </a:rPr>
              <a:t>square brackets</a:t>
            </a:r>
            <a:r>
              <a:rPr b="0" lang="en-US" sz="1600" spc="-1" strike="noStrike">
                <a:solidFill>
                  <a:srgbClr val="000000"/>
                </a:solidFill>
                <a:latin typeface="Calibri"/>
              </a:rPr>
              <a: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We have now declared a variable that holds an array of strings. To insert values to it, we can use an array literal - place the values in a comma-separated list, inside curly braces: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To create an array of integers, you could write:</a:t>
            </a:r>
            <a:endParaRPr b="0" lang="en-IN" sz="1600" spc="-1" strike="noStrike">
              <a:latin typeface="Arial"/>
            </a:endParaRPr>
          </a:p>
          <a:p>
            <a:pPr>
              <a:lnSpc>
                <a:spcPct val="100000"/>
              </a:lnSpc>
            </a:pPr>
            <a:endParaRPr b="0" lang="en-IN" sz="1600" spc="-1" strike="noStrike">
              <a:latin typeface="Arial"/>
            </a:endParaRPr>
          </a:p>
        </p:txBody>
      </p:sp>
      <p:pic>
        <p:nvPicPr>
          <p:cNvPr id="391" name="Picture 2" descr=""/>
          <p:cNvPicPr/>
          <p:nvPr/>
        </p:nvPicPr>
        <p:blipFill>
          <a:blip r:embed="rId1"/>
          <a:stretch/>
        </p:blipFill>
        <p:spPr>
          <a:xfrm>
            <a:off x="385920" y="1782000"/>
            <a:ext cx="6210720" cy="495000"/>
          </a:xfrm>
          <a:prstGeom prst="rect">
            <a:avLst/>
          </a:prstGeom>
          <a:ln w="0">
            <a:noFill/>
          </a:ln>
        </p:spPr>
      </p:pic>
      <p:pic>
        <p:nvPicPr>
          <p:cNvPr id="392" name="Picture 6" descr=""/>
          <p:cNvPicPr/>
          <p:nvPr/>
        </p:nvPicPr>
        <p:blipFill>
          <a:blip r:embed="rId2"/>
          <a:stretch/>
        </p:blipFill>
        <p:spPr>
          <a:xfrm>
            <a:off x="385920" y="2707200"/>
            <a:ext cx="7887600" cy="447480"/>
          </a:xfrm>
          <a:prstGeom prst="rect">
            <a:avLst/>
          </a:prstGeom>
          <a:ln w="0">
            <a:noFill/>
          </a:ln>
        </p:spPr>
      </p:pic>
      <p:pic>
        <p:nvPicPr>
          <p:cNvPr id="393" name="Picture 10" descr=""/>
          <p:cNvPicPr/>
          <p:nvPr/>
        </p:nvPicPr>
        <p:blipFill>
          <a:blip r:embed="rId3"/>
          <a:stretch/>
        </p:blipFill>
        <p:spPr>
          <a:xfrm>
            <a:off x="385920" y="3579840"/>
            <a:ext cx="7582680" cy="4665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1722240" y="4768200"/>
            <a:ext cx="2057040" cy="273600"/>
          </a:xfrm>
          <a:prstGeom prst="rect">
            <a:avLst/>
          </a:prstGeom>
          <a:noFill/>
          <a:ln w="0">
            <a:noFill/>
          </a:ln>
        </p:spPr>
        <p:txBody>
          <a:bodyPr anchor="ctr">
            <a:noAutofit/>
          </a:bodyPr>
          <a:p>
            <a:pPr>
              <a:lnSpc>
                <a:spcPct val="100000"/>
              </a:lnSpc>
            </a:pPr>
            <a:fld id="{9F221E6D-85F9-4ED2-9B5E-636C3AF8DC6F}"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395"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EA40DE27-5BF2-4EA8-A855-49CF2F7AF791}"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396"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a:rPr>
              <a:t>Relational Operators in Java</a:t>
            </a:r>
            <a:endParaRPr b="0" lang="en-IN" sz="2400" spc="-1" strike="noStrike">
              <a:latin typeface="Arial"/>
            </a:endParaRPr>
          </a:p>
        </p:txBody>
      </p:sp>
      <p:sp>
        <p:nvSpPr>
          <p:cNvPr id="397"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398"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399" name="CustomShape 6"/>
          <p:cNvSpPr/>
          <p:nvPr/>
        </p:nvSpPr>
        <p:spPr>
          <a:xfrm>
            <a:off x="318960" y="981720"/>
            <a:ext cx="8824680" cy="2767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Java has 6 relational operators</a:t>
            </a:r>
            <a:endParaRPr b="0" lang="en-IN" sz="1600" spc="-1" strike="noStrike">
              <a:latin typeface="Arial"/>
            </a:endParaRPr>
          </a:p>
          <a:p>
            <a:pPr marL="343080" indent="-342720">
              <a:lnSpc>
                <a:spcPct val="100000"/>
              </a:lnSpc>
              <a:buClr>
                <a:srgbClr val="000000"/>
              </a:buClr>
              <a:buFont typeface="Calibri Light"/>
              <a:buAutoNum type="arabicPeriod"/>
            </a:pPr>
            <a:r>
              <a:rPr b="0" lang="en-US" sz="1600" spc="-1" strike="noStrike">
                <a:solidFill>
                  <a:srgbClr val="000000"/>
                </a:solidFill>
                <a:latin typeface="Calibri"/>
              </a:rPr>
              <a:t>== is the equality operator. This returns true if both the operands are referring to the same object, otherwise false.</a:t>
            </a:r>
            <a:endParaRPr b="0" lang="en-IN" sz="1600" spc="-1" strike="noStrike">
              <a:latin typeface="Arial"/>
            </a:endParaRPr>
          </a:p>
          <a:p>
            <a:pPr marL="343080" indent="-342720">
              <a:lnSpc>
                <a:spcPct val="100000"/>
              </a:lnSpc>
              <a:buClr>
                <a:srgbClr val="000000"/>
              </a:buClr>
              <a:buFont typeface="Calibri Light"/>
              <a:buAutoNum type="arabicPeriod"/>
            </a:pPr>
            <a:r>
              <a:rPr b="0" lang="en-US" sz="1600" spc="-1" strike="noStrike">
                <a:solidFill>
                  <a:srgbClr val="000000"/>
                </a:solidFill>
                <a:latin typeface="Calibri"/>
              </a:rPr>
              <a:t>!= is for non-equality operator. It returns true if both the operands are referring to the different objects, otherwise false.</a:t>
            </a:r>
            <a:endParaRPr b="0" lang="en-IN" sz="1600" spc="-1" strike="noStrike">
              <a:latin typeface="Arial"/>
            </a:endParaRPr>
          </a:p>
          <a:p>
            <a:pPr marL="343080" indent="-342720">
              <a:lnSpc>
                <a:spcPct val="100000"/>
              </a:lnSpc>
              <a:buClr>
                <a:srgbClr val="000000"/>
              </a:buClr>
              <a:buFont typeface="Calibri Light"/>
              <a:buAutoNum type="arabicPeriod"/>
            </a:pPr>
            <a:r>
              <a:rPr b="0" lang="en-US" sz="1600" spc="-1" strike="noStrike">
                <a:solidFill>
                  <a:srgbClr val="000000"/>
                </a:solidFill>
                <a:latin typeface="Calibri"/>
              </a:rPr>
              <a:t>&lt; is less than operator.</a:t>
            </a:r>
            <a:endParaRPr b="0" lang="en-IN" sz="1600" spc="-1" strike="noStrike">
              <a:latin typeface="Arial"/>
            </a:endParaRPr>
          </a:p>
          <a:p>
            <a:pPr marL="343080" indent="-342720">
              <a:lnSpc>
                <a:spcPct val="100000"/>
              </a:lnSpc>
              <a:buClr>
                <a:srgbClr val="000000"/>
              </a:buClr>
              <a:buFont typeface="Calibri Light"/>
              <a:buAutoNum type="arabicPeriod"/>
            </a:pPr>
            <a:r>
              <a:rPr b="0" lang="en-US" sz="1600" spc="-1" strike="noStrike">
                <a:solidFill>
                  <a:srgbClr val="000000"/>
                </a:solidFill>
                <a:latin typeface="Calibri"/>
              </a:rPr>
              <a:t>&gt; is greater than operator.</a:t>
            </a:r>
            <a:endParaRPr b="0" lang="en-IN" sz="1600" spc="-1" strike="noStrike">
              <a:latin typeface="Arial"/>
            </a:endParaRPr>
          </a:p>
          <a:p>
            <a:pPr marL="343080" indent="-342720">
              <a:lnSpc>
                <a:spcPct val="100000"/>
              </a:lnSpc>
              <a:buClr>
                <a:srgbClr val="000000"/>
              </a:buClr>
              <a:buFont typeface="Calibri Light"/>
              <a:buAutoNum type="arabicPeriod"/>
            </a:pPr>
            <a:r>
              <a:rPr b="0" lang="en-US" sz="1600" spc="-1" strike="noStrike">
                <a:solidFill>
                  <a:srgbClr val="000000"/>
                </a:solidFill>
                <a:latin typeface="Calibri"/>
              </a:rPr>
              <a:t>&lt;= is less than or equal to operator.</a:t>
            </a:r>
            <a:endParaRPr b="0" lang="en-IN" sz="1600" spc="-1" strike="noStrike">
              <a:latin typeface="Arial"/>
            </a:endParaRPr>
          </a:p>
          <a:p>
            <a:pPr marL="343080" indent="-342720">
              <a:lnSpc>
                <a:spcPct val="100000"/>
              </a:lnSpc>
              <a:buClr>
                <a:srgbClr val="000000"/>
              </a:buClr>
              <a:buFont typeface="Calibri Light"/>
              <a:buAutoNum type="arabicPeriod"/>
            </a:pPr>
            <a:r>
              <a:rPr b="0" lang="en-US" sz="1600" spc="-1" strike="noStrike">
                <a:solidFill>
                  <a:srgbClr val="000000"/>
                </a:solidFill>
                <a:latin typeface="Calibri"/>
              </a:rPr>
              <a:t>&gt;= is greater than or equal to operator.</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Example in next slide: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1722240" y="4768200"/>
            <a:ext cx="2057040" cy="273600"/>
          </a:xfrm>
          <a:prstGeom prst="rect">
            <a:avLst/>
          </a:prstGeom>
          <a:noFill/>
          <a:ln w="0">
            <a:noFill/>
          </a:ln>
        </p:spPr>
        <p:txBody>
          <a:bodyPr anchor="ctr">
            <a:noAutofit/>
          </a:bodyPr>
          <a:p>
            <a:pPr>
              <a:lnSpc>
                <a:spcPct val="100000"/>
              </a:lnSpc>
            </a:pPr>
            <a:fld id="{950F926F-62FA-4998-850E-322153230447}"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0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21F7C879-4C81-4539-A628-0348655C157A}"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0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a:rPr>
              <a:t>Relational Operators in Java</a:t>
            </a:r>
            <a:endParaRPr b="0" lang="en-IN" sz="2400" spc="-1" strike="noStrike">
              <a:latin typeface="Arial"/>
            </a:endParaRPr>
          </a:p>
        </p:txBody>
      </p:sp>
      <p:sp>
        <p:nvSpPr>
          <p:cNvPr id="40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04"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pic>
        <p:nvPicPr>
          <p:cNvPr id="405" name="Picture 1" descr=""/>
          <p:cNvPicPr/>
          <p:nvPr/>
        </p:nvPicPr>
        <p:blipFill>
          <a:blip r:embed="rId1"/>
          <a:stretch/>
        </p:blipFill>
        <p:spPr>
          <a:xfrm>
            <a:off x="852840" y="981720"/>
            <a:ext cx="7103880" cy="40384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1722240" y="4768200"/>
            <a:ext cx="2057040" cy="273600"/>
          </a:xfrm>
          <a:prstGeom prst="rect">
            <a:avLst/>
          </a:prstGeom>
          <a:noFill/>
          <a:ln w="0">
            <a:noFill/>
          </a:ln>
        </p:spPr>
        <p:txBody>
          <a:bodyPr anchor="ctr">
            <a:noAutofit/>
          </a:bodyPr>
          <a:p>
            <a:pPr>
              <a:lnSpc>
                <a:spcPct val="100000"/>
              </a:lnSpc>
            </a:pPr>
            <a:fld id="{43698CD4-F7CA-4DF7-89E4-C2559848A365}"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07"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BEFC0A45-F6F7-4828-A1B8-1B4BEBAD1DE2}"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08"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Java Logical Operators</a:t>
            </a:r>
            <a:endParaRPr b="0" lang="en-IN" sz="2400" spc="-1" strike="noStrike">
              <a:latin typeface="Arial"/>
            </a:endParaRPr>
          </a:p>
        </p:txBody>
      </p:sp>
      <p:sp>
        <p:nvSpPr>
          <p:cNvPr id="409"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10"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11" name="CustomShape 6"/>
          <p:cNvSpPr/>
          <p:nvPr/>
        </p:nvSpPr>
        <p:spPr>
          <a:xfrm>
            <a:off x="318960" y="981720"/>
            <a:ext cx="882468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Logical operators are used to determine the logic between variables or values:</a:t>
            </a:r>
            <a:endParaRPr b="0" lang="en-IN" sz="1600" spc="-1" strike="noStrike">
              <a:latin typeface="Arial"/>
            </a:endParaRPr>
          </a:p>
        </p:txBody>
      </p:sp>
      <p:pic>
        <p:nvPicPr>
          <p:cNvPr id="412" name="Picture 6" descr=""/>
          <p:cNvPicPr/>
          <p:nvPr/>
        </p:nvPicPr>
        <p:blipFill>
          <a:blip r:embed="rId1"/>
          <a:stretch/>
        </p:blipFill>
        <p:spPr>
          <a:xfrm>
            <a:off x="875880" y="1658160"/>
            <a:ext cx="7392240" cy="21430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TextShape 1"/>
          <p:cNvSpPr txBox="1"/>
          <p:nvPr/>
        </p:nvSpPr>
        <p:spPr>
          <a:xfrm>
            <a:off x="1722240" y="4768200"/>
            <a:ext cx="2057040" cy="273600"/>
          </a:xfrm>
          <a:prstGeom prst="rect">
            <a:avLst/>
          </a:prstGeom>
          <a:noFill/>
          <a:ln w="0">
            <a:noFill/>
          </a:ln>
        </p:spPr>
        <p:txBody>
          <a:bodyPr anchor="ctr">
            <a:noAutofit/>
          </a:bodyPr>
          <a:p>
            <a:pPr>
              <a:lnSpc>
                <a:spcPct val="100000"/>
              </a:lnSpc>
            </a:pPr>
            <a:fld id="{6347DC4E-2C96-47C9-992D-ACC89B777AC3}"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1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C8322A85-6CD0-4308-8640-64FAD162E480}"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15"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Errors while coding in Java</a:t>
            </a:r>
            <a:endParaRPr b="0" lang="en-IN" sz="2400" spc="-1" strike="noStrike">
              <a:latin typeface="Arial"/>
            </a:endParaRPr>
          </a:p>
        </p:txBody>
      </p:sp>
      <p:sp>
        <p:nvSpPr>
          <p:cNvPr id="41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17"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18" name="CustomShape 6"/>
          <p:cNvSpPr/>
          <p:nvPr/>
        </p:nvSpPr>
        <p:spPr>
          <a:xfrm>
            <a:off x="159480" y="1588320"/>
            <a:ext cx="8824680" cy="2767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No matter how smart or how careful you are, errors are your constant companion. With practice, you will get slightly better at not making errors, and much, much better at finding and correcting them.</a:t>
            </a:r>
            <a:endParaRPr b="0" lang="en-IN" sz="1600" spc="-1" strike="noStrike">
              <a:latin typeface="Arial"/>
            </a:endParaRPr>
          </a:p>
          <a:p>
            <a:pPr>
              <a:lnSpc>
                <a:spcPct val="100000"/>
              </a:lnSpc>
            </a:pPr>
            <a:r>
              <a:rPr b="0" lang="en-US" sz="1600" spc="-1" strike="noStrike">
                <a:solidFill>
                  <a:srgbClr val="000000"/>
                </a:solidFill>
                <a:latin typeface="Calibri"/>
              </a:rPr>
              <a:t>There are three kinds of errors: syntax errors, runtime errors, and logic errors.</a:t>
            </a:r>
            <a:endParaRPr b="0" lang="en-IN"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Syntax errors</a:t>
            </a:r>
            <a:endParaRPr b="0" lang="en-IN" sz="1600" spc="-1" strike="noStrike">
              <a:latin typeface="Arial"/>
            </a:endParaRPr>
          </a:p>
          <a:p>
            <a:pPr marL="457200">
              <a:lnSpc>
                <a:spcPct val="100000"/>
              </a:lnSpc>
            </a:pPr>
            <a:r>
              <a:rPr b="0" lang="en-US" sz="1600" spc="-1" strike="noStrike">
                <a:solidFill>
                  <a:srgbClr val="000000"/>
                </a:solidFill>
                <a:latin typeface="Calibri"/>
              </a:rPr>
              <a:t>These are errors where the compiler finds something wrong with your program, and you can't even try to execute it. For example, you may have incorrect punctuation, or may be trying to use a variable that hasn't been declared.</a:t>
            </a:r>
            <a:endParaRPr b="0" lang="en-IN" sz="1600" spc="-1" strike="noStrike">
              <a:latin typeface="Arial"/>
            </a:endParaRPr>
          </a:p>
          <a:p>
            <a:pPr marL="457200">
              <a:lnSpc>
                <a:spcPct val="100000"/>
              </a:lnSpc>
            </a:pPr>
            <a:r>
              <a:rPr b="0" lang="en-US" sz="1600" spc="-1" strike="noStrike">
                <a:solidFill>
                  <a:srgbClr val="000000"/>
                </a:solidFill>
                <a:latin typeface="Calibri"/>
              </a:rPr>
              <a:t>Syntax errors are the easiest to find and correct. The compiler will tell you where it got into trouble, and its best guess as to what you did wrong. Usually the error is on the exact line indicated by the compiler, or the line just before it; however, if the problem is incorrectly nested braces, the actual error may be at the beginning of the nested block.</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1722240" y="4768200"/>
            <a:ext cx="2057040" cy="273600"/>
          </a:xfrm>
          <a:prstGeom prst="rect">
            <a:avLst/>
          </a:prstGeom>
          <a:noFill/>
          <a:ln w="0">
            <a:noFill/>
          </a:ln>
        </p:spPr>
        <p:txBody>
          <a:bodyPr anchor="ctr">
            <a:noAutofit/>
          </a:bodyPr>
          <a:p>
            <a:pPr>
              <a:lnSpc>
                <a:spcPct val="100000"/>
              </a:lnSpc>
            </a:pPr>
            <a:fld id="{648D4460-5B4E-445A-8733-202AB66ED5FA}"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2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9DD926C8-B711-45DA-896B-2805FA572212}"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2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Errors while coding in Java</a:t>
            </a:r>
            <a:endParaRPr b="0" lang="en-IN" sz="2400" spc="-1" strike="noStrike">
              <a:latin typeface="Arial"/>
            </a:endParaRPr>
          </a:p>
        </p:txBody>
      </p:sp>
      <p:sp>
        <p:nvSpPr>
          <p:cNvPr id="42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23"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24" name="CustomShape 6"/>
          <p:cNvSpPr/>
          <p:nvPr/>
        </p:nvSpPr>
        <p:spPr>
          <a:xfrm>
            <a:off x="159480" y="1219320"/>
            <a:ext cx="8824680" cy="3497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Runtime errors</a:t>
            </a:r>
            <a:endParaRPr b="0" lang="en-IN" sz="1600" spc="-1" strike="noStrike">
              <a:latin typeface="Arial"/>
            </a:endParaRPr>
          </a:p>
          <a:p>
            <a:pPr>
              <a:lnSpc>
                <a:spcPct val="100000"/>
              </a:lnSpc>
            </a:pPr>
            <a:r>
              <a:rPr b="0" lang="en-US" sz="1600" spc="-1" strike="noStrike">
                <a:solidFill>
                  <a:srgbClr val="000000"/>
                </a:solidFill>
                <a:latin typeface="Calibri"/>
              </a:rPr>
              <a:t>If there are no syntax errors, Java may detect an error while your program is running. You will get an error message telling you the kind of error, and a </a:t>
            </a:r>
            <a:r>
              <a:rPr b="1" lang="en-US" sz="1600" spc="-1" strike="noStrike">
                <a:solidFill>
                  <a:srgbClr val="000000"/>
                </a:solidFill>
                <a:latin typeface="Calibri"/>
              </a:rPr>
              <a:t>stack trace</a:t>
            </a:r>
            <a:r>
              <a:rPr b="0" lang="en-US" sz="1600" spc="-1" strike="noStrike">
                <a:solidFill>
                  <a:srgbClr val="000000"/>
                </a:solidFill>
                <a:latin typeface="Calibri"/>
              </a:rPr>
              <a:t> that tells not only where the error occurred, but also what other </a:t>
            </a:r>
            <a:r>
              <a:rPr b="0" lang="en-US" sz="1600" spc="-1" strike="noStrike" u="sng">
                <a:solidFill>
                  <a:srgbClr val="0563c1"/>
                </a:solidFill>
                <a:uFillTx/>
                <a:latin typeface="Calibri"/>
                <a:hlinkClick r:id="rId1"/>
              </a:rPr>
              <a:t>method</a:t>
            </a:r>
            <a:r>
              <a:rPr b="0" lang="en-US" sz="1600" spc="-1" strike="noStrike">
                <a:solidFill>
                  <a:srgbClr val="000000"/>
                </a:solidFill>
                <a:latin typeface="Calibri"/>
              </a:rPr>
              <a:t> or methods you were in. For example,</a:t>
            </a:r>
            <a:endParaRPr b="0" lang="en-IN" sz="1600" spc="-1" strike="noStrike">
              <a:latin typeface="Arial"/>
            </a:endParaRPr>
          </a:p>
          <a:p>
            <a:pPr>
              <a:lnSpc>
                <a:spcPct val="100000"/>
              </a:lnSpc>
            </a:pPr>
            <a:r>
              <a:rPr b="0" lang="en-US" sz="1600" spc="-1" strike="noStrike">
                <a:solidFill>
                  <a:srgbClr val="000000"/>
                </a:solidFill>
                <a:latin typeface="Calibri"/>
              </a:rPr>
              <a:t>Exception in thread "main" java.lang.NullPointerException</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at Car.placeInCity(Car.java:25) </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at City.&lt;init&gt;(City.java:38) </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Calibri"/>
              </a:rPr>
              <a:t>at City.main(City.java:49)</a:t>
            </a:r>
            <a:endParaRPr b="0" lang="en-IN" sz="1600" spc="-1" strike="noStrike">
              <a:latin typeface="Arial"/>
            </a:endParaRPr>
          </a:p>
          <a:p>
            <a:pPr>
              <a:lnSpc>
                <a:spcPct val="100000"/>
              </a:lnSpc>
            </a:pPr>
            <a:r>
              <a:rPr b="0" lang="en-US" sz="1600" spc="-1" strike="noStrike">
                <a:solidFill>
                  <a:srgbClr val="000000"/>
                </a:solidFill>
                <a:latin typeface="Calibri"/>
              </a:rPr>
              <a:t>This says that a NullPointerException was detected in the method placeCarInCity at line 25 in Car.java, which was called from the </a:t>
            </a:r>
            <a:r>
              <a:rPr b="0" lang="en-US" sz="1600" spc="-1" strike="noStrike" u="sng">
                <a:solidFill>
                  <a:srgbClr val="0563c1"/>
                </a:solidFill>
                <a:uFillTx/>
                <a:latin typeface="Calibri"/>
                <a:hlinkClick r:id="rId2"/>
              </a:rPr>
              <a:t>constructor</a:t>
            </a:r>
            <a:r>
              <a:rPr b="0" lang="en-US" sz="1600" spc="-1" strike="noStrike">
                <a:solidFill>
                  <a:srgbClr val="000000"/>
                </a:solidFill>
                <a:latin typeface="Calibri"/>
              </a:rPr>
              <a:t> for City at line 38 in City.java, which was called from the main method at line 49 in City.java. Sometimes there will be additional lines describing methods in the Java system itself; you can ignore these.</a:t>
            </a:r>
            <a:endParaRPr b="0" lang="en-IN" sz="1600" spc="-1" strike="noStrike">
              <a:latin typeface="Arial"/>
            </a:endParaRPr>
          </a:p>
          <a:p>
            <a:pPr>
              <a:lnSpc>
                <a:spcPct val="100000"/>
              </a:lnSpc>
            </a:pPr>
            <a:r>
              <a:rPr b="0" lang="en-US" sz="1600" spc="-1" strike="noStrike">
                <a:solidFill>
                  <a:srgbClr val="000000"/>
                </a:solidFill>
                <a:latin typeface="Calibri"/>
              </a:rPr>
              <a:t>Runtime errors are intermediate in difficulty. Java tells you where it discovered that your program had gone wrong, but you need to trace back from there to figure out where the problem originated.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1722240" y="4768200"/>
            <a:ext cx="2057040" cy="273600"/>
          </a:xfrm>
          <a:prstGeom prst="rect">
            <a:avLst/>
          </a:prstGeom>
          <a:noFill/>
          <a:ln w="0">
            <a:noFill/>
          </a:ln>
        </p:spPr>
        <p:txBody>
          <a:bodyPr anchor="ctr">
            <a:noAutofit/>
          </a:bodyPr>
          <a:p>
            <a:pPr>
              <a:lnSpc>
                <a:spcPct val="100000"/>
              </a:lnSpc>
            </a:pPr>
            <a:fld id="{5860F581-77CA-459A-BBD5-D02DB319A27A}"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2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6773E5C-CD0E-41B1-90D2-A90F5AA2AAB3}"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2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Errors while coding in Java</a:t>
            </a:r>
            <a:endParaRPr b="0" lang="en-IN" sz="2400" spc="-1" strike="noStrike">
              <a:latin typeface="Arial"/>
            </a:endParaRPr>
          </a:p>
        </p:txBody>
      </p:sp>
      <p:sp>
        <p:nvSpPr>
          <p:cNvPr id="42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2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30" name="CustomShape 6"/>
          <p:cNvSpPr/>
          <p:nvPr/>
        </p:nvSpPr>
        <p:spPr>
          <a:xfrm>
            <a:off x="159480" y="1447920"/>
            <a:ext cx="8824680" cy="2280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Logic errors</a:t>
            </a:r>
            <a:endParaRPr b="0" lang="en-IN" sz="1600" spc="-1" strike="noStrike">
              <a:latin typeface="Arial"/>
            </a:endParaRPr>
          </a:p>
          <a:p>
            <a:pPr>
              <a:lnSpc>
                <a:spcPct val="100000"/>
              </a:lnSpc>
            </a:pPr>
            <a:r>
              <a:rPr b="0" lang="en-US" sz="1600" spc="-1" strike="noStrike">
                <a:solidFill>
                  <a:srgbClr val="000000"/>
                </a:solidFill>
                <a:latin typeface="Calibri"/>
              </a:rPr>
              <a:t>A logic error, or </a:t>
            </a:r>
            <a:r>
              <a:rPr b="1" lang="en-US" sz="1600" spc="-1" strike="noStrike">
                <a:solidFill>
                  <a:srgbClr val="000000"/>
                </a:solidFill>
                <a:latin typeface="Calibri"/>
              </a:rPr>
              <a:t>bug</a:t>
            </a:r>
            <a:r>
              <a:rPr b="0" lang="en-US" sz="1600" spc="-1" strike="noStrike">
                <a:solidFill>
                  <a:srgbClr val="000000"/>
                </a:solidFill>
                <a:latin typeface="Calibri"/>
              </a:rPr>
              <a:t>, is when your program compiles and runs, but does the wrong thing. The Java system, of course, has no idea what your program is </a:t>
            </a:r>
            <a:r>
              <a:rPr b="0" i="1" lang="en-US" sz="1600" spc="-1" strike="noStrike">
                <a:solidFill>
                  <a:srgbClr val="000000"/>
                </a:solidFill>
                <a:latin typeface="Calibri"/>
              </a:rPr>
              <a:t>supposed</a:t>
            </a:r>
            <a:r>
              <a:rPr b="0" lang="en-US" sz="1600" spc="-1" strike="noStrike">
                <a:solidFill>
                  <a:srgbClr val="000000"/>
                </a:solidFill>
                <a:latin typeface="Calibri"/>
              </a:rPr>
              <a:t> to do, so it provides no additional information to help you find the error.</a:t>
            </a:r>
            <a:endParaRPr b="0" lang="en-IN" sz="1600" spc="-1" strike="noStrike">
              <a:latin typeface="Arial"/>
            </a:endParaRPr>
          </a:p>
          <a:p>
            <a:pPr>
              <a:lnSpc>
                <a:spcPct val="100000"/>
              </a:lnSpc>
            </a:pPr>
            <a:r>
              <a:rPr b="1" lang="en-US" sz="1600" spc="-1" strike="noStrike">
                <a:solidFill>
                  <a:srgbClr val="000000"/>
                </a:solidFill>
                <a:latin typeface="Calibri"/>
              </a:rPr>
              <a:t>Ways to track down a logic error include:</a:t>
            </a:r>
            <a:endParaRPr b="0" lang="en-IN" sz="1600" spc="-1" strike="noStrike">
              <a:latin typeface="Arial"/>
            </a:endParaRPr>
          </a:p>
          <a:p>
            <a:pPr marL="457200">
              <a:lnSpc>
                <a:spcPct val="100000"/>
              </a:lnSpc>
            </a:pPr>
            <a:r>
              <a:rPr b="0" lang="en-US" sz="1600" spc="-1" strike="noStrike">
                <a:solidFill>
                  <a:srgbClr val="000000"/>
                </a:solidFill>
                <a:latin typeface="Calibri"/>
              </a:rPr>
              <a:t>Think about what the program must have done in order to produce the results it did. This will lead you to where the error must have occurred.</a:t>
            </a:r>
            <a:endParaRPr b="0" lang="en-IN" sz="1600" spc="-1" strike="noStrike">
              <a:latin typeface="Arial"/>
            </a:endParaRPr>
          </a:p>
          <a:p>
            <a:pPr marL="457200">
              <a:lnSpc>
                <a:spcPct val="100000"/>
              </a:lnSpc>
            </a:pPr>
            <a:r>
              <a:rPr b="0" lang="en-US" sz="1600" spc="-1" strike="noStrike">
                <a:solidFill>
                  <a:srgbClr val="000000"/>
                </a:solidFill>
                <a:latin typeface="Calibri"/>
              </a:rPr>
              <a:t>Put in </a:t>
            </a:r>
            <a:r>
              <a:rPr b="0" lang="en-US" sz="1600" spc="-1" strike="noStrike" u="sng">
                <a:solidFill>
                  <a:srgbClr val="0563c1"/>
                </a:solidFill>
                <a:uFillTx/>
                <a:latin typeface="Calibri"/>
                <a:hlinkClick r:id="rId1"/>
              </a:rPr>
              <a:t>print statements</a:t>
            </a:r>
            <a:r>
              <a:rPr b="0" lang="en-US" sz="1600" spc="-1" strike="noStrike">
                <a:solidFill>
                  <a:srgbClr val="000000"/>
                </a:solidFill>
                <a:latin typeface="Calibri"/>
              </a:rPr>
              <a:t> to help you figure out what the program is actually doing.</a:t>
            </a:r>
            <a:endParaRPr b="0" lang="en-IN" sz="1600" spc="-1" strike="noStrike">
              <a:latin typeface="Arial"/>
            </a:endParaRPr>
          </a:p>
          <a:p>
            <a:pPr marL="457200">
              <a:lnSpc>
                <a:spcPct val="100000"/>
              </a:lnSpc>
            </a:pPr>
            <a:r>
              <a:rPr b="0" lang="en-US" sz="1600" spc="-1" strike="noStrike">
                <a:solidFill>
                  <a:srgbClr val="000000"/>
                </a:solidFill>
                <a:latin typeface="Calibri"/>
              </a:rPr>
              <a:t>Use a </a:t>
            </a:r>
            <a:r>
              <a:rPr b="1" lang="en-US" sz="1600" spc="-1" strike="noStrike">
                <a:solidFill>
                  <a:srgbClr val="000000"/>
                </a:solidFill>
                <a:latin typeface="Calibri"/>
              </a:rPr>
              <a:t>debugger</a:t>
            </a:r>
            <a:r>
              <a:rPr b="0" lang="en-US" sz="1600" spc="-1" strike="noStrike">
                <a:solidFill>
                  <a:srgbClr val="000000"/>
                </a:solidFill>
                <a:latin typeface="Calibri"/>
              </a:rPr>
              <a:t> to step through your program and watch what it does.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extShape 1"/>
          <p:cNvSpPr txBox="1"/>
          <p:nvPr/>
        </p:nvSpPr>
        <p:spPr>
          <a:xfrm>
            <a:off x="1722240" y="4768200"/>
            <a:ext cx="2057040" cy="273600"/>
          </a:xfrm>
          <a:prstGeom prst="rect">
            <a:avLst/>
          </a:prstGeom>
          <a:noFill/>
          <a:ln w="0">
            <a:noFill/>
          </a:ln>
        </p:spPr>
        <p:txBody>
          <a:bodyPr anchor="ctr">
            <a:noAutofit/>
          </a:bodyPr>
          <a:p>
            <a:pPr>
              <a:lnSpc>
                <a:spcPct val="100000"/>
              </a:lnSpc>
            </a:pPr>
            <a:fld id="{81B8B12F-072C-4A7B-A6EE-85BA9C515358}"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3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C03A4716-215E-494A-A401-D7244D9C5A07}"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33"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Comments in Java</a:t>
            </a:r>
            <a:endParaRPr b="0" lang="en-IN" sz="2400" spc="-1" strike="noStrike">
              <a:latin typeface="Arial"/>
            </a:endParaRPr>
          </a:p>
        </p:txBody>
      </p:sp>
      <p:sp>
        <p:nvSpPr>
          <p:cNvPr id="43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35"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36" name="CustomShape 6"/>
          <p:cNvSpPr/>
          <p:nvPr/>
        </p:nvSpPr>
        <p:spPr>
          <a:xfrm>
            <a:off x="318960" y="981720"/>
            <a:ext cx="8824680" cy="3497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Java Comments</a:t>
            </a:r>
            <a:endParaRPr b="0" lang="en-IN" sz="1600" spc="-1" strike="noStrike">
              <a:latin typeface="Arial"/>
            </a:endParaRPr>
          </a:p>
          <a:p>
            <a:pPr>
              <a:lnSpc>
                <a:spcPct val="100000"/>
              </a:lnSpc>
            </a:pPr>
            <a:r>
              <a:rPr b="0" lang="en-US" sz="1600" spc="-1" strike="noStrike">
                <a:solidFill>
                  <a:srgbClr val="000000"/>
                </a:solidFill>
                <a:latin typeface="Calibri"/>
              </a:rPr>
              <a:t>Comments can be used to explain Java code, and to make it more readable. It can also be used to prevent execution when testing alternative code.</a:t>
            </a:r>
            <a:endParaRPr b="0" lang="en-IN" sz="1600" spc="-1" strike="noStrike">
              <a:latin typeface="Arial"/>
            </a:endParaRPr>
          </a:p>
          <a:p>
            <a:pPr>
              <a:lnSpc>
                <a:spcPct val="100000"/>
              </a:lnSpc>
            </a:pPr>
            <a:r>
              <a:rPr b="1" lang="en-US" sz="1600" spc="-1" strike="noStrike">
                <a:solidFill>
                  <a:srgbClr val="000000"/>
                </a:solidFill>
                <a:latin typeface="Calibri"/>
              </a:rPr>
              <a:t>Single-line comments</a:t>
            </a:r>
            <a:endParaRPr b="0" lang="en-IN" sz="1600" spc="-1" strike="noStrike">
              <a:latin typeface="Arial"/>
            </a:endParaRPr>
          </a:p>
          <a:p>
            <a:pPr>
              <a:lnSpc>
                <a:spcPct val="100000"/>
              </a:lnSpc>
            </a:pPr>
            <a:r>
              <a:rPr b="0" lang="en-US" sz="1600" spc="-1" strike="noStrike">
                <a:solidFill>
                  <a:srgbClr val="000000"/>
                </a:solidFill>
                <a:latin typeface="Calibri"/>
              </a:rPr>
              <a:t>Single-line comments start with two forward slashes (//).</a:t>
            </a:r>
            <a:endParaRPr b="0" lang="en-IN" sz="1600" spc="-1" strike="noStrike">
              <a:latin typeface="Arial"/>
            </a:endParaRPr>
          </a:p>
          <a:p>
            <a:pPr>
              <a:lnSpc>
                <a:spcPct val="100000"/>
              </a:lnSpc>
            </a:pPr>
            <a:r>
              <a:rPr b="0" lang="en-US" sz="1600" spc="-1" strike="noStrike">
                <a:solidFill>
                  <a:srgbClr val="000000"/>
                </a:solidFill>
                <a:latin typeface="Calibri"/>
              </a:rPr>
              <a:t>Any text between // and the end of the line is ignored by Java (will not be executed).</a:t>
            </a:r>
            <a:endParaRPr b="0" lang="en-IN" sz="1600" spc="-1" strike="noStrike">
              <a:latin typeface="Arial"/>
            </a:endParaRPr>
          </a:p>
          <a:p>
            <a:pPr>
              <a:lnSpc>
                <a:spcPct val="100000"/>
              </a:lnSpc>
            </a:pPr>
            <a:r>
              <a:rPr b="0" lang="en-US" sz="1600" spc="-1" strike="noStrike">
                <a:solidFill>
                  <a:srgbClr val="000000"/>
                </a:solidFill>
                <a:latin typeface="Calibri"/>
              </a:rPr>
              <a:t>This example uses a single-line comment before a line of code:</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This example uses a single-line comment at the end of a line of code:</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437" name="Picture 1" descr=""/>
          <p:cNvPicPr/>
          <p:nvPr/>
        </p:nvPicPr>
        <p:blipFill>
          <a:blip r:embed="rId1"/>
          <a:stretch/>
        </p:blipFill>
        <p:spPr>
          <a:xfrm>
            <a:off x="2188800" y="2801520"/>
            <a:ext cx="2867040" cy="771120"/>
          </a:xfrm>
          <a:prstGeom prst="rect">
            <a:avLst/>
          </a:prstGeom>
          <a:ln w="0">
            <a:noFill/>
          </a:ln>
        </p:spPr>
      </p:pic>
      <p:pic>
        <p:nvPicPr>
          <p:cNvPr id="438" name="Picture 2" descr=""/>
          <p:cNvPicPr/>
          <p:nvPr/>
        </p:nvPicPr>
        <p:blipFill>
          <a:blip r:embed="rId2"/>
          <a:stretch/>
        </p:blipFill>
        <p:spPr>
          <a:xfrm>
            <a:off x="1753200" y="4036320"/>
            <a:ext cx="4781880" cy="55224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1722240" y="4768200"/>
            <a:ext cx="2057040" cy="273600"/>
          </a:xfrm>
          <a:prstGeom prst="rect">
            <a:avLst/>
          </a:prstGeom>
          <a:noFill/>
          <a:ln w="0">
            <a:noFill/>
          </a:ln>
        </p:spPr>
        <p:txBody>
          <a:bodyPr anchor="ctr">
            <a:noAutofit/>
          </a:bodyPr>
          <a:p>
            <a:pPr>
              <a:lnSpc>
                <a:spcPct val="100000"/>
              </a:lnSpc>
            </a:pPr>
            <a:fld id="{4E13587E-B472-4C97-B790-5164442AA0C5}"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4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ED51F8D8-0F94-4701-B9A2-196C37DB52AD}"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4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Comments in Java</a:t>
            </a:r>
            <a:endParaRPr b="0" lang="en-IN" sz="2400" spc="-1" strike="noStrike">
              <a:latin typeface="Arial"/>
            </a:endParaRPr>
          </a:p>
        </p:txBody>
      </p:sp>
      <p:sp>
        <p:nvSpPr>
          <p:cNvPr id="44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43"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44" name="CustomShape 6"/>
          <p:cNvSpPr/>
          <p:nvPr/>
        </p:nvSpPr>
        <p:spPr>
          <a:xfrm>
            <a:off x="318960" y="981720"/>
            <a:ext cx="8824680" cy="1063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Java Multi-line Comments</a:t>
            </a:r>
            <a:endParaRPr b="0" lang="en-IN" sz="1600" spc="-1" strike="noStrike">
              <a:latin typeface="Arial"/>
            </a:endParaRPr>
          </a:p>
          <a:p>
            <a:pPr>
              <a:lnSpc>
                <a:spcPct val="100000"/>
              </a:lnSpc>
            </a:pPr>
            <a:r>
              <a:rPr b="0" lang="en-US" sz="1600" spc="-1" strike="noStrike">
                <a:solidFill>
                  <a:srgbClr val="000000"/>
                </a:solidFill>
                <a:latin typeface="Calibri"/>
              </a:rPr>
              <a:t>Multi-line comments start with /* and ends with */.</a:t>
            </a:r>
            <a:endParaRPr b="0" lang="en-IN" sz="1600" spc="-1" strike="noStrike">
              <a:latin typeface="Arial"/>
            </a:endParaRPr>
          </a:p>
          <a:p>
            <a:pPr>
              <a:lnSpc>
                <a:spcPct val="100000"/>
              </a:lnSpc>
            </a:pPr>
            <a:r>
              <a:rPr b="0" lang="en-US" sz="1600" spc="-1" strike="noStrike">
                <a:solidFill>
                  <a:srgbClr val="000000"/>
                </a:solidFill>
                <a:latin typeface="Calibri"/>
              </a:rPr>
              <a:t>Any text between /* and */ will be ignored by Java.</a:t>
            </a:r>
            <a:endParaRPr b="0" lang="en-IN" sz="1600" spc="-1" strike="noStrike">
              <a:latin typeface="Arial"/>
            </a:endParaRPr>
          </a:p>
          <a:p>
            <a:pPr>
              <a:lnSpc>
                <a:spcPct val="100000"/>
              </a:lnSpc>
            </a:pPr>
            <a:r>
              <a:rPr b="0" lang="en-US" sz="1600" spc="-1" strike="noStrike">
                <a:solidFill>
                  <a:srgbClr val="000000"/>
                </a:solidFill>
                <a:latin typeface="Calibri"/>
              </a:rPr>
              <a:t>This example uses a multi-line comment (a comment block) to explain the code:</a:t>
            </a:r>
            <a:endParaRPr b="0" lang="en-IN" sz="1600" spc="-1" strike="noStrike">
              <a:latin typeface="Arial"/>
            </a:endParaRPr>
          </a:p>
        </p:txBody>
      </p:sp>
      <p:pic>
        <p:nvPicPr>
          <p:cNvPr id="445" name="Picture 6" descr=""/>
          <p:cNvPicPr/>
          <p:nvPr/>
        </p:nvPicPr>
        <p:blipFill>
          <a:blip r:embed="rId1"/>
          <a:stretch/>
        </p:blipFill>
        <p:spPr>
          <a:xfrm>
            <a:off x="1905840" y="2302560"/>
            <a:ext cx="4276800" cy="9428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1722240" y="4768200"/>
            <a:ext cx="2057040" cy="273600"/>
          </a:xfrm>
          <a:prstGeom prst="rect">
            <a:avLst/>
          </a:prstGeom>
          <a:noFill/>
          <a:ln w="0">
            <a:noFill/>
          </a:ln>
        </p:spPr>
        <p:txBody>
          <a:bodyPr anchor="ctr">
            <a:noAutofit/>
          </a:bodyPr>
          <a:p>
            <a:pPr>
              <a:lnSpc>
                <a:spcPct val="100000"/>
              </a:lnSpc>
            </a:pPr>
            <a:fld id="{489F52DB-6E92-4448-BB64-4F398722CCC0}"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0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00E82C1A-AD3A-482E-B2BA-6F426E9C3954}"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201"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Installation of JDK</a:t>
            </a:r>
            <a:endParaRPr b="0" lang="en-IN" sz="2400" spc="-1" strike="noStrike">
              <a:latin typeface="Arial"/>
            </a:endParaRPr>
          </a:p>
        </p:txBody>
      </p:sp>
      <p:sp>
        <p:nvSpPr>
          <p:cNvPr id="20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03"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04" name="CustomShape 6"/>
          <p:cNvSpPr/>
          <p:nvPr/>
        </p:nvSpPr>
        <p:spPr>
          <a:xfrm>
            <a:off x="318960" y="981720"/>
            <a:ext cx="8824680" cy="4753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Downloading the JDK Installer</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In a browser, go to the Java SE Development Kit 10 Downloads page and click </a:t>
            </a:r>
            <a:r>
              <a:rPr b="1" lang="en-US" sz="1800" spc="-1" strike="noStrike">
                <a:solidFill>
                  <a:srgbClr val="000000"/>
                </a:solidFill>
                <a:latin typeface="Calibri"/>
              </a:rPr>
              <a:t>Accept </a:t>
            </a:r>
            <a:r>
              <a:rPr b="1" lang="en-US" sz="1800" spc="-1" strike="noStrike">
                <a:solidFill>
                  <a:srgbClr val="000000"/>
                </a:solidFill>
                <a:latin typeface="Calibri"/>
              </a:rPr>
              <a:t>	</a:t>
            </a:r>
            <a:r>
              <a:rPr b="1" lang="en-US" sz="1800" spc="-1" strike="noStrike">
                <a:solidFill>
                  <a:srgbClr val="000000"/>
                </a:solidFill>
                <a:latin typeface="Calibri"/>
              </a:rPr>
              <a:t>License Agreement</a:t>
            </a:r>
            <a:r>
              <a:rPr b="0" lang="en-US" sz="1800" spc="-1" strike="noStrike">
                <a:solidFill>
                  <a:srgbClr val="000000"/>
                </a:solidFill>
                <a:latin typeface="Calibri"/>
              </a:rPr>
              <a:t>. Under the </a:t>
            </a:r>
            <a:r>
              <a:rPr b="1" lang="en-US" sz="1800" spc="-1" strike="noStrike">
                <a:solidFill>
                  <a:srgbClr val="000000"/>
                </a:solidFill>
                <a:latin typeface="Calibri"/>
              </a:rPr>
              <a:t>Download</a:t>
            </a:r>
            <a:r>
              <a:rPr b="0" lang="en-US" sz="1800" spc="-1" strike="noStrike">
                <a:solidFill>
                  <a:srgbClr val="000000"/>
                </a:solidFill>
                <a:latin typeface="Calibri"/>
              </a:rPr>
              <a:t> menu, click the </a:t>
            </a:r>
            <a:r>
              <a:rPr b="1" lang="en-US" sz="1800" spc="-1" strike="noStrike">
                <a:solidFill>
                  <a:srgbClr val="000000"/>
                </a:solidFill>
                <a:latin typeface="Calibri"/>
              </a:rPr>
              <a:t>Download</a:t>
            </a:r>
            <a:r>
              <a:rPr b="0" lang="en-US" sz="1800" spc="-1" strike="noStrike">
                <a:solidFill>
                  <a:srgbClr val="000000"/>
                </a:solidFill>
                <a:latin typeface="Calibri"/>
              </a:rPr>
              <a:t> link that </a:t>
            </a:r>
            <a:r>
              <a:rPr b="0" lang="en-US" sz="1800" spc="-1" strike="noStrike">
                <a:solidFill>
                  <a:srgbClr val="000000"/>
                </a:solidFill>
                <a:latin typeface="Calibri"/>
              </a:rPr>
              <a:t>	</a:t>
            </a:r>
            <a:r>
              <a:rPr b="0" lang="en-US" sz="1800" spc="-1" strike="noStrike">
                <a:solidFill>
                  <a:srgbClr val="000000"/>
                </a:solidFill>
                <a:latin typeface="Calibri"/>
              </a:rPr>
              <a:t>corresponds to the .exe for your version of Windows.</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Download the file jdk-10.</a:t>
            </a:r>
            <a:r>
              <a:rPr b="0" i="1" lang="en-US" sz="1800" spc="-1" strike="noStrike">
                <a:solidFill>
                  <a:srgbClr val="000000"/>
                </a:solidFill>
                <a:latin typeface="Calibri"/>
              </a:rPr>
              <a:t>interim.update.patch</a:t>
            </a:r>
            <a:r>
              <a:rPr b="0" lang="en-US" sz="1800" spc="-1" strike="noStrike">
                <a:solidFill>
                  <a:srgbClr val="000000"/>
                </a:solidFill>
                <a:latin typeface="Calibri"/>
              </a:rPr>
              <a:t>_windows-x64_bin.exe.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Running the JDK Installer</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Start the JDK 10 installer by double-clicking the installer's icon or file name in the </a:t>
            </a:r>
            <a:r>
              <a:rPr b="0" lang="en-US" sz="1800" spc="-1" strike="noStrike">
                <a:solidFill>
                  <a:srgbClr val="000000"/>
                </a:solidFill>
                <a:latin typeface="Calibri"/>
              </a:rPr>
              <a:t>	</a:t>
            </a:r>
            <a:r>
              <a:rPr b="0" lang="en-US" sz="1800" spc="-1" strike="noStrike">
                <a:solidFill>
                  <a:srgbClr val="000000"/>
                </a:solidFill>
                <a:latin typeface="Calibri"/>
              </a:rPr>
              <a:t>download location.</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Follow the instructions provided by the Installation wizard.The JDK includes the JavaFX </a:t>
            </a:r>
            <a:r>
              <a:rPr b="0" lang="en-US" sz="1800" spc="-1" strike="noStrike">
                <a:solidFill>
                  <a:srgbClr val="000000"/>
                </a:solidFill>
                <a:latin typeface="Calibri"/>
              </a:rPr>
              <a:t>	</a:t>
            </a:r>
            <a:r>
              <a:rPr b="0" lang="en-US" sz="1800" spc="-1" strike="noStrike">
                <a:solidFill>
                  <a:srgbClr val="000000"/>
                </a:solidFill>
                <a:latin typeface="Calibri"/>
              </a:rPr>
              <a:t>SDK, a private JRE, and the Java Mission Control tools suite. The installer integrates the </a:t>
            </a:r>
            <a:r>
              <a:rPr b="0" lang="en-US" sz="1800" spc="-1" strike="noStrike">
                <a:solidFill>
                  <a:srgbClr val="000000"/>
                </a:solidFill>
                <a:latin typeface="Calibri"/>
              </a:rPr>
              <a:t>	</a:t>
            </a:r>
            <a:r>
              <a:rPr b="0" lang="en-US" sz="1800" spc="-1" strike="noStrike">
                <a:solidFill>
                  <a:srgbClr val="000000"/>
                </a:solidFill>
                <a:latin typeface="Calibri"/>
              </a:rPr>
              <a:t>JavaFX SDK into the JDK installation directory.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1722240" y="4768200"/>
            <a:ext cx="2057040" cy="273600"/>
          </a:xfrm>
          <a:prstGeom prst="rect">
            <a:avLst/>
          </a:prstGeom>
          <a:noFill/>
          <a:ln w="0">
            <a:noFill/>
          </a:ln>
        </p:spPr>
        <p:txBody>
          <a:bodyPr anchor="ctr">
            <a:noAutofit/>
          </a:bodyPr>
          <a:p>
            <a:pPr>
              <a:lnSpc>
                <a:spcPct val="100000"/>
              </a:lnSpc>
            </a:pPr>
            <a:fld id="{EA954B47-266D-4D45-A769-D12217BDCDEA}"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47"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ABF9851-4C8D-4255-8445-F2616347D7F2}"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48"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449"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50"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51" name="CustomShape 6"/>
          <p:cNvSpPr/>
          <p:nvPr/>
        </p:nvSpPr>
        <p:spPr>
          <a:xfrm>
            <a:off x="318960" y="981720"/>
            <a:ext cx="882468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Let's try a simple debugging case. Imagine we have the following application: </a:t>
            </a:r>
            <a:endParaRPr b="0" lang="en-IN" sz="1600" spc="-1" strike="noStrike">
              <a:latin typeface="Arial"/>
            </a:endParaRPr>
          </a:p>
        </p:txBody>
      </p:sp>
      <p:pic>
        <p:nvPicPr>
          <p:cNvPr id="452" name="Picture 1" descr=""/>
          <p:cNvPicPr/>
          <p:nvPr/>
        </p:nvPicPr>
        <p:blipFill>
          <a:blip r:embed="rId1"/>
          <a:stretch/>
        </p:blipFill>
        <p:spPr>
          <a:xfrm>
            <a:off x="1132920" y="1320120"/>
            <a:ext cx="6877800" cy="363852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1722240" y="4768200"/>
            <a:ext cx="2057040" cy="273600"/>
          </a:xfrm>
          <a:prstGeom prst="rect">
            <a:avLst/>
          </a:prstGeom>
          <a:noFill/>
          <a:ln w="0">
            <a:noFill/>
          </a:ln>
        </p:spPr>
        <p:txBody>
          <a:bodyPr anchor="ctr">
            <a:noAutofit/>
          </a:bodyPr>
          <a:p>
            <a:pPr>
              <a:lnSpc>
                <a:spcPct val="100000"/>
              </a:lnSpc>
            </a:pPr>
            <a:fld id="{6B45A1A3-7AA3-4851-A21F-6C06C3018FF8}"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54"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C8469E78-6624-4863-A08B-30226D4C1A80}"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55"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456"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57"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58" name="CustomShape 6"/>
          <p:cNvSpPr/>
          <p:nvPr/>
        </p:nvSpPr>
        <p:spPr>
          <a:xfrm>
            <a:off x="318960" y="981720"/>
            <a:ext cx="8824680" cy="252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The program is supposed to calculate the average of all values passed as command-line arguments. </a:t>
            </a:r>
            <a:endParaRPr b="0" lang="en-IN" sz="1600" spc="-1" strike="noStrike">
              <a:latin typeface="Arial"/>
            </a:endParaRPr>
          </a:p>
          <a:p>
            <a:pPr>
              <a:lnSpc>
                <a:spcPct val="100000"/>
              </a:lnSpc>
            </a:pPr>
            <a:r>
              <a:rPr b="0" lang="en-US" sz="1600" spc="-1" strike="noStrike">
                <a:solidFill>
                  <a:srgbClr val="000000"/>
                </a:solidFill>
                <a:latin typeface="Calibri"/>
              </a:rPr>
              <a:t>It compiles and runs without issues, however the result is not what one would expect. For instance, when we pass 1 2 3 as the input, the result is 6.0. </a:t>
            </a:r>
            <a:endParaRPr b="0" lang="en-IN" sz="1600" spc="-1" strike="noStrike">
              <a:latin typeface="Arial"/>
            </a:endParaRPr>
          </a:p>
          <a:p>
            <a:pPr>
              <a:lnSpc>
                <a:spcPct val="100000"/>
              </a:lnSpc>
            </a:pPr>
            <a:r>
              <a:rPr b="0" lang="en-US" sz="1600" spc="-1" strike="noStrike">
                <a:solidFill>
                  <a:srgbClr val="000000"/>
                </a:solidFill>
                <a:latin typeface="Calibri"/>
              </a:rPr>
              <a:t>First of all, you need to think about where the suspected error might be coming from. We can assume the problem is not in the print statements. Most likely, unexpected results are coming from our findAverage method. In order to find the cause, let's examine its behavior at runtime. </a:t>
            </a:r>
            <a:endParaRPr b="0" lang="en-IN" sz="1600" spc="-1" strike="noStrike">
              <a:latin typeface="Arial"/>
            </a:endParaRPr>
          </a:p>
          <a:p>
            <a:pPr>
              <a:lnSpc>
                <a:spcPct val="100000"/>
              </a:lnSpc>
            </a:pPr>
            <a:r>
              <a:rPr b="1" lang="en-US" sz="1600" spc="-1" strike="noStrike">
                <a:solidFill>
                  <a:srgbClr val="000000"/>
                </a:solidFill>
                <a:latin typeface="Calibri"/>
              </a:rPr>
              <a:t>Set breakpoints </a:t>
            </a:r>
            <a:r>
              <a:rPr b="1" lang="hi-IN"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To examine how the program operates at runtime, we need to suspend its execution before the suspected piece of code. This is done by setting breakpoints. Breakpoints indicate the lines of code where the program will be suspended for you to examine its state. </a:t>
            </a:r>
            <a:endParaRPr b="0" lang="en-IN" sz="1600" spc="-1" strike="noStrike">
              <a:latin typeface="Arial"/>
            </a:endParaRPr>
          </a:p>
        </p:txBody>
      </p:sp>
      <p:pic>
        <p:nvPicPr>
          <p:cNvPr id="459" name="Picture 2" descr=""/>
          <p:cNvPicPr/>
          <p:nvPr/>
        </p:nvPicPr>
        <p:blipFill>
          <a:blip r:embed="rId1"/>
          <a:stretch/>
        </p:blipFill>
        <p:spPr>
          <a:xfrm>
            <a:off x="1617840" y="3457080"/>
            <a:ext cx="5266080" cy="168624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1722240" y="4768200"/>
            <a:ext cx="2057040" cy="273600"/>
          </a:xfrm>
          <a:prstGeom prst="rect">
            <a:avLst/>
          </a:prstGeom>
          <a:noFill/>
          <a:ln w="0">
            <a:noFill/>
          </a:ln>
        </p:spPr>
        <p:txBody>
          <a:bodyPr anchor="ctr">
            <a:noAutofit/>
          </a:bodyPr>
          <a:p>
            <a:pPr>
              <a:lnSpc>
                <a:spcPct val="100000"/>
              </a:lnSpc>
            </a:pPr>
            <a:fld id="{BFC07F2A-A235-4B6F-AE9C-6ED4E1B5DB03}"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6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A6B194B7-1122-4991-B408-35670F2AE9B4}"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62"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46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64"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65" name="CustomShape 6"/>
          <p:cNvSpPr/>
          <p:nvPr/>
        </p:nvSpPr>
        <p:spPr>
          <a:xfrm>
            <a:off x="318960" y="981720"/>
            <a:ext cx="8824680" cy="1063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Run the program in debug mode </a:t>
            </a:r>
            <a:r>
              <a:rPr b="1" lang="hi-IN"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Now let's start the program in debug mode.</a:t>
            </a:r>
            <a:endParaRPr b="0" lang="en-IN" sz="1600" spc="-1" strike="noStrike">
              <a:latin typeface="Arial"/>
            </a:endParaRPr>
          </a:p>
          <a:p>
            <a:pPr>
              <a:lnSpc>
                <a:spcPct val="100000"/>
              </a:lnSpc>
            </a:pPr>
            <a:r>
              <a:rPr b="0" lang="en-US" sz="1600" spc="-1" strike="noStrike">
                <a:solidFill>
                  <a:srgbClr val="000000"/>
                </a:solidFill>
                <a:latin typeface="Calibri"/>
              </a:rPr>
              <a:t>Since we are going to pass arguments for running and debugging the program, make sure the run/debug configuration has these arguments in place. </a:t>
            </a:r>
            <a:endParaRPr b="0" lang="en-IN" sz="1600" spc="-1" strike="noStrike">
              <a:latin typeface="Arial"/>
            </a:endParaRPr>
          </a:p>
        </p:txBody>
      </p:sp>
      <p:pic>
        <p:nvPicPr>
          <p:cNvPr id="466" name="Picture 10" descr=""/>
          <p:cNvPicPr/>
          <p:nvPr/>
        </p:nvPicPr>
        <p:blipFill>
          <a:blip r:embed="rId1"/>
          <a:stretch/>
        </p:blipFill>
        <p:spPr>
          <a:xfrm>
            <a:off x="914400" y="2058840"/>
            <a:ext cx="7385040" cy="301572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1722240" y="4768200"/>
            <a:ext cx="2057040" cy="273600"/>
          </a:xfrm>
          <a:prstGeom prst="rect">
            <a:avLst/>
          </a:prstGeom>
          <a:noFill/>
          <a:ln w="0">
            <a:noFill/>
          </a:ln>
        </p:spPr>
        <p:txBody>
          <a:bodyPr anchor="ctr">
            <a:noAutofit/>
          </a:bodyPr>
          <a:p>
            <a:pPr>
              <a:lnSpc>
                <a:spcPct val="100000"/>
              </a:lnSpc>
            </a:pPr>
            <a:fld id="{7D218CE6-1119-4429-9E43-ABB8D9C0DEEF}"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68"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024CC146-C659-4B89-B6C8-D9EFEBFA6901}"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69"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470"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71"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72" name="CustomShape 6"/>
          <p:cNvSpPr/>
          <p:nvPr/>
        </p:nvSpPr>
        <p:spPr>
          <a:xfrm>
            <a:off x="318960" y="3238200"/>
            <a:ext cx="8824680" cy="820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Analyze the program state </a:t>
            </a:r>
            <a:r>
              <a:rPr b="1" lang="hi-IN"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After the debugger session has started, the program runs normally until a breakpoint is hit. When this happens, the line where the program paused gets highlighted and the Debug tool window appears. </a:t>
            </a:r>
            <a:endParaRPr b="0" lang="en-IN" sz="1600" spc="-1" strike="noStrike">
              <a:latin typeface="Arial"/>
            </a:endParaRPr>
          </a:p>
        </p:txBody>
      </p:sp>
      <p:pic>
        <p:nvPicPr>
          <p:cNvPr id="473" name="Picture 1" descr=""/>
          <p:cNvPicPr/>
          <p:nvPr/>
        </p:nvPicPr>
        <p:blipFill>
          <a:blip r:embed="rId1"/>
          <a:stretch/>
        </p:blipFill>
        <p:spPr>
          <a:xfrm>
            <a:off x="1237680" y="981720"/>
            <a:ext cx="6667920" cy="235260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TextShape 1"/>
          <p:cNvSpPr txBox="1"/>
          <p:nvPr/>
        </p:nvSpPr>
        <p:spPr>
          <a:xfrm>
            <a:off x="1722240" y="4768200"/>
            <a:ext cx="2057040" cy="273600"/>
          </a:xfrm>
          <a:prstGeom prst="rect">
            <a:avLst/>
          </a:prstGeom>
          <a:noFill/>
          <a:ln w="0">
            <a:noFill/>
          </a:ln>
        </p:spPr>
        <p:txBody>
          <a:bodyPr anchor="ctr">
            <a:noAutofit/>
          </a:bodyPr>
          <a:p>
            <a:pPr>
              <a:lnSpc>
                <a:spcPct val="100000"/>
              </a:lnSpc>
            </a:pPr>
            <a:fld id="{E8EED76F-078D-4F8C-83F3-B5EEFC59E42D}"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75"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740DA5C2-8433-409F-B3FA-2C57FD2F0192}"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76"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477"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78"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79" name="CustomShape 6"/>
          <p:cNvSpPr/>
          <p:nvPr/>
        </p:nvSpPr>
        <p:spPr>
          <a:xfrm>
            <a:off x="318960" y="4126320"/>
            <a:ext cx="8824680" cy="577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The highlighted line has not been executed yet. The program now waits for further instructions from you. The suspended state lets you examine variables, which hold the state of the program. </a:t>
            </a:r>
            <a:endParaRPr b="0" lang="en-IN" sz="1600" spc="-1" strike="noStrike">
              <a:latin typeface="Arial"/>
            </a:endParaRPr>
          </a:p>
        </p:txBody>
      </p:sp>
      <p:pic>
        <p:nvPicPr>
          <p:cNvPr id="480" name="Picture 2" descr=""/>
          <p:cNvPicPr/>
          <p:nvPr/>
        </p:nvPicPr>
        <p:blipFill>
          <a:blip r:embed="rId1"/>
          <a:stretch/>
        </p:blipFill>
        <p:spPr>
          <a:xfrm>
            <a:off x="1361880" y="998280"/>
            <a:ext cx="5455800" cy="304164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1722240" y="4768200"/>
            <a:ext cx="2057040" cy="273600"/>
          </a:xfrm>
          <a:prstGeom prst="rect">
            <a:avLst/>
          </a:prstGeom>
          <a:noFill/>
          <a:ln w="0">
            <a:noFill/>
          </a:ln>
        </p:spPr>
        <p:txBody>
          <a:bodyPr anchor="ctr">
            <a:noAutofit/>
          </a:bodyPr>
          <a:p>
            <a:pPr>
              <a:lnSpc>
                <a:spcPct val="100000"/>
              </a:lnSpc>
            </a:pPr>
            <a:fld id="{D9B53E3A-A5C3-4848-BE31-C2AC72193151}"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8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91959F8A-6AF5-4F72-ADE1-4AE7A3AFD188}"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83"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48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85"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86" name="CustomShape 6"/>
          <p:cNvSpPr/>
          <p:nvPr/>
        </p:nvSpPr>
        <p:spPr>
          <a:xfrm>
            <a:off x="159480" y="1119240"/>
            <a:ext cx="8824680" cy="2280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As the findAverage method has not been called yet, all its local variables like result are not yet in scope, however, we can examine the contents of the args array (args is in scope for the main method). The contents of args are displayed inline where args is used: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You can also get information about all variables that are currently in scope in the Variables panel. </a:t>
            </a:r>
            <a:endParaRPr b="0" lang="en-IN" sz="1600" spc="-1" strike="noStrike">
              <a:latin typeface="Arial"/>
            </a:endParaRPr>
          </a:p>
          <a:p>
            <a:pPr>
              <a:lnSpc>
                <a:spcPct val="100000"/>
              </a:lnSpc>
            </a:pPr>
            <a:endParaRPr b="0" lang="en-IN" sz="1600" spc="-1" strike="noStrike">
              <a:latin typeface="Arial"/>
            </a:endParaRPr>
          </a:p>
        </p:txBody>
      </p:sp>
      <p:pic>
        <p:nvPicPr>
          <p:cNvPr id="487" name="Picture 1" descr=""/>
          <p:cNvPicPr/>
          <p:nvPr/>
        </p:nvPicPr>
        <p:blipFill>
          <a:blip r:embed="rId1"/>
          <a:stretch/>
        </p:blipFill>
        <p:spPr>
          <a:xfrm>
            <a:off x="2376360" y="1950480"/>
            <a:ext cx="4391280" cy="761760"/>
          </a:xfrm>
          <a:prstGeom prst="rect">
            <a:avLst/>
          </a:prstGeom>
          <a:ln w="0">
            <a:noFill/>
          </a:ln>
        </p:spPr>
      </p:pic>
      <p:pic>
        <p:nvPicPr>
          <p:cNvPr id="488" name="Picture 6" descr=""/>
          <p:cNvPicPr/>
          <p:nvPr/>
        </p:nvPicPr>
        <p:blipFill>
          <a:blip r:embed="rId2"/>
          <a:stretch/>
        </p:blipFill>
        <p:spPr>
          <a:xfrm>
            <a:off x="3095280" y="3232440"/>
            <a:ext cx="2952720" cy="135252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TextShape 1"/>
          <p:cNvSpPr txBox="1"/>
          <p:nvPr/>
        </p:nvSpPr>
        <p:spPr>
          <a:xfrm>
            <a:off x="1722240" y="4768200"/>
            <a:ext cx="2057040" cy="273600"/>
          </a:xfrm>
          <a:prstGeom prst="rect">
            <a:avLst/>
          </a:prstGeom>
          <a:noFill/>
          <a:ln w="0">
            <a:noFill/>
          </a:ln>
        </p:spPr>
        <p:txBody>
          <a:bodyPr anchor="ctr">
            <a:noAutofit/>
          </a:bodyPr>
          <a:p>
            <a:pPr>
              <a:lnSpc>
                <a:spcPct val="100000"/>
              </a:lnSpc>
            </a:pPr>
            <a:fld id="{C6B119C4-D506-4E4E-A102-EF75BF4527B4}"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90"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0595A3F1-6F0A-4370-9483-2BC2D5CAE85E}"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91"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492"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493"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494" name="CustomShape 6"/>
          <p:cNvSpPr/>
          <p:nvPr/>
        </p:nvSpPr>
        <p:spPr>
          <a:xfrm>
            <a:off x="159480" y="1119240"/>
            <a:ext cx="8824680" cy="820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Step through the program </a:t>
            </a:r>
            <a:r>
              <a:rPr b="1" lang="hi-IN"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Now that we are comfortable with the Debug tool window, it's time to step into the findAverage method and find out what is happening inside it. </a:t>
            </a:r>
            <a:endParaRPr b="0" lang="en-IN" sz="1600" spc="-1" strike="noStrike">
              <a:latin typeface="Arial"/>
            </a:endParaRPr>
          </a:p>
        </p:txBody>
      </p:sp>
      <p:pic>
        <p:nvPicPr>
          <p:cNvPr id="495" name="Picture 2" descr=""/>
          <p:cNvPicPr/>
          <p:nvPr/>
        </p:nvPicPr>
        <p:blipFill>
          <a:blip r:embed="rId1"/>
          <a:stretch/>
        </p:blipFill>
        <p:spPr>
          <a:xfrm>
            <a:off x="774360" y="2043360"/>
            <a:ext cx="6591960" cy="253368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TextShape 1"/>
          <p:cNvSpPr txBox="1"/>
          <p:nvPr/>
        </p:nvSpPr>
        <p:spPr>
          <a:xfrm>
            <a:off x="1722240" y="4768200"/>
            <a:ext cx="2057040" cy="273600"/>
          </a:xfrm>
          <a:prstGeom prst="rect">
            <a:avLst/>
          </a:prstGeom>
          <a:noFill/>
          <a:ln w="0">
            <a:noFill/>
          </a:ln>
        </p:spPr>
        <p:txBody>
          <a:bodyPr anchor="ctr">
            <a:noAutofit/>
          </a:bodyPr>
          <a:p>
            <a:pPr>
              <a:lnSpc>
                <a:spcPct val="100000"/>
              </a:lnSpc>
            </a:pPr>
            <a:fld id="{508A8C53-FAFB-4A63-B888-6A96AA772960}"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497"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F7A7152C-C2C9-4492-A935-DC7C7D14306D}"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498"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499"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500"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pic>
        <p:nvPicPr>
          <p:cNvPr id="501" name="Picture 1" descr=""/>
          <p:cNvPicPr/>
          <p:nvPr/>
        </p:nvPicPr>
        <p:blipFill>
          <a:blip r:embed="rId1"/>
          <a:stretch/>
        </p:blipFill>
        <p:spPr>
          <a:xfrm>
            <a:off x="1332720" y="1051920"/>
            <a:ext cx="6601320" cy="357228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1722240" y="4768200"/>
            <a:ext cx="2057040" cy="273600"/>
          </a:xfrm>
          <a:prstGeom prst="rect">
            <a:avLst/>
          </a:prstGeom>
          <a:noFill/>
          <a:ln w="0">
            <a:noFill/>
          </a:ln>
        </p:spPr>
        <p:txBody>
          <a:bodyPr anchor="ctr">
            <a:noAutofit/>
          </a:bodyPr>
          <a:p>
            <a:pPr>
              <a:lnSpc>
                <a:spcPct val="100000"/>
              </a:lnSpc>
            </a:pPr>
            <a:fld id="{150A91E6-25D5-439F-A1D0-CFCFE0CE09D5}"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503"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20812DDE-9384-4B38-AF37-1B477B373723}" type="slidenum">
              <a:rPr b="0" lang="en-IN" sz="900" spc="-1" strike="noStrike">
                <a:solidFill>
                  <a:srgbClr val="ff0000"/>
                </a:solidFill>
                <a:latin typeface="Proxima Nova Rg"/>
              </a:rPr>
              <a:t>&lt;number&gt;</a:t>
            </a:fld>
            <a:endParaRPr b="0" lang="en-IN" sz="900" spc="-1" strike="noStrike">
              <a:latin typeface="Times New Roman"/>
            </a:endParaRPr>
          </a:p>
        </p:txBody>
      </p:sp>
      <p:sp>
        <p:nvSpPr>
          <p:cNvPr id="504" name="CustomShape 3"/>
          <p:cNvSpPr/>
          <p:nvPr/>
        </p:nvSpPr>
        <p:spPr>
          <a:xfrm>
            <a:off x="385920" y="126360"/>
            <a:ext cx="7368480" cy="402840"/>
          </a:xfrm>
          <a:prstGeom prst="rect">
            <a:avLst/>
          </a:prstGeom>
          <a:noFill/>
          <a:ln w="0">
            <a:noFill/>
          </a:ln>
        </p:spPr>
        <p:style>
          <a:lnRef idx="0"/>
          <a:fillRef idx="0"/>
          <a:effectRef idx="0"/>
          <a:fontRef idx="minor"/>
        </p:style>
        <p:txBody>
          <a:bodyPr anchor="ctr">
            <a:normAutofit fontScale="25000"/>
          </a:bodyPr>
          <a:p>
            <a:pPr>
              <a:lnSpc>
                <a:spcPct val="90000"/>
              </a:lnSpc>
            </a:pPr>
            <a:r>
              <a:rPr b="1" lang="en-US" sz="2400" spc="-1" strike="noStrike">
                <a:solidFill>
                  <a:srgbClr val="ffffff"/>
                </a:solidFill>
                <a:latin typeface="Proxima Nova Light"/>
              </a:rPr>
              <a:t>Debugging using the debugger tool provided by IntelliJ</a:t>
            </a:r>
            <a:endParaRPr b="0" lang="en-IN" sz="2400" spc="-1" strike="noStrike">
              <a:latin typeface="Arial"/>
            </a:endParaRPr>
          </a:p>
        </p:txBody>
      </p:sp>
      <p:sp>
        <p:nvSpPr>
          <p:cNvPr id="505"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506"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pic>
        <p:nvPicPr>
          <p:cNvPr id="507" name="Picture 2" descr=""/>
          <p:cNvPicPr/>
          <p:nvPr/>
        </p:nvPicPr>
        <p:blipFill>
          <a:blip r:embed="rId1"/>
          <a:stretch/>
        </p:blipFill>
        <p:spPr>
          <a:xfrm>
            <a:off x="1252080" y="1364760"/>
            <a:ext cx="6639480" cy="280044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555120" y="2115000"/>
            <a:ext cx="6895080" cy="1171800"/>
          </a:xfrm>
          <a:prstGeom prst="rect">
            <a:avLst/>
          </a:prstGeom>
          <a:noFill/>
          <a:ln w="0">
            <a:noFill/>
          </a:ln>
        </p:spPr>
        <p:style>
          <a:lnRef idx="0"/>
          <a:fillRef idx="0"/>
          <a:effectRef idx="0"/>
          <a:fontRef idx="minor"/>
        </p:style>
        <p:txBody>
          <a:bodyPr anchor="b">
            <a:noAutofit/>
          </a:bodyPr>
          <a:p>
            <a:pPr>
              <a:lnSpc>
                <a:spcPct val="90000"/>
              </a:lnSpc>
            </a:pPr>
            <a:r>
              <a:rPr b="0" lang="en-IN" sz="4000" spc="-1" strike="noStrike">
                <a:solidFill>
                  <a:srgbClr val="000000"/>
                </a:solidFill>
                <a:latin typeface="Proxima Nova Light"/>
              </a:rPr>
              <a:t>Thank You!</a:t>
            </a:r>
            <a:endParaRPr b="0" lang="en-IN" sz="4000" spc="-1" strike="noStrike">
              <a:latin typeface="Arial"/>
            </a:endParaRPr>
          </a:p>
        </p:txBody>
      </p:sp>
      <p:pic>
        <p:nvPicPr>
          <p:cNvPr id="509" name="Picture 3" descr=""/>
          <p:cNvPicPr/>
          <p:nvPr/>
        </p:nvPicPr>
        <p:blipFill>
          <a:blip r:embed="rId1"/>
          <a:stretch/>
        </p:blipFill>
        <p:spPr>
          <a:xfrm>
            <a:off x="7582320" y="0"/>
            <a:ext cx="1356120" cy="1577160"/>
          </a:xfrm>
          <a:prstGeom prst="rect">
            <a:avLst/>
          </a:prstGeom>
          <a:ln w="0">
            <a:noFill/>
          </a:ln>
        </p:spPr>
      </p:pic>
      <p:sp>
        <p:nvSpPr>
          <p:cNvPr id="510" name="CustomShape 2"/>
          <p:cNvSpPr/>
          <p:nvPr/>
        </p:nvSpPr>
        <p:spPr>
          <a:xfrm>
            <a:off x="1157040" y="716040"/>
            <a:ext cx="1655280" cy="1310760"/>
          </a:xfrm>
          <a:prstGeom prst="rect">
            <a:avLst/>
          </a:prstGeom>
          <a:noFill/>
          <a:ln w="0">
            <a:noFill/>
          </a:ln>
        </p:spPr>
        <p:style>
          <a:lnRef idx="0"/>
          <a:fillRef idx="0"/>
          <a:effectRef idx="0"/>
          <a:fontRef idx="minor"/>
        </p:style>
        <p:txBody>
          <a:bodyPr>
            <a:noAutofit/>
          </a:bodyPr>
          <a:p>
            <a:pPr>
              <a:lnSpc>
                <a:spcPct val="90000"/>
              </a:lnSpc>
              <a:spcBef>
                <a:spcPts val="1001"/>
              </a:spcBef>
              <a:tabLst>
                <a:tab algn="l" pos="0"/>
              </a:tabLst>
            </a:pPr>
            <a:endParaRPr b="0" lang="en-IN" sz="2430" spc="-1" strike="noStrike">
              <a:latin typeface="Arial"/>
            </a:endParaRPr>
          </a:p>
          <a:p>
            <a:pPr>
              <a:lnSpc>
                <a:spcPct val="90000"/>
              </a:lnSpc>
              <a:spcBef>
                <a:spcPts val="1001"/>
              </a:spcBef>
              <a:tabLst>
                <a:tab algn="l" pos="0"/>
              </a:tabLst>
            </a:pPr>
            <a:r>
              <a:rPr b="0" i="1" lang="en-US" sz="1400" spc="-1" strike="noStrike">
                <a:solidFill>
                  <a:srgbClr val="000000"/>
                </a:solidFill>
                <a:latin typeface="Proxima Nova Rg"/>
              </a:rPr>
              <a:t>    </a:t>
            </a:r>
            <a:r>
              <a:rPr b="0" i="1" lang="en-US" sz="1400" spc="-1" strike="noStrike">
                <a:solidFill>
                  <a:srgbClr val="000000"/>
                </a:solidFill>
                <a:latin typeface="Proxima Nova Rg"/>
              </a:rPr>
              <a:t>#LifeKoKaroLift</a:t>
            </a:r>
            <a:endParaRPr b="0" lang="en-IN" sz="1400" spc="-1" strike="noStrike">
              <a:latin typeface="Arial"/>
            </a:endParaRPr>
          </a:p>
        </p:txBody>
      </p:sp>
      <p:sp>
        <p:nvSpPr>
          <p:cNvPr id="511" name="TextShape 3"/>
          <p:cNvSpPr txBox="1"/>
          <p:nvPr/>
        </p:nvSpPr>
        <p:spPr>
          <a:xfrm>
            <a:off x="663840" y="4653720"/>
            <a:ext cx="2057040" cy="273600"/>
          </a:xfrm>
          <a:prstGeom prst="rect">
            <a:avLst/>
          </a:prstGeom>
          <a:noFill/>
          <a:ln w="0">
            <a:noFill/>
          </a:ln>
        </p:spPr>
        <p:txBody>
          <a:bodyPr anchor="ctr">
            <a:noAutofit/>
          </a:bodyPr>
          <a:p>
            <a:pPr>
              <a:lnSpc>
                <a:spcPct val="100000"/>
              </a:lnSpc>
            </a:pPr>
            <a:fld id="{722962C6-358D-4C23-BB68-A1FDA9AE0930}" type="datetime1">
              <a:rPr b="0" lang="en-IN" sz="900" spc="-1" strike="noStrike">
                <a:solidFill>
                  <a:srgbClr val="ed8e92"/>
                </a:solidFill>
                <a:latin typeface="Proxima Nova Rg"/>
              </a:rPr>
              <a:t>05/01/2021</a:t>
            </a:fld>
            <a:endParaRPr b="0" lang="en-IN" sz="900" spc="-1" strike="noStrike">
              <a:latin typeface="Times New Roman"/>
            </a:endParaRPr>
          </a:p>
        </p:txBody>
      </p:sp>
      <p:sp>
        <p:nvSpPr>
          <p:cNvPr id="512" name="TextShape 4"/>
          <p:cNvSpPr txBox="1"/>
          <p:nvPr/>
        </p:nvSpPr>
        <p:spPr>
          <a:xfrm>
            <a:off x="6616800" y="4012560"/>
            <a:ext cx="2057040" cy="273600"/>
          </a:xfrm>
          <a:prstGeom prst="rect">
            <a:avLst/>
          </a:prstGeom>
          <a:noFill/>
          <a:ln w="0">
            <a:noFill/>
          </a:ln>
        </p:spPr>
        <p:txBody>
          <a:bodyPr anchor="ctr">
            <a:noAutofit/>
          </a:bodyPr>
          <a:p>
            <a:pPr algn="r">
              <a:lnSpc>
                <a:spcPct val="100000"/>
              </a:lnSpc>
            </a:pPr>
            <a:fld id="{B9CE3BF2-7343-41D9-AD8E-78DD6BBF3A9A}" type="slidenum">
              <a:rPr b="0" lang="en-IN" sz="900" spc="-1" strike="noStrike">
                <a:solidFill>
                  <a:srgbClr val="ed8e92"/>
                </a:solidFill>
                <a:latin typeface="Proxima Nova Rg"/>
              </a:rPr>
              <a:t>&lt;number&gt;</a:t>
            </a:fld>
            <a:endParaRPr b="0" lang="en-IN" sz="9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722240" y="4768200"/>
            <a:ext cx="2057040" cy="273600"/>
          </a:xfrm>
          <a:prstGeom prst="rect">
            <a:avLst/>
          </a:prstGeom>
          <a:noFill/>
          <a:ln w="0">
            <a:noFill/>
          </a:ln>
        </p:spPr>
        <p:txBody>
          <a:bodyPr anchor="ctr">
            <a:noAutofit/>
          </a:bodyPr>
          <a:p>
            <a:pPr>
              <a:lnSpc>
                <a:spcPct val="100000"/>
              </a:lnSpc>
            </a:pPr>
            <a:fld id="{31D6FAD1-D432-4472-8D80-0C679C1D0F2A}"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06"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3A2402A4-AD82-4C35-B496-EE0E67AD3B7B}" type="slidenum">
              <a:rPr b="0" lang="en-IN" sz="900" spc="-1" strike="noStrike">
                <a:solidFill>
                  <a:srgbClr val="ff0000"/>
                </a:solidFill>
                <a:latin typeface="Proxima Nova Rg"/>
              </a:rPr>
              <a:t>4</a:t>
            </a:fld>
            <a:endParaRPr b="0" lang="en-IN" sz="900" spc="-1" strike="noStrike">
              <a:latin typeface="Times New Roman"/>
            </a:endParaRPr>
          </a:p>
        </p:txBody>
      </p:sp>
      <p:sp>
        <p:nvSpPr>
          <p:cNvPr id="207"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fontScale="94000"/>
          </a:bodyPr>
          <a:p>
            <a:pPr>
              <a:lnSpc>
                <a:spcPct val="90000"/>
              </a:lnSpc>
            </a:pPr>
            <a:r>
              <a:rPr b="0" lang="en-US" sz="2400" spc="-1" strike="noStrike">
                <a:solidFill>
                  <a:srgbClr val="ffffff"/>
                </a:solidFill>
                <a:latin typeface="Proxima Nova"/>
              </a:rPr>
              <a:t>Installation of JDK</a:t>
            </a:r>
            <a:endParaRPr b="0" lang="en-IN" sz="2400" spc="-1" strike="noStrike">
              <a:latin typeface="Arial"/>
            </a:endParaRPr>
          </a:p>
        </p:txBody>
      </p:sp>
      <p:sp>
        <p:nvSpPr>
          <p:cNvPr id="208"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09"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10" name="CustomShape 6"/>
          <p:cNvSpPr/>
          <p:nvPr/>
        </p:nvSpPr>
        <p:spPr>
          <a:xfrm>
            <a:off x="180000" y="981360"/>
            <a:ext cx="8824680" cy="3836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Setting the PATH Environment Variable</a:t>
            </a:r>
            <a:endParaRPr b="0" lang="en-IN" sz="1800" spc="-1" strike="noStrike">
              <a:latin typeface="Arial"/>
            </a:endParaRPr>
          </a:p>
          <a:p>
            <a:pPr>
              <a:lnSpc>
                <a:spcPct val="100000"/>
              </a:lnSpc>
            </a:pPr>
            <a:r>
              <a:rPr b="0" lang="en-US" sz="1500" spc="-1" strike="noStrike">
                <a:solidFill>
                  <a:srgbClr val="000000"/>
                </a:solidFill>
                <a:latin typeface="Calibri"/>
              </a:rPr>
              <a:t>If you do not set the PATH variable, then you must specify the full path to the executable file every time that you run it. For example:</a:t>
            </a:r>
            <a:endParaRPr b="0" lang="en-IN" sz="1500" spc="-1" strike="noStrike">
              <a:latin typeface="Arial"/>
            </a:endParaRPr>
          </a:p>
          <a:p>
            <a:pPr marL="285840" indent="-285480">
              <a:lnSpc>
                <a:spcPct val="100000"/>
              </a:lnSpc>
              <a:buClr>
                <a:srgbClr val="000000"/>
              </a:buClr>
              <a:buFont typeface="Arial"/>
              <a:buChar char="•"/>
            </a:pPr>
            <a:r>
              <a:rPr b="0" lang="en-US" sz="1500" spc="-1" strike="noStrike">
                <a:solidFill>
                  <a:srgbClr val="000000"/>
                </a:solidFill>
                <a:latin typeface="Calibri"/>
              </a:rPr>
              <a:t>C:\&gt; "C:\Program Files\Java\jdk-10\bin\javac" MyClass.java </a:t>
            </a:r>
            <a:endParaRPr b="0" lang="en-IN" sz="1500" spc="-1" strike="noStrike">
              <a:latin typeface="Arial"/>
            </a:endParaRPr>
          </a:p>
          <a:p>
            <a:pPr>
              <a:lnSpc>
                <a:spcPct val="100000"/>
              </a:lnSpc>
            </a:pPr>
            <a:r>
              <a:rPr b="0" lang="en-US" sz="1500" spc="-1" strike="noStrike">
                <a:solidFill>
                  <a:srgbClr val="000000"/>
                </a:solidFill>
                <a:latin typeface="Calibri"/>
              </a:rPr>
              <a:t>To set the PATH variable permanently, add the full path of the jdk-10\bin directory to the PATH variable. Typically, the full path is:</a:t>
            </a:r>
            <a:endParaRPr b="0" lang="en-IN" sz="1500" spc="-1" strike="noStrike">
              <a:latin typeface="Arial"/>
            </a:endParaRPr>
          </a:p>
          <a:p>
            <a:pPr marL="285840" indent="-285480">
              <a:lnSpc>
                <a:spcPct val="100000"/>
              </a:lnSpc>
              <a:buClr>
                <a:srgbClr val="000000"/>
              </a:buClr>
              <a:buFont typeface="Arial"/>
              <a:buChar char="•"/>
            </a:pPr>
            <a:r>
              <a:rPr b="0" lang="en-US" sz="1500" spc="-1" strike="noStrike">
                <a:solidFill>
                  <a:srgbClr val="000000"/>
                </a:solidFill>
                <a:latin typeface="Calibri"/>
              </a:rPr>
              <a:t>C:\Program Files\Java\jdk-10\bin</a:t>
            </a:r>
            <a:endParaRPr b="0" lang="en-IN" sz="1500" spc="-1" strike="noStrike">
              <a:latin typeface="Arial"/>
            </a:endParaRPr>
          </a:p>
          <a:p>
            <a:pPr>
              <a:lnSpc>
                <a:spcPct val="100000"/>
              </a:lnSpc>
            </a:pPr>
            <a:r>
              <a:rPr b="1" lang="en-US" sz="1800" spc="-1" strike="noStrike">
                <a:solidFill>
                  <a:srgbClr val="000000"/>
                </a:solidFill>
                <a:latin typeface="Calibri"/>
              </a:rPr>
              <a:t>To set the PATH variable on Microsoft Windows: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Select </a:t>
            </a:r>
            <a:r>
              <a:rPr b="1" lang="en-US" sz="1800" spc="-1" strike="noStrike">
                <a:solidFill>
                  <a:srgbClr val="000000"/>
                </a:solidFill>
                <a:latin typeface="Calibri"/>
              </a:rPr>
              <a:t>Control Panel</a:t>
            </a:r>
            <a:r>
              <a:rPr b="0" lang="en-US" sz="1800" spc="-1" strike="noStrike">
                <a:solidFill>
                  <a:srgbClr val="000000"/>
                </a:solidFill>
                <a:latin typeface="Calibri"/>
              </a:rPr>
              <a:t> and then </a:t>
            </a:r>
            <a:r>
              <a:rPr b="1" lang="en-US" sz="1800" spc="-1" strike="noStrike">
                <a:solidFill>
                  <a:srgbClr val="000000"/>
                </a:solidFill>
                <a:latin typeface="Calibri"/>
              </a:rPr>
              <a:t>System</a:t>
            </a:r>
            <a:r>
              <a:rPr b="0" lang="en-US" sz="1800" spc="-1" strike="noStrike">
                <a:solidFill>
                  <a:srgbClr val="000000"/>
                </a:solidFill>
                <a:latin typeface="Calibri"/>
              </a:rPr>
              <a:t>.</a:t>
            </a:r>
            <a:endParaRPr b="0" lang="en-IN" sz="1800" spc="-1" strike="noStrike">
              <a:latin typeface="Arial"/>
            </a:endParaRPr>
          </a:p>
          <a:p>
            <a:pPr marL="285840" indent="-285480">
              <a:lnSpc>
                <a:spcPct val="100000"/>
              </a:lnSpc>
              <a:buClr>
                <a:srgbClr val="000000"/>
              </a:buClr>
              <a:buFont typeface="Arial"/>
              <a:buChar char="•"/>
            </a:pPr>
            <a:r>
              <a:rPr b="0" lang="en-US" sz="1500" spc="-1" strike="noStrike">
                <a:solidFill>
                  <a:srgbClr val="000000"/>
                </a:solidFill>
                <a:latin typeface="Calibri"/>
              </a:rPr>
              <a:t>Click</a:t>
            </a:r>
            <a:r>
              <a:rPr b="0" lang="en-US" sz="1800" spc="-1" strike="noStrike">
                <a:solidFill>
                  <a:srgbClr val="000000"/>
                </a:solidFill>
                <a:latin typeface="Calibri"/>
              </a:rPr>
              <a:t> </a:t>
            </a:r>
            <a:r>
              <a:rPr b="1" lang="en-US" sz="1800" spc="-1" strike="noStrike">
                <a:solidFill>
                  <a:srgbClr val="000000"/>
                </a:solidFill>
                <a:latin typeface="Calibri"/>
              </a:rPr>
              <a:t>Advanced</a:t>
            </a:r>
            <a:r>
              <a:rPr b="0" lang="en-US" sz="1800" spc="-1" strike="noStrike">
                <a:solidFill>
                  <a:srgbClr val="000000"/>
                </a:solidFill>
                <a:latin typeface="Calibri"/>
              </a:rPr>
              <a:t> </a:t>
            </a:r>
            <a:r>
              <a:rPr b="0" lang="en-US" sz="1500" spc="-1" strike="noStrike">
                <a:solidFill>
                  <a:srgbClr val="000000"/>
                </a:solidFill>
                <a:latin typeface="Calibri"/>
              </a:rPr>
              <a:t>and then</a:t>
            </a:r>
            <a:r>
              <a:rPr b="0" lang="en-US" sz="1800" spc="-1" strike="noStrike">
                <a:solidFill>
                  <a:srgbClr val="000000"/>
                </a:solidFill>
                <a:latin typeface="Calibri"/>
              </a:rPr>
              <a:t> </a:t>
            </a:r>
            <a:r>
              <a:rPr b="1" lang="en-US" sz="1800" spc="-1" strike="noStrike">
                <a:solidFill>
                  <a:srgbClr val="000000"/>
                </a:solidFill>
                <a:latin typeface="Calibri"/>
              </a:rPr>
              <a:t>Environment Variables</a:t>
            </a:r>
            <a:r>
              <a:rPr b="0" lang="en-US" sz="1800" spc="-1" strike="noStrike">
                <a:solidFill>
                  <a:srgbClr val="000000"/>
                </a:solidFill>
                <a:latin typeface="Calibri"/>
              </a:rPr>
              <a:t>.</a:t>
            </a:r>
            <a:endParaRPr b="0" lang="en-IN" sz="1800" spc="-1" strike="noStrike">
              <a:latin typeface="Arial"/>
            </a:endParaRPr>
          </a:p>
          <a:p>
            <a:pPr marL="285840" indent="-285480">
              <a:lnSpc>
                <a:spcPct val="100000"/>
              </a:lnSpc>
              <a:buClr>
                <a:srgbClr val="000000"/>
              </a:buClr>
              <a:buFont typeface="Arial"/>
              <a:buChar char="•"/>
            </a:pPr>
            <a:r>
              <a:rPr b="0" lang="en-US" sz="1500" spc="-1" strike="noStrike">
                <a:solidFill>
                  <a:srgbClr val="000000"/>
                </a:solidFill>
                <a:latin typeface="Calibri"/>
              </a:rPr>
              <a:t>Add the location of the bin folder of the JDK installation to the PATH variable in</a:t>
            </a:r>
            <a:r>
              <a:rPr b="0" lang="en-US" sz="1800" spc="-1" strike="noStrike">
                <a:solidFill>
                  <a:srgbClr val="000000"/>
                </a:solidFill>
                <a:latin typeface="Calibri"/>
              </a:rPr>
              <a:t> </a:t>
            </a:r>
            <a:r>
              <a:rPr b="1" lang="en-US" sz="1800" spc="-1" strike="noStrike">
                <a:solidFill>
                  <a:srgbClr val="000000"/>
                </a:solidFill>
                <a:latin typeface="Calibri"/>
              </a:rPr>
              <a:t>System Variables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500" spc="-1" strike="noStrike">
                <a:solidFill>
                  <a:srgbClr val="000000"/>
                </a:solidFill>
                <a:latin typeface="Calibri"/>
              </a:rPr>
              <a:t>The following is a typical value for the PATH variable:</a:t>
            </a:r>
            <a:endParaRPr b="0" lang="en-IN" sz="1500" spc="-1" strike="noStrike">
              <a:latin typeface="Arial"/>
            </a:endParaRPr>
          </a:p>
          <a:p>
            <a:pPr>
              <a:lnSpc>
                <a:spcPct val="100000"/>
              </a:lnSpc>
            </a:pPr>
            <a:r>
              <a:rPr b="0" lang="en-US" sz="1500" spc="-1" strike="noStrike">
                <a:solidFill>
                  <a:srgbClr val="000000"/>
                </a:solidFill>
                <a:latin typeface="Calibri"/>
              </a:rPr>
              <a:t>C:\WINDOWS\system32;C:\WINDOWS;"C:\Program Files\Java\jdk-10\bin"</a:t>
            </a:r>
            <a:endParaRPr b="0" lang="en-IN" sz="1500" spc="-1" strike="noStrike">
              <a:latin typeface="Arial"/>
            </a:endParaRPr>
          </a:p>
          <a:p>
            <a:pPr>
              <a:lnSpc>
                <a:spcPct val="100000"/>
              </a:lnSpc>
            </a:pP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722240" y="4768200"/>
            <a:ext cx="2057040" cy="273600"/>
          </a:xfrm>
          <a:prstGeom prst="rect">
            <a:avLst/>
          </a:prstGeom>
          <a:noFill/>
          <a:ln w="0">
            <a:noFill/>
          </a:ln>
        </p:spPr>
        <p:txBody>
          <a:bodyPr anchor="ctr">
            <a:noAutofit/>
          </a:bodyPr>
          <a:p>
            <a:pPr>
              <a:lnSpc>
                <a:spcPct val="100000"/>
              </a:lnSpc>
            </a:pPr>
            <a:fld id="{7D61B1AB-92EE-434C-B6B6-0F1C5E2A1E7A}"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12"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54E1CABA-F49F-4184-B339-BE703D9DB97C}" type="slidenum">
              <a:rPr b="0" lang="en-IN" sz="900" spc="-1" strike="noStrike">
                <a:solidFill>
                  <a:srgbClr val="ff0000"/>
                </a:solidFill>
                <a:latin typeface="Proxima Nova Rg"/>
              </a:rPr>
              <a:t>5</a:t>
            </a:fld>
            <a:endParaRPr b="0" lang="en-IN" sz="900" spc="-1" strike="noStrike">
              <a:latin typeface="Times New Roman"/>
            </a:endParaRPr>
          </a:p>
        </p:txBody>
      </p:sp>
      <p:sp>
        <p:nvSpPr>
          <p:cNvPr id="213" name="CustomShape 3"/>
          <p:cNvSpPr/>
          <p:nvPr/>
        </p:nvSpPr>
        <p:spPr>
          <a:xfrm>
            <a:off x="385920" y="126360"/>
            <a:ext cx="7438680" cy="402840"/>
          </a:xfrm>
          <a:prstGeom prst="rect">
            <a:avLst/>
          </a:prstGeom>
          <a:noFill/>
          <a:ln w="0">
            <a:noFill/>
          </a:ln>
        </p:spPr>
        <p:style>
          <a:lnRef idx="0"/>
          <a:fillRef idx="0"/>
          <a:effectRef idx="0"/>
          <a:fontRef idx="minor"/>
        </p:style>
        <p:txBody>
          <a:bodyPr anchor="ctr">
            <a:noAutofit/>
          </a:bodyPr>
          <a:p>
            <a:pPr>
              <a:lnSpc>
                <a:spcPct val="90000"/>
              </a:lnSpc>
            </a:pPr>
            <a:r>
              <a:rPr b="0" lang="en-US" sz="2300" spc="-1" strike="noStrike">
                <a:solidFill>
                  <a:srgbClr val="ffffff"/>
                </a:solidFill>
                <a:latin typeface="Proxima Nova"/>
              </a:rPr>
              <a:t>The ‘Hello World’ Program on Command Prompt</a:t>
            </a:r>
            <a:endParaRPr b="0" lang="en-IN" sz="2300" spc="-1" strike="noStrike">
              <a:latin typeface="Arial"/>
            </a:endParaRPr>
          </a:p>
        </p:txBody>
      </p:sp>
      <p:sp>
        <p:nvSpPr>
          <p:cNvPr id="214"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15"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16" name="CustomShape 6"/>
          <p:cNvSpPr/>
          <p:nvPr/>
        </p:nvSpPr>
        <p:spPr>
          <a:xfrm>
            <a:off x="318960" y="981720"/>
            <a:ext cx="8824680" cy="393084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rPr>
              <a:t>Type this program up in your text editor and save it as HelloWorld.java. Go to your console window (in Windows, go to the start menu and click "run", then type "cmd.exe"; in Linux, open a terminal). </a:t>
            </a:r>
            <a:endParaRPr b="0" lang="en-IN" sz="1800" spc="-1" strike="noStrike">
              <a:latin typeface="Arial"/>
            </a:endParaRPr>
          </a:p>
          <a:p>
            <a:pPr>
              <a:lnSpc>
                <a:spcPct val="100000"/>
              </a:lnSpc>
            </a:pPr>
            <a:r>
              <a:rPr b="0" lang="en-US" sz="1800" spc="-1" strike="noStrike">
                <a:solidFill>
                  <a:srgbClr val="000000"/>
                </a:solidFill>
                <a:latin typeface="Calibri"/>
              </a:rPr>
              <a:t>Use the cd command (cd dirname or .. to go up one directory) to navigate to the directory where HelloWorld.java was saved. Compile the program using the command javac </a:t>
            </a:r>
            <a:r>
              <a:rPr b="1" lang="en-US" sz="1800" spc="-1" strike="noStrike">
                <a:solidFill>
                  <a:srgbClr val="000000"/>
                </a:solidFill>
                <a:latin typeface="Calibri"/>
              </a:rPr>
              <a:t>HelloWorld.java</a:t>
            </a:r>
            <a:r>
              <a:rPr b="0" lang="en-US" sz="1800" spc="-1" strike="noStrike">
                <a:solidFill>
                  <a:srgbClr val="000000"/>
                </a:solidFill>
                <a:latin typeface="Calibri"/>
              </a:rPr>
              <a:t>. </a:t>
            </a:r>
            <a:endParaRPr b="0" lang="en-IN" sz="1800" spc="-1" strike="noStrike">
              <a:latin typeface="Arial"/>
            </a:endParaRPr>
          </a:p>
          <a:p>
            <a:pPr>
              <a:lnSpc>
                <a:spcPct val="100000"/>
              </a:lnSpc>
            </a:pPr>
            <a:r>
              <a:rPr b="0" lang="en-US" sz="1800" spc="-1" strike="noStrike">
                <a:solidFill>
                  <a:srgbClr val="000000"/>
                </a:solidFill>
                <a:latin typeface="Calibri"/>
              </a:rPr>
              <a:t>Remember that Java is case-sensitive, so even when you compile your program, you have to make sure you are typing in the file name exactly.</a:t>
            </a:r>
            <a:endParaRPr b="0" lang="en-IN" sz="1800" spc="-1" strike="noStrike">
              <a:latin typeface="Arial"/>
            </a:endParaRPr>
          </a:p>
          <a:p>
            <a:pPr>
              <a:lnSpc>
                <a:spcPct val="100000"/>
              </a:lnSpc>
            </a:pPr>
            <a:r>
              <a:rPr b="0" lang="en-US" sz="1800" spc="-1" strike="noStrike">
                <a:solidFill>
                  <a:srgbClr val="000000"/>
                </a:solidFill>
                <a:latin typeface="Calibri"/>
              </a:rPr>
              <a:t>Compiling the program will produce the file </a:t>
            </a:r>
            <a:r>
              <a:rPr b="1" lang="en-US" sz="1800" spc="-1" strike="noStrike">
                <a:solidFill>
                  <a:srgbClr val="000000"/>
                </a:solidFill>
                <a:latin typeface="Calibri"/>
              </a:rPr>
              <a:t>HelloWorld.class</a:t>
            </a:r>
            <a:r>
              <a:rPr b="0" lang="en-US" sz="1800" spc="-1" strike="noStrike">
                <a:solidFill>
                  <a:srgbClr val="000000"/>
                </a:solidFill>
                <a:latin typeface="Calibri"/>
              </a:rPr>
              <a:t>, the JVM version of your program. This code is machine independent.</a:t>
            </a:r>
            <a:endParaRPr b="0" lang="en-IN" sz="1800" spc="-1" strike="noStrike">
              <a:latin typeface="Arial"/>
            </a:endParaRPr>
          </a:p>
        </p:txBody>
      </p:sp>
      <p:pic>
        <p:nvPicPr>
          <p:cNvPr id="217" name="Picture 2" descr=""/>
          <p:cNvPicPr/>
          <p:nvPr/>
        </p:nvPicPr>
        <p:blipFill>
          <a:blip r:embed="rId1"/>
          <a:stretch/>
        </p:blipFill>
        <p:spPr>
          <a:xfrm>
            <a:off x="2321280" y="981720"/>
            <a:ext cx="4219920" cy="1185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1722240" y="4768200"/>
            <a:ext cx="2057040" cy="273600"/>
          </a:xfrm>
          <a:prstGeom prst="rect">
            <a:avLst/>
          </a:prstGeom>
          <a:noFill/>
          <a:ln w="0">
            <a:noFill/>
          </a:ln>
        </p:spPr>
        <p:txBody>
          <a:bodyPr anchor="ctr">
            <a:noAutofit/>
          </a:bodyPr>
          <a:p>
            <a:pPr>
              <a:lnSpc>
                <a:spcPct val="100000"/>
              </a:lnSpc>
            </a:pPr>
            <a:fld id="{8BD529E5-C25D-47E5-95A5-EBA6A24B005E}"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19"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07FA832B-3671-4859-9C0B-88C5E300156A}" type="slidenum">
              <a:rPr b="0" lang="en-IN" sz="900" spc="-1" strike="noStrike">
                <a:solidFill>
                  <a:srgbClr val="ff0000"/>
                </a:solidFill>
                <a:latin typeface="Proxima Nova Rg"/>
              </a:rPr>
              <a:t>5</a:t>
            </a:fld>
            <a:endParaRPr b="0" lang="en-IN" sz="900" spc="-1" strike="noStrike">
              <a:latin typeface="Times New Roman"/>
            </a:endParaRPr>
          </a:p>
        </p:txBody>
      </p:sp>
      <p:sp>
        <p:nvSpPr>
          <p:cNvPr id="220" name="CustomShape 3"/>
          <p:cNvSpPr/>
          <p:nvPr/>
        </p:nvSpPr>
        <p:spPr>
          <a:xfrm>
            <a:off x="385920" y="126360"/>
            <a:ext cx="7438680" cy="402840"/>
          </a:xfrm>
          <a:prstGeom prst="rect">
            <a:avLst/>
          </a:prstGeom>
          <a:noFill/>
          <a:ln w="0">
            <a:noFill/>
          </a:ln>
        </p:spPr>
        <p:style>
          <a:lnRef idx="0"/>
          <a:fillRef idx="0"/>
          <a:effectRef idx="0"/>
          <a:fontRef idx="minor"/>
        </p:style>
        <p:txBody>
          <a:bodyPr anchor="ctr">
            <a:noAutofit/>
          </a:bodyPr>
          <a:p>
            <a:pPr>
              <a:lnSpc>
                <a:spcPct val="90000"/>
              </a:lnSpc>
            </a:pPr>
            <a:r>
              <a:rPr b="0" lang="en-US" sz="2300" spc="-1" strike="noStrike">
                <a:solidFill>
                  <a:srgbClr val="ffffff"/>
                </a:solidFill>
                <a:latin typeface="Proxima Nova"/>
              </a:rPr>
              <a:t>Integrated Development Environment (IDE) - IntelliJ</a:t>
            </a:r>
            <a:endParaRPr b="0" lang="en-IN" sz="2300" spc="-1" strike="noStrike">
              <a:latin typeface="Arial"/>
            </a:endParaRPr>
          </a:p>
        </p:txBody>
      </p:sp>
      <p:sp>
        <p:nvSpPr>
          <p:cNvPr id="221"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22"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23" name="CustomShape 6"/>
          <p:cNvSpPr/>
          <p:nvPr/>
        </p:nvSpPr>
        <p:spPr>
          <a:xfrm>
            <a:off x="318960" y="981720"/>
            <a:ext cx="8824680" cy="4205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Install IntelliJ IDEA manually to manage the location of every instance and all the configuration files. For example, if you have a policy that requires specific install locations.</a:t>
            </a:r>
            <a:endParaRPr b="0" lang="en-IN" sz="1800" spc="-1" strike="noStrike">
              <a:latin typeface="Arial"/>
            </a:endParaRPr>
          </a:p>
          <a:p>
            <a:pPr>
              <a:lnSpc>
                <a:spcPct val="100000"/>
              </a:lnSpc>
            </a:pPr>
            <a:r>
              <a:rPr b="0" lang="en-US" sz="1800" spc="-1" strike="noStrike" u="sng">
                <a:solidFill>
                  <a:srgbClr val="0563c1"/>
                </a:solidFill>
                <a:uFillTx/>
                <a:latin typeface="Calibri"/>
                <a:hlinkClick r:id="rId1"/>
              </a:rPr>
              <a:t>Download the installer</a:t>
            </a:r>
            <a:r>
              <a:rPr b="0" lang="en-US" sz="1800" spc="-1" strike="noStrike">
                <a:solidFill>
                  <a:srgbClr val="000000"/>
                </a:solidFill>
                <a:latin typeface="Calibri"/>
              </a:rPr>
              <a:t> </a:t>
            </a:r>
            <a:r>
              <a:rPr b="1" lang="en-US" sz="1800" spc="-1" strike="noStrike">
                <a:solidFill>
                  <a:srgbClr val="000000"/>
                </a:solidFill>
                <a:latin typeface="Calibri"/>
              </a:rPr>
              <a:t>.exe</a:t>
            </a:r>
            <a:r>
              <a:rPr b="0" lang="en-US" sz="1800" spc="-1" strike="noStrike">
                <a:solidFill>
                  <a:srgbClr val="000000"/>
                </a:solidFill>
                <a:latin typeface="Calibri"/>
              </a:rPr>
              <a:t> .</a:t>
            </a:r>
            <a:endParaRPr b="0" lang="en-IN" sz="1800" spc="-1" strike="noStrike">
              <a:latin typeface="Arial"/>
            </a:endParaRPr>
          </a:p>
          <a:p>
            <a:pPr>
              <a:lnSpc>
                <a:spcPct val="100000"/>
              </a:lnSpc>
            </a:pPr>
            <a:r>
              <a:rPr b="0" lang="en-US" sz="1800" spc="-1" strike="noStrike">
                <a:solidFill>
                  <a:srgbClr val="000000"/>
                </a:solidFill>
                <a:latin typeface="Calibri"/>
              </a:rPr>
              <a:t>Run the installer and follow the wizard steps.</a:t>
            </a:r>
            <a:endParaRPr b="0" lang="en-IN" sz="1800" spc="-1" strike="noStrike">
              <a:latin typeface="Arial"/>
            </a:endParaRPr>
          </a:p>
          <a:p>
            <a:pPr>
              <a:lnSpc>
                <a:spcPct val="100000"/>
              </a:lnSpc>
            </a:pPr>
            <a:r>
              <a:rPr b="0" lang="en-US" sz="1800" spc="-1" strike="noStrike">
                <a:solidFill>
                  <a:srgbClr val="000000"/>
                </a:solidFill>
                <a:latin typeface="Calibri"/>
              </a:rPr>
              <a:t>On the </a:t>
            </a:r>
            <a:r>
              <a:rPr b="1" lang="en-US" sz="1800" spc="-1" strike="noStrike">
                <a:solidFill>
                  <a:srgbClr val="000000"/>
                </a:solidFill>
                <a:latin typeface="Calibri"/>
              </a:rPr>
              <a:t>Installation Options</a:t>
            </a:r>
            <a:r>
              <a:rPr b="0" lang="en-US" sz="1800" spc="-1" strike="noStrike">
                <a:solidFill>
                  <a:srgbClr val="000000"/>
                </a:solidFill>
                <a:latin typeface="Calibri"/>
              </a:rPr>
              <a:t> step, you can configure the following:</a:t>
            </a:r>
            <a:endParaRPr b="0" lang="en-IN" sz="1800" spc="-1" strike="noStrike">
              <a:latin typeface="Arial"/>
            </a:endParaRPr>
          </a:p>
          <a:p>
            <a:pPr lvl="1" marL="743040" indent="-285480">
              <a:lnSpc>
                <a:spcPct val="100000"/>
              </a:lnSpc>
              <a:buClr>
                <a:srgbClr val="000000"/>
              </a:buClr>
              <a:buFont typeface="Arial"/>
              <a:buChar char="•"/>
            </a:pPr>
            <a:r>
              <a:rPr b="0" lang="en-US" sz="1800" spc="-1" strike="noStrike">
                <a:solidFill>
                  <a:srgbClr val="000000"/>
                </a:solidFill>
                <a:latin typeface="Calibri"/>
              </a:rPr>
              <a:t>Create a desktop shortcut for the launcher relevant to your operating system</a:t>
            </a:r>
            <a:endParaRPr b="0" lang="en-IN" sz="1800" spc="-1" strike="noStrike">
              <a:latin typeface="Arial"/>
            </a:endParaRPr>
          </a:p>
          <a:p>
            <a:pPr lvl="1" marL="743040" indent="-285480">
              <a:lnSpc>
                <a:spcPct val="100000"/>
              </a:lnSpc>
              <a:buClr>
                <a:srgbClr val="000000"/>
              </a:buClr>
              <a:buFont typeface="Arial"/>
              <a:buChar char="•"/>
            </a:pPr>
            <a:r>
              <a:rPr b="0" lang="en-US" sz="1800" spc="-1" strike="noStrike">
                <a:solidFill>
                  <a:srgbClr val="000000"/>
                </a:solidFill>
                <a:latin typeface="Calibri"/>
              </a:rPr>
              <a:t>Add the directory with IntelliJ IDEA command-line launchers to the PATH environment variable to be able to run them from any working directory in the Command Prompt</a:t>
            </a:r>
            <a:endParaRPr b="0" lang="en-IN" sz="1800" spc="-1" strike="noStrike">
              <a:latin typeface="Arial"/>
            </a:endParaRPr>
          </a:p>
          <a:p>
            <a:pPr lvl="1" marL="743040" indent="-285480">
              <a:lnSpc>
                <a:spcPct val="100000"/>
              </a:lnSpc>
              <a:buClr>
                <a:srgbClr val="000000"/>
              </a:buClr>
              <a:buFont typeface="Arial"/>
              <a:buChar char="•"/>
            </a:pPr>
            <a:r>
              <a:rPr b="0" lang="en-US" sz="1800" spc="-1" strike="noStrike">
                <a:solidFill>
                  <a:srgbClr val="000000"/>
                </a:solidFill>
                <a:latin typeface="Calibri"/>
              </a:rPr>
              <a:t>Add an item </a:t>
            </a:r>
            <a:r>
              <a:rPr b="1" lang="en-US" sz="1800" spc="-1" strike="noStrike">
                <a:solidFill>
                  <a:srgbClr val="000000"/>
                </a:solidFill>
                <a:latin typeface="Calibri"/>
              </a:rPr>
              <a:t>Open Folder as Project</a:t>
            </a:r>
            <a:r>
              <a:rPr b="0" lang="en-US" sz="1800" spc="-1" strike="noStrike">
                <a:solidFill>
                  <a:srgbClr val="000000"/>
                </a:solidFill>
                <a:latin typeface="Calibri"/>
              </a:rPr>
              <a:t> to the system context menu (when you right-click a folder)</a:t>
            </a:r>
            <a:endParaRPr b="0" lang="en-IN" sz="1800" spc="-1" strike="noStrike">
              <a:latin typeface="Arial"/>
            </a:endParaRPr>
          </a:p>
          <a:p>
            <a:pPr lvl="1" marL="743040" indent="-285480">
              <a:lnSpc>
                <a:spcPct val="100000"/>
              </a:lnSpc>
              <a:buClr>
                <a:srgbClr val="000000"/>
              </a:buClr>
              <a:buFont typeface="Arial"/>
              <a:buChar char="•"/>
            </a:pPr>
            <a:r>
              <a:rPr b="0" lang="en-US" sz="1800" spc="-1" strike="noStrike">
                <a:solidFill>
                  <a:srgbClr val="000000"/>
                </a:solidFill>
                <a:latin typeface="Calibri"/>
              </a:rPr>
              <a:t>Associate specific file extensions with IntelliJ IDEA to open them with a double-click</a:t>
            </a:r>
            <a:endParaRPr b="0" lang="en-IN" sz="1800" spc="-1" strike="noStrike">
              <a:latin typeface="Arial"/>
            </a:endParaRPr>
          </a:p>
          <a:p>
            <a:pPr lvl="1" marL="743040" indent="-285480">
              <a:lnSpc>
                <a:spcPct val="100000"/>
              </a:lnSpc>
              <a:buClr>
                <a:srgbClr val="000000"/>
              </a:buClr>
              <a:buFont typeface="Arial"/>
              <a:buChar char="•"/>
            </a:pPr>
            <a:r>
              <a:rPr b="0" lang="en-US" sz="1800" spc="-1" strike="noStrike">
                <a:solidFill>
                  <a:srgbClr val="000000"/>
                </a:solidFill>
                <a:latin typeface="Calibri"/>
              </a:rPr>
              <a:t>Install the 32-bit version of JetBrains Runtime if you are running a 32-bit Windows version</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722240" y="4768200"/>
            <a:ext cx="2057040" cy="273600"/>
          </a:xfrm>
          <a:prstGeom prst="rect">
            <a:avLst/>
          </a:prstGeom>
          <a:noFill/>
          <a:ln w="0">
            <a:noFill/>
          </a:ln>
        </p:spPr>
        <p:txBody>
          <a:bodyPr anchor="ctr">
            <a:noAutofit/>
          </a:bodyPr>
          <a:p>
            <a:pPr>
              <a:lnSpc>
                <a:spcPct val="100000"/>
              </a:lnSpc>
            </a:pPr>
            <a:fld id="{90E2BC73-3D3D-425C-A5B5-17C21D1B244A}"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25"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EFB5AC19-3287-428D-9352-C46C1645854A}" type="slidenum">
              <a:rPr b="0" lang="en-IN" sz="900" spc="-1" strike="noStrike">
                <a:solidFill>
                  <a:srgbClr val="ff0000"/>
                </a:solidFill>
                <a:latin typeface="Proxima Nova Rg"/>
              </a:rPr>
              <a:t>5</a:t>
            </a:fld>
            <a:endParaRPr b="0" lang="en-IN" sz="900" spc="-1" strike="noStrike">
              <a:latin typeface="Times New Roman"/>
            </a:endParaRPr>
          </a:p>
        </p:txBody>
      </p:sp>
      <p:sp>
        <p:nvSpPr>
          <p:cNvPr id="226" name="CustomShape 3"/>
          <p:cNvSpPr/>
          <p:nvPr/>
        </p:nvSpPr>
        <p:spPr>
          <a:xfrm>
            <a:off x="385920" y="126360"/>
            <a:ext cx="7438680" cy="402840"/>
          </a:xfrm>
          <a:prstGeom prst="rect">
            <a:avLst/>
          </a:prstGeom>
          <a:noFill/>
          <a:ln w="0">
            <a:noFill/>
          </a:ln>
        </p:spPr>
        <p:style>
          <a:lnRef idx="0"/>
          <a:fillRef idx="0"/>
          <a:effectRef idx="0"/>
          <a:fontRef idx="minor"/>
        </p:style>
        <p:txBody>
          <a:bodyPr anchor="ctr">
            <a:noAutofit/>
          </a:bodyPr>
          <a:p>
            <a:pPr>
              <a:lnSpc>
                <a:spcPct val="90000"/>
              </a:lnSpc>
            </a:pPr>
            <a:r>
              <a:rPr b="0" lang="en-US" sz="2300" spc="-1" strike="noStrike">
                <a:solidFill>
                  <a:srgbClr val="ffffff"/>
                </a:solidFill>
                <a:latin typeface="Proxima Nova"/>
              </a:rPr>
              <a:t>Integrated Development Environment (IDE) - IntelliJ</a:t>
            </a:r>
            <a:endParaRPr b="0" lang="en-IN" sz="2300" spc="-1" strike="noStrike">
              <a:latin typeface="Arial"/>
            </a:endParaRPr>
          </a:p>
        </p:txBody>
      </p:sp>
      <p:sp>
        <p:nvSpPr>
          <p:cNvPr id="227"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28"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pic>
        <p:nvPicPr>
          <p:cNvPr id="229" name="Picture 1" descr=""/>
          <p:cNvPicPr/>
          <p:nvPr/>
        </p:nvPicPr>
        <p:blipFill>
          <a:blip r:embed="rId1"/>
          <a:stretch/>
        </p:blipFill>
        <p:spPr>
          <a:xfrm>
            <a:off x="1957680" y="1063440"/>
            <a:ext cx="4753440" cy="3724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722240" y="4768200"/>
            <a:ext cx="2057040" cy="273600"/>
          </a:xfrm>
          <a:prstGeom prst="rect">
            <a:avLst/>
          </a:prstGeom>
          <a:noFill/>
          <a:ln w="0">
            <a:noFill/>
          </a:ln>
        </p:spPr>
        <p:txBody>
          <a:bodyPr anchor="ctr">
            <a:noAutofit/>
          </a:bodyPr>
          <a:p>
            <a:pPr>
              <a:lnSpc>
                <a:spcPct val="100000"/>
              </a:lnSpc>
            </a:pPr>
            <a:fld id="{728A886C-AE1E-479C-B284-EF950179463D}" type="datetime1">
              <a:rPr b="0" lang="en-IN" sz="900" spc="-1" strike="noStrike">
                <a:solidFill>
                  <a:srgbClr val="ff0000"/>
                </a:solidFill>
                <a:latin typeface="Proxima Nova Rg"/>
              </a:rPr>
              <a:t>05/01/2021</a:t>
            </a:fld>
            <a:endParaRPr b="0" lang="en-IN" sz="900" spc="-1" strike="noStrike">
              <a:latin typeface="Times New Roman"/>
            </a:endParaRPr>
          </a:p>
        </p:txBody>
      </p:sp>
      <p:sp>
        <p:nvSpPr>
          <p:cNvPr id="231" name="TextShape 2"/>
          <p:cNvSpPr txBox="1"/>
          <p:nvPr/>
        </p:nvSpPr>
        <p:spPr>
          <a:xfrm>
            <a:off x="6512040" y="4767120"/>
            <a:ext cx="2057040" cy="274320"/>
          </a:xfrm>
          <a:prstGeom prst="rect">
            <a:avLst/>
          </a:prstGeom>
          <a:noFill/>
          <a:ln w="0">
            <a:noFill/>
          </a:ln>
        </p:spPr>
        <p:txBody>
          <a:bodyPr anchor="ctr">
            <a:noAutofit/>
          </a:bodyPr>
          <a:p>
            <a:pPr algn="r">
              <a:lnSpc>
                <a:spcPct val="100000"/>
              </a:lnSpc>
            </a:pPr>
            <a:fld id="{B66A66F2-0528-4E23-A2DC-72E646C08A0E}" type="slidenum">
              <a:rPr b="0" lang="en-IN" sz="900" spc="-1" strike="noStrike">
                <a:solidFill>
                  <a:srgbClr val="ff0000"/>
                </a:solidFill>
                <a:latin typeface="Proxima Nova Rg"/>
              </a:rPr>
              <a:t>5</a:t>
            </a:fld>
            <a:endParaRPr b="0" lang="en-IN" sz="900" spc="-1" strike="noStrike">
              <a:latin typeface="Times New Roman"/>
            </a:endParaRPr>
          </a:p>
        </p:txBody>
      </p:sp>
      <p:sp>
        <p:nvSpPr>
          <p:cNvPr id="232" name="CustomShape 3"/>
          <p:cNvSpPr/>
          <p:nvPr/>
        </p:nvSpPr>
        <p:spPr>
          <a:xfrm>
            <a:off x="385920" y="126360"/>
            <a:ext cx="4292280" cy="402840"/>
          </a:xfrm>
          <a:prstGeom prst="rect">
            <a:avLst/>
          </a:prstGeom>
          <a:noFill/>
          <a:ln w="0">
            <a:noFill/>
          </a:ln>
        </p:spPr>
        <p:style>
          <a:lnRef idx="0"/>
          <a:fillRef idx="0"/>
          <a:effectRef idx="0"/>
          <a:fontRef idx="minor"/>
        </p:style>
        <p:txBody>
          <a:bodyPr anchor="ctr">
            <a:normAutofit/>
          </a:bodyPr>
          <a:p>
            <a:pPr>
              <a:lnSpc>
                <a:spcPct val="90000"/>
              </a:lnSpc>
            </a:pPr>
            <a:r>
              <a:rPr b="0" lang="en-IN" sz="2400" spc="-1" strike="noStrike">
                <a:solidFill>
                  <a:srgbClr val="ffffff"/>
                </a:solidFill>
                <a:latin typeface="Proxima Nova Light"/>
              </a:rPr>
              <a:t>Variables</a:t>
            </a:r>
            <a:endParaRPr b="0" lang="en-IN" sz="2400" spc="-1" strike="noStrike">
              <a:latin typeface="Arial"/>
            </a:endParaRPr>
          </a:p>
        </p:txBody>
      </p:sp>
      <p:sp>
        <p:nvSpPr>
          <p:cNvPr id="233" name="CustomShape 4"/>
          <p:cNvSpPr/>
          <p:nvPr/>
        </p:nvSpPr>
        <p:spPr>
          <a:xfrm>
            <a:off x="0" y="634680"/>
            <a:ext cx="9143640" cy="346680"/>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p:style>
      </p:sp>
      <p:sp>
        <p:nvSpPr>
          <p:cNvPr id="234" name="CustomShape 5"/>
          <p:cNvSpPr/>
          <p:nvPr/>
        </p:nvSpPr>
        <p:spPr>
          <a:xfrm>
            <a:off x="1470240" y="2519280"/>
            <a:ext cx="5347800" cy="2268720"/>
          </a:xfrm>
          <a:prstGeom prst="rect">
            <a:avLst/>
          </a:prstGeom>
          <a:noFill/>
          <a:ln w="0">
            <a:noFill/>
          </a:ln>
        </p:spPr>
        <p:style>
          <a:lnRef idx="0"/>
          <a:fillRef idx="0"/>
          <a:effectRef idx="0"/>
          <a:fontRef idx="minor"/>
        </p:style>
        <p:txBody>
          <a:bodyPr>
            <a:noAutofit/>
          </a:bodyPr>
          <a:p>
            <a:pPr>
              <a:lnSpc>
                <a:spcPct val="100000"/>
              </a:lnSpc>
              <a:spcBef>
                <a:spcPts val="601"/>
              </a:spcBef>
              <a:spcAft>
                <a:spcPts val="601"/>
              </a:spcAft>
              <a:tabLst>
                <a:tab algn="l" pos="0"/>
              </a:tabLst>
            </a:pPr>
            <a:endParaRPr b="0" lang="en-IN" sz="1800" spc="-1" strike="noStrike">
              <a:latin typeface="Arial"/>
            </a:endParaRPr>
          </a:p>
          <a:p>
            <a:pPr>
              <a:lnSpc>
                <a:spcPct val="100000"/>
              </a:lnSpc>
              <a:spcBef>
                <a:spcPts val="601"/>
              </a:spcBef>
              <a:spcAft>
                <a:spcPts val="601"/>
              </a:spcAft>
              <a:tabLst>
                <a:tab algn="l" pos="0"/>
              </a:tabLst>
            </a:pPr>
            <a:endParaRPr b="0" lang="en-IN" sz="1800" spc="-1" strike="noStrike">
              <a:latin typeface="Arial"/>
            </a:endParaRPr>
          </a:p>
        </p:txBody>
      </p:sp>
      <p:sp>
        <p:nvSpPr>
          <p:cNvPr id="235" name="CustomShape 6"/>
          <p:cNvSpPr/>
          <p:nvPr/>
        </p:nvSpPr>
        <p:spPr>
          <a:xfrm>
            <a:off x="318960" y="981720"/>
            <a:ext cx="8824680" cy="2280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A Java variable is a piece of memory that can contain a data value. A variable thus has a data type.</a:t>
            </a:r>
            <a:endParaRPr b="0" lang="en-IN" sz="1600" spc="-1" strike="noStrike">
              <a:latin typeface="Arial"/>
            </a:endParaRPr>
          </a:p>
          <a:p>
            <a:pPr>
              <a:lnSpc>
                <a:spcPct val="100000"/>
              </a:lnSpc>
            </a:pPr>
            <a:r>
              <a:rPr b="0" lang="en-US" sz="1600" spc="-1" strike="noStrike">
                <a:solidFill>
                  <a:srgbClr val="000000"/>
                </a:solidFill>
                <a:latin typeface="Calibri"/>
              </a:rPr>
              <a:t>Variables are typically used to store information which your Java program needs to do its job. This can be any kind of information ranging from texts, codes (e.g. country codes, currency codes etc.) to numbers, temporary results of multi step calculations etc.</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In the code example below, the main() method contains the declaration of a single integer variable named number. The value of the integer variable is first set to 10, and then 20 is added to the variable afterwards.</a:t>
            </a:r>
            <a:endParaRPr b="0" lang="en-IN" sz="1600" spc="-1" strike="noStrike">
              <a:latin typeface="Arial"/>
            </a:endParaRPr>
          </a:p>
          <a:p>
            <a:pPr>
              <a:lnSpc>
                <a:spcPct val="100000"/>
              </a:lnSpc>
            </a:pPr>
            <a:endParaRPr b="0" lang="en-IN" sz="1600" spc="-1" strike="noStrike">
              <a:latin typeface="Arial"/>
            </a:endParaRPr>
          </a:p>
        </p:txBody>
      </p:sp>
      <p:pic>
        <p:nvPicPr>
          <p:cNvPr id="236" name="Picture 1" descr=""/>
          <p:cNvPicPr/>
          <p:nvPr/>
        </p:nvPicPr>
        <p:blipFill>
          <a:blip r:embed="rId1"/>
          <a:stretch/>
        </p:blipFill>
        <p:spPr>
          <a:xfrm>
            <a:off x="1470240" y="3111480"/>
            <a:ext cx="5781960" cy="1676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MASTER_UPGRAD</Template>
  <TotalTime>26192</TotalTime>
  <Application>LibreOffice/7.0.0.3$Windows_X86_64 LibreOffice_project/8061b3e9204bef6b321a21033174034a5e2ea88e</Application>
  <Words>1992</Words>
  <Paragraphs>404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2019-01-02T10:18:22Z</dcterms:created>
  <dc:creator>harsh.asiwal@gmail.com</dc:creator>
  <dc:description/>
  <dc:language>en-IN</dc:language>
  <cp:lastModifiedBy/>
  <dcterms:modified xsi:type="dcterms:W3CDTF">2021-01-05T08:06:12Z</dcterms:modified>
  <cp:revision>311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49</vt:i4>
  </property>
</Properties>
</file>