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70.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76.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7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7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8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8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8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F58AFD9-920E-4883-9675-EC6E5552A8D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380880" y="685800"/>
            <a:ext cx="6095520" cy="3428640"/>
          </a:xfrm>
          <a:prstGeom prst="rect">
            <a:avLst/>
          </a:prstGeom>
        </p:spPr>
      </p:sp>
      <p:sp>
        <p:nvSpPr>
          <p:cNvPr id="487"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488"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2E793A5D-EF76-4C56-A627-CC0786F5AA5C}" type="slidenum">
              <a:rPr b="0" lang="en-US" sz="1200" spc="-1" strike="noStrike">
                <a:solidFill>
                  <a:srgbClr val="000000"/>
                </a:solidFill>
                <a:latin typeface="+mn-lt"/>
                <a:ea typeface="+mn-ea"/>
              </a:rPr>
              <a:t>39</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929720" y="209520"/>
            <a:ext cx="813600" cy="216720"/>
          </a:xfrm>
          <a:prstGeom prst="rect">
            <a:avLst/>
          </a:prstGeom>
          <a:ln w="0">
            <a:noFill/>
          </a:ln>
        </p:spPr>
      </p:pic>
      <p:sp>
        <p:nvSpPr>
          <p:cNvPr id="1" name="PlaceHolder 1"/>
          <p:cNvSpPr>
            <a:spLocks noGrp="1"/>
          </p:cNvSpPr>
          <p:nvPr>
            <p:ph type="title"/>
          </p:nvPr>
        </p:nvSpPr>
        <p:spPr>
          <a:xfrm>
            <a:off x="1143000" y="841680"/>
            <a:ext cx="6857640" cy="1790280"/>
          </a:xfrm>
          <a:prstGeom prst="rect">
            <a:avLst/>
          </a:prstGeom>
        </p:spPr>
        <p:txBody>
          <a:bodyPr anchor="b">
            <a:noAutofit/>
          </a:bodyPr>
          <a:p>
            <a:pPr algn="ctr">
              <a:lnSpc>
                <a:spcPct val="90000"/>
              </a:lnSpc>
            </a:pPr>
            <a:r>
              <a:rPr b="0" lang="en-US" sz="4500" spc="-1" strike="noStrike">
                <a:solidFill>
                  <a:srgbClr val="000000"/>
                </a:solidFill>
                <a:latin typeface="Neue Plak"/>
              </a:rPr>
              <a:t>Click to edit Master title style</a:t>
            </a:r>
            <a:endParaRPr b="0" lang="en-US" sz="4500" spc="-1" strike="noStrike">
              <a:solidFill>
                <a:srgbClr val="000000"/>
              </a:solidFill>
              <a:latin typeface="Calibri"/>
            </a:endParaRPr>
          </a:p>
        </p:txBody>
      </p:sp>
      <p:sp>
        <p:nvSpPr>
          <p:cNvPr id="2" name="PlaceHolder 2"/>
          <p:cNvSpPr>
            <a:spLocks noGrp="1"/>
          </p:cNvSpPr>
          <p:nvPr>
            <p:ph type="dt"/>
          </p:nvPr>
        </p:nvSpPr>
        <p:spPr>
          <a:xfrm>
            <a:off x="663840" y="4653720"/>
            <a:ext cx="2057040" cy="273600"/>
          </a:xfrm>
          <a:prstGeom prst="rect">
            <a:avLst/>
          </a:prstGeom>
        </p:spPr>
        <p:txBody>
          <a:bodyPr anchor="ctr">
            <a:noAutofit/>
          </a:bodyPr>
          <a:p>
            <a:pPr>
              <a:lnSpc>
                <a:spcPct val="100000"/>
              </a:lnSpc>
            </a:pPr>
            <a:fld id="{363DC954-1831-4B4F-8ECE-05C641E16167}" type="datetime1">
              <a:rPr b="0" lang="en-IN" sz="900" spc="-1" strike="noStrike">
                <a:solidFill>
                  <a:srgbClr val="ed8e92"/>
                </a:solidFill>
                <a:latin typeface="Proxima Nova Rg"/>
              </a:rPr>
              <a:t>08/01/2021</a:t>
            </a:fld>
            <a:endParaRPr b="0" lang="en-IN" sz="900" spc="-1" strike="noStrike">
              <a:latin typeface="Times New Roman"/>
            </a:endParaRPr>
          </a:p>
        </p:txBody>
      </p:sp>
      <p:sp>
        <p:nvSpPr>
          <p:cNvPr id="3" name="PlaceHolder 3"/>
          <p:cNvSpPr>
            <a:spLocks noGrp="1"/>
          </p:cNvSpPr>
          <p:nvPr>
            <p:ph type="sldNum"/>
          </p:nvPr>
        </p:nvSpPr>
        <p:spPr>
          <a:xfrm>
            <a:off x="6616800" y="4012560"/>
            <a:ext cx="2057040" cy="273600"/>
          </a:xfrm>
          <a:prstGeom prst="rect">
            <a:avLst/>
          </a:prstGeom>
        </p:spPr>
        <p:txBody>
          <a:bodyPr anchor="ctr">
            <a:noAutofit/>
          </a:bodyPr>
          <a:p>
            <a:pPr algn="r">
              <a:lnSpc>
                <a:spcPct val="100000"/>
              </a:lnSpc>
            </a:pPr>
            <a:fld id="{E3C8D61A-AB23-453E-BBD4-87DDDEB3219A}" type="slidenum">
              <a:rPr b="0" lang="en-IN" sz="900" spc="-1" strike="noStrike">
                <a:solidFill>
                  <a:srgbClr val="ed8e92"/>
                </a:solidFill>
                <a:latin typeface="Proxima Nova Rg"/>
              </a:rPr>
              <a:t>&lt;number&gt;</a:t>
            </a:fld>
            <a:endParaRPr b="0" lang="en-IN" sz="900" spc="-1" strike="noStrike">
              <a:latin typeface="Times New Roman"/>
            </a:endParaRPr>
          </a:p>
        </p:txBody>
      </p:sp>
      <p:sp>
        <p:nvSpPr>
          <p:cNvPr id="4" name="CustomShape 4"/>
          <p:cNvSpPr/>
          <p:nvPr/>
        </p:nvSpPr>
        <p:spPr>
          <a:xfrm>
            <a:off x="0" y="0"/>
            <a:ext cx="9143640" cy="4653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5" name="Picture 7" descr=""/>
          <p:cNvPicPr/>
          <p:nvPr/>
        </p:nvPicPr>
        <p:blipFill>
          <a:blip r:embed="rId3"/>
          <a:stretch/>
        </p:blipFill>
        <p:spPr>
          <a:xfrm>
            <a:off x="663840" y="572040"/>
            <a:ext cx="2057040" cy="548640"/>
          </a:xfrm>
          <a:prstGeom prst="rect">
            <a:avLst/>
          </a:prstGeom>
          <a:ln w="0">
            <a:noFill/>
          </a:ln>
        </p:spPr>
      </p:pic>
      <p:sp>
        <p:nvSpPr>
          <p:cNvPr id="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7929720" y="209520"/>
            <a:ext cx="813600" cy="216720"/>
          </a:xfrm>
          <a:prstGeom prst="rect">
            <a:avLst/>
          </a:prstGeom>
          <a:ln w="0">
            <a:noFill/>
          </a:ln>
        </p:spPr>
      </p:pic>
      <p:sp>
        <p:nvSpPr>
          <p:cNvPr id="44" name="PlaceHolder 1"/>
          <p:cNvSpPr>
            <a:spLocks noGrp="1"/>
          </p:cNvSpPr>
          <p:nvPr>
            <p:ph type="body"/>
          </p:nvPr>
        </p:nvSpPr>
        <p:spPr>
          <a:xfrm>
            <a:off x="0" y="0"/>
            <a:ext cx="9143640" cy="514332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900" spc="-1" strike="noStrike">
                <a:solidFill>
                  <a:srgbClr val="000000"/>
                </a:solidFill>
                <a:latin typeface="Calibri"/>
              </a:rPr>
              <a:t>Click to edit the outline text format</a:t>
            </a:r>
            <a:endParaRPr b="0" lang="en-US" sz="9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en-US" sz="900" spc="-1" strike="noStrike">
                <a:solidFill>
                  <a:srgbClr val="000000"/>
                </a:solidFill>
                <a:latin typeface="Calibri"/>
              </a:rPr>
              <a:t>Second Outline Level</a:t>
            </a:r>
            <a:endParaRPr b="0" lang="en-US" sz="9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en-US" sz="900" spc="-1" strike="noStrike">
                <a:solidFill>
                  <a:srgbClr val="000000"/>
                </a:solidFill>
                <a:latin typeface="Calibri"/>
              </a:rPr>
              <a:t>Third Outline Level</a:t>
            </a:r>
            <a:endParaRPr b="0" lang="en-US" sz="9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en-US" sz="900" spc="-1" strike="noStrike">
                <a:solidFill>
                  <a:srgbClr val="000000"/>
                </a:solidFill>
                <a:latin typeface="Calibri"/>
              </a:rPr>
              <a:t>Fourth Outline Level</a:t>
            </a:r>
            <a:endParaRPr b="0" lang="en-US" sz="9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en-US" sz="900" spc="-1" strike="noStrike">
                <a:solidFill>
                  <a:srgbClr val="000000"/>
                </a:solidFill>
                <a:latin typeface="Calibri"/>
              </a:rPr>
              <a:t>Fifth Outline Level</a:t>
            </a:r>
            <a:endParaRPr b="0" lang="en-US" sz="9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en-US" sz="900" spc="-1" strike="noStrike">
                <a:solidFill>
                  <a:srgbClr val="000000"/>
                </a:solidFill>
                <a:latin typeface="Calibri"/>
              </a:rPr>
              <a:t>Sixth Outline Level</a:t>
            </a:r>
            <a:endParaRPr b="0" lang="en-US" sz="9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en-US" sz="900" spc="-1" strike="noStrike">
                <a:solidFill>
                  <a:srgbClr val="000000"/>
                </a:solidFill>
                <a:latin typeface="Calibri"/>
              </a:rPr>
              <a:t>Seventh Outline Level</a:t>
            </a:r>
            <a:endParaRPr b="0" lang="en-US" sz="900" spc="-1" strike="noStrike">
              <a:solidFill>
                <a:srgbClr val="000000"/>
              </a:solidFill>
              <a:latin typeface="Calibri"/>
            </a:endParaRPr>
          </a:p>
        </p:txBody>
      </p:sp>
      <p:sp>
        <p:nvSpPr>
          <p:cNvPr id="45" name="PlaceHolder 2"/>
          <p:cNvSpPr>
            <a:spLocks noGrp="1"/>
          </p:cNvSpPr>
          <p:nvPr>
            <p:ph type="dt"/>
          </p:nvPr>
        </p:nvSpPr>
        <p:spPr>
          <a:xfrm>
            <a:off x="628560" y="4767120"/>
            <a:ext cx="2057040" cy="273600"/>
          </a:xfrm>
          <a:prstGeom prst="rect">
            <a:avLst/>
          </a:prstGeom>
        </p:spPr>
        <p:txBody>
          <a:bodyPr anchor="ctr">
            <a:noAutofit/>
          </a:bodyPr>
          <a:p>
            <a:pPr>
              <a:lnSpc>
                <a:spcPct val="100000"/>
              </a:lnSpc>
            </a:pPr>
            <a:fld id="{141701F1-48F2-4C6B-93A7-64294D2FABD3}" type="datetime1">
              <a:rPr b="0" lang="en-IN" sz="900" spc="-1" strike="noStrike">
                <a:solidFill>
                  <a:srgbClr val="8b8b8b"/>
                </a:solidFill>
                <a:latin typeface="Proxima Nova Rg"/>
              </a:rPr>
              <a:t>08/01/2021</a:t>
            </a:fld>
            <a:endParaRPr b="0" lang="en-IN" sz="900" spc="-1" strike="noStrike">
              <a:latin typeface="Times New Roman"/>
            </a:endParaRPr>
          </a:p>
        </p:txBody>
      </p:sp>
      <p:sp>
        <p:nvSpPr>
          <p:cNvPr id="46" name="PlaceHolder 3"/>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5FF7D3C9-C4F7-4FD8-B119-239197B06752}" type="slidenum">
              <a:rPr b="0" lang="en-IN" sz="900" spc="-1" strike="noStrike">
                <a:solidFill>
                  <a:srgbClr val="8b8b8b"/>
                </a:solidFill>
                <a:latin typeface="Proxima Nova Rg"/>
              </a:rPr>
              <a:t>&lt;number&gt;</a:t>
            </a:fld>
            <a:endParaRPr b="0" lang="en-IN" sz="900" spc="-1" strike="noStrike">
              <a:latin typeface="Times New Roman"/>
            </a:endParaRPr>
          </a:p>
        </p:txBody>
      </p:sp>
      <p:pic>
        <p:nvPicPr>
          <p:cNvPr id="47" name="Google Shape;21;p3" descr=""/>
          <p:cNvPicPr/>
          <p:nvPr/>
        </p:nvPicPr>
        <p:blipFill>
          <a:blip r:embed="rId3"/>
          <a:stretch/>
        </p:blipFill>
        <p:spPr>
          <a:xfrm>
            <a:off x="628560" y="546120"/>
            <a:ext cx="3259440" cy="4033800"/>
          </a:xfrm>
          <a:prstGeom prst="rect">
            <a:avLst/>
          </a:prstGeom>
          <a:ln w="0">
            <a:noFill/>
          </a:ln>
        </p:spPr>
      </p:pic>
      <p:sp>
        <p:nvSpPr>
          <p:cNvPr id="48" name="CustomShape 4"/>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pic>
        <p:nvPicPr>
          <p:cNvPr id="49" name="Google Shape;23;p3" descr=""/>
          <p:cNvPicPr/>
          <p:nvPr/>
        </p:nvPicPr>
        <p:blipFill>
          <a:blip r:embed="rId4"/>
          <a:stretch/>
        </p:blipFill>
        <p:spPr>
          <a:xfrm>
            <a:off x="628560" y="546120"/>
            <a:ext cx="3259440" cy="4033800"/>
          </a:xfrm>
          <a:prstGeom prst="rect">
            <a:avLst/>
          </a:prstGeom>
          <a:ln w="0">
            <a:noFill/>
          </a:ln>
        </p:spPr>
      </p:pic>
      <p:sp>
        <p:nvSpPr>
          <p:cNvPr id="50" name="CustomShape 5"/>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sp>
        <p:nvSpPr>
          <p:cNvPr id="51"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Picture 6" descr=""/>
          <p:cNvPicPr/>
          <p:nvPr/>
        </p:nvPicPr>
        <p:blipFill>
          <a:blip r:embed="rId2"/>
          <a:stretch/>
        </p:blipFill>
        <p:spPr>
          <a:xfrm>
            <a:off x="7929720" y="209520"/>
            <a:ext cx="813600" cy="216720"/>
          </a:xfrm>
          <a:prstGeom prst="rect">
            <a:avLst/>
          </a:prstGeom>
          <a:ln w="0">
            <a:noFill/>
          </a:ln>
        </p:spPr>
      </p:pic>
      <p:sp>
        <p:nvSpPr>
          <p:cNvPr id="89" name="CustomShape 1"/>
          <p:cNvSpPr/>
          <p:nvPr/>
        </p:nvSpPr>
        <p:spPr>
          <a:xfrm>
            <a:off x="-36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sp>
        <p:nvSpPr>
          <p:cNvPr id="90" name="PlaceHolder 2"/>
          <p:cNvSpPr>
            <a:spLocks noGrp="1"/>
          </p:cNvSpPr>
          <p:nvPr>
            <p:ph type="title"/>
          </p:nvPr>
        </p:nvSpPr>
        <p:spPr>
          <a:xfrm>
            <a:off x="630360" y="544320"/>
            <a:ext cx="5990040" cy="561960"/>
          </a:xfrm>
          <a:prstGeom prst="rect">
            <a:avLst/>
          </a:prstGeom>
        </p:spPr>
        <p:txBody>
          <a:bodyPr anchor="ctr">
            <a:noAutofit/>
          </a:bodyPr>
          <a:p>
            <a:pPr>
              <a:lnSpc>
                <a:spcPct val="90000"/>
              </a:lnSpc>
            </a:pPr>
            <a:r>
              <a:rPr b="0" lang="en-US" sz="3600" spc="-1" strike="noStrike">
                <a:solidFill>
                  <a:srgbClr val="ffffff"/>
                </a:solidFill>
                <a:latin typeface="Neue Plak"/>
              </a:rPr>
              <a:t>Click to add title</a:t>
            </a:r>
            <a:endParaRPr b="0" lang="en-US" sz="3600" spc="-1" strike="noStrike">
              <a:solidFill>
                <a:srgbClr val="000000"/>
              </a:solidFill>
              <a:latin typeface="Calibri"/>
            </a:endParaRPr>
          </a:p>
        </p:txBody>
      </p:sp>
      <p:sp>
        <p:nvSpPr>
          <p:cNvPr id="91" name="PlaceHolder 3"/>
          <p:cNvSpPr>
            <a:spLocks noGrp="1"/>
          </p:cNvSpPr>
          <p:nvPr>
            <p:ph type="dt"/>
          </p:nvPr>
        </p:nvSpPr>
        <p:spPr>
          <a:xfrm>
            <a:off x="628560" y="4767120"/>
            <a:ext cx="2057040" cy="273600"/>
          </a:xfrm>
          <a:prstGeom prst="rect">
            <a:avLst/>
          </a:prstGeom>
        </p:spPr>
        <p:txBody>
          <a:bodyPr anchor="ctr">
            <a:noAutofit/>
          </a:bodyPr>
          <a:p>
            <a:pPr>
              <a:lnSpc>
                <a:spcPct val="100000"/>
              </a:lnSpc>
            </a:pPr>
            <a:fld id="{2D4B4E15-3C45-4EBC-B249-389850EDAAF2}" type="datetime1">
              <a:rPr b="0" lang="en-IN" sz="900" spc="-1" strike="noStrike">
                <a:solidFill>
                  <a:srgbClr val="ffffff"/>
                </a:solidFill>
                <a:latin typeface="Proxima Nova Rg"/>
              </a:rPr>
              <a:t>08/01/2021</a:t>
            </a:fld>
            <a:endParaRPr b="0" lang="en-IN" sz="900" spc="-1" strike="noStrike">
              <a:latin typeface="Times New Roman"/>
            </a:endParaRPr>
          </a:p>
        </p:txBody>
      </p:sp>
      <p:sp>
        <p:nvSpPr>
          <p:cNvPr id="92" name="PlaceHolder 4"/>
          <p:cNvSpPr>
            <a:spLocks noGrp="1"/>
          </p:cNvSpPr>
          <p:nvPr>
            <p:ph type="ftr"/>
          </p:nvPr>
        </p:nvSpPr>
        <p:spPr>
          <a:xfrm>
            <a:off x="3029040" y="4767120"/>
            <a:ext cx="3085920" cy="273600"/>
          </a:xfrm>
          <a:prstGeom prst="rect">
            <a:avLst/>
          </a:prstGeom>
        </p:spPr>
        <p:txBody>
          <a:bodyPr lIns="90000" rIns="90000" tIns="45000" bIns="45000">
            <a:noAutofit/>
          </a:bodyPr>
          <a:p>
            <a:pPr>
              <a:lnSpc>
                <a:spcPct val="100000"/>
              </a:lnSpc>
            </a:pPr>
            <a:r>
              <a:rPr b="0" lang="en-IN" sz="1800" spc="-1" strike="noStrike">
                <a:solidFill>
                  <a:srgbClr val="ffffff"/>
                </a:solidFill>
                <a:latin typeface="Calibri"/>
              </a:rPr>
              <a:t>Data Science Certification Program</a:t>
            </a:r>
            <a:endParaRPr b="0" lang="en-IN" sz="1800" spc="-1" strike="noStrike">
              <a:latin typeface="Times New Roman"/>
            </a:endParaRPr>
          </a:p>
        </p:txBody>
      </p:sp>
      <p:sp>
        <p:nvSpPr>
          <p:cNvPr id="93" name="PlaceHolder 5"/>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249DD09A-6C7A-41B3-B75B-56741A672828}" type="slidenum">
              <a:rPr b="0" lang="en-IN" sz="900" spc="-1" strike="noStrike">
                <a:solidFill>
                  <a:srgbClr val="ffffff"/>
                </a:solidFill>
                <a:latin typeface="Proxima Nova Rg"/>
              </a:rPr>
              <a:t>&lt;number&gt;</a:t>
            </a:fld>
            <a:endParaRPr b="0" lang="en-IN" sz="900" spc="-1" strike="noStrike">
              <a:latin typeface="Times New Roman"/>
            </a:endParaRPr>
          </a:p>
        </p:txBody>
      </p:sp>
      <p:pic>
        <p:nvPicPr>
          <p:cNvPr id="94" name="Picture 8" descr=""/>
          <p:cNvPicPr/>
          <p:nvPr/>
        </p:nvPicPr>
        <p:blipFill>
          <a:blip r:embed="rId3"/>
          <a:stretch/>
        </p:blipFill>
        <p:spPr>
          <a:xfrm>
            <a:off x="7611840" y="303480"/>
            <a:ext cx="909360" cy="242640"/>
          </a:xfrm>
          <a:prstGeom prst="rect">
            <a:avLst/>
          </a:prstGeom>
          <a:ln w="0">
            <a:noFill/>
          </a:ln>
        </p:spPr>
      </p:pic>
      <p:sp>
        <p:nvSpPr>
          <p:cNvPr id="95" name="CustomShape 6"/>
          <p:cNvSpPr/>
          <p:nvPr/>
        </p:nvSpPr>
        <p:spPr>
          <a:xfrm>
            <a:off x="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pic>
        <p:nvPicPr>
          <p:cNvPr id="96" name="Picture 13" descr=""/>
          <p:cNvPicPr/>
          <p:nvPr/>
        </p:nvPicPr>
        <p:blipFill>
          <a:blip r:embed="rId4"/>
          <a:stretch/>
        </p:blipFill>
        <p:spPr>
          <a:xfrm>
            <a:off x="7929360" y="210240"/>
            <a:ext cx="813240" cy="216720"/>
          </a:xfrm>
          <a:prstGeom prst="rect">
            <a:avLst/>
          </a:prstGeom>
          <a:ln w="0">
            <a:noFill/>
          </a:ln>
        </p:spPr>
      </p:pic>
      <p:sp>
        <p:nvSpPr>
          <p:cNvPr id="97"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4" name="Picture 6" descr=""/>
          <p:cNvPicPr/>
          <p:nvPr/>
        </p:nvPicPr>
        <p:blipFill>
          <a:blip r:embed="rId2"/>
          <a:stretch/>
        </p:blipFill>
        <p:spPr>
          <a:xfrm>
            <a:off x="7929720" y="209520"/>
            <a:ext cx="813600" cy="216720"/>
          </a:xfrm>
          <a:prstGeom prst="rect">
            <a:avLst/>
          </a:prstGeom>
          <a:ln w="0">
            <a:noFill/>
          </a:ln>
        </p:spPr>
      </p:pic>
      <p:sp>
        <p:nvSpPr>
          <p:cNvPr id="135" name="PlaceHolder 1"/>
          <p:cNvSpPr>
            <a:spLocks noGrp="1"/>
          </p:cNvSpPr>
          <p:nvPr>
            <p:ph type="dt"/>
          </p:nvPr>
        </p:nvSpPr>
        <p:spPr>
          <a:xfrm>
            <a:off x="628560" y="4767120"/>
            <a:ext cx="2057040" cy="273600"/>
          </a:xfrm>
          <a:prstGeom prst="rect">
            <a:avLst/>
          </a:prstGeom>
        </p:spPr>
        <p:txBody>
          <a:bodyPr anchor="ctr">
            <a:noAutofit/>
          </a:bodyPr>
          <a:p>
            <a:pPr>
              <a:lnSpc>
                <a:spcPct val="100000"/>
              </a:lnSpc>
            </a:pPr>
            <a:fld id="{3F1D1B09-A607-4040-A745-B3A08CB9CE76}" type="datetime1">
              <a:rPr b="0" lang="en-IN" sz="900" spc="-1" strike="noStrike">
                <a:solidFill>
                  <a:srgbClr val="8b8b8b"/>
                </a:solidFill>
                <a:latin typeface="Proxima Nova Rg"/>
              </a:rPr>
              <a:t>08/01/2021</a:t>
            </a:fld>
            <a:endParaRPr b="0" lang="en-IN" sz="900" spc="-1" strike="noStrike">
              <a:latin typeface="Times New Roman"/>
            </a:endParaRPr>
          </a:p>
        </p:txBody>
      </p:sp>
      <p:sp>
        <p:nvSpPr>
          <p:cNvPr id="136" name="PlaceHolder 2"/>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94CC22DA-8953-4889-A0BF-AD248726CB60}" type="slidenum">
              <a:rPr b="0" lang="en-IN" sz="900" spc="-1" strike="noStrike">
                <a:solidFill>
                  <a:srgbClr val="8b8b8b"/>
                </a:solidFill>
                <a:latin typeface="Proxima Nova Rg"/>
              </a:rPr>
              <a:t>&lt;number&gt;</a:t>
            </a:fld>
            <a:endParaRPr b="0" lang="en-IN" sz="900" spc="-1" strike="noStrike">
              <a:latin typeface="Times New Roman"/>
            </a:endParaRPr>
          </a:p>
        </p:txBody>
      </p:sp>
      <p:sp>
        <p:nvSpPr>
          <p:cNvPr id="137" name="PlaceHolder 3"/>
          <p:cNvSpPr>
            <a:spLocks noGrp="1"/>
          </p:cNvSpPr>
          <p:nvPr>
            <p:ph type="body"/>
          </p:nvPr>
        </p:nvSpPr>
        <p:spPr>
          <a:xfrm>
            <a:off x="3303720" y="1816200"/>
            <a:ext cx="5265360" cy="2619000"/>
          </a:xfrm>
          <a:prstGeom prst="rect">
            <a:avLst/>
          </a:prstGeom>
        </p:spPr>
        <p:txBody>
          <a:bodyPr>
            <a:noAutofit/>
          </a:bodyPr>
          <a:p>
            <a:pPr algn="ctr">
              <a:lnSpc>
                <a:spcPct val="90000"/>
              </a:lnSpc>
              <a:spcBef>
                <a:spcPts val="751"/>
              </a:spcBef>
              <a:tabLst>
                <a:tab algn="l" pos="0"/>
              </a:tabLst>
            </a:pPr>
            <a:r>
              <a:rPr b="0" lang="en-US" sz="1800" spc="-1" strike="noStrike">
                <a:solidFill>
                  <a:srgbClr val="000000"/>
                </a:solidFill>
                <a:latin typeface="Proxima Nova Rg"/>
              </a:rPr>
              <a:t>Click to add text</a:t>
            </a:r>
            <a:endParaRPr b="0" lang="en-US" sz="1800" spc="-1" strike="noStrike">
              <a:solidFill>
                <a:srgbClr val="000000"/>
              </a:solidFill>
              <a:latin typeface="Calibri"/>
            </a:endParaRPr>
          </a:p>
        </p:txBody>
      </p:sp>
      <p:sp>
        <p:nvSpPr>
          <p:cNvPr id="138" name="CustomShape 4"/>
          <p:cNvSpPr/>
          <p:nvPr/>
        </p:nvSpPr>
        <p:spPr>
          <a:xfrm>
            <a:off x="0" y="0"/>
            <a:ext cx="9143640" cy="636480"/>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p:style>
      </p:sp>
      <p:sp>
        <p:nvSpPr>
          <p:cNvPr id="139" name="PlaceHolder 5"/>
          <p:cNvSpPr>
            <a:spLocks noGrp="1"/>
          </p:cNvSpPr>
          <p:nvPr>
            <p:ph type="title"/>
          </p:nvPr>
        </p:nvSpPr>
        <p:spPr>
          <a:xfrm>
            <a:off x="316800" y="122040"/>
            <a:ext cx="3735720" cy="382320"/>
          </a:xfrm>
          <a:prstGeom prst="rect">
            <a:avLst/>
          </a:prstGeom>
        </p:spPr>
        <p:txBody>
          <a:bodyPr anchor="ctr">
            <a:noAutofit/>
          </a:bodyPr>
          <a:p>
            <a:pPr>
              <a:lnSpc>
                <a:spcPct val="90000"/>
              </a:lnSpc>
            </a:pPr>
            <a:r>
              <a:rPr b="0" lang="en-US" sz="2400" spc="-1" strike="noStrike">
                <a:solidFill>
                  <a:srgbClr val="ffffff"/>
                </a:solidFill>
                <a:latin typeface="Proxima Nova"/>
              </a:rPr>
              <a:t>Click to add title</a:t>
            </a:r>
            <a:endParaRPr b="0" lang="en-US" sz="2400" spc="-1" strike="noStrike">
              <a:solidFill>
                <a:srgbClr val="000000"/>
              </a:solidFill>
              <a:latin typeface="Calibri"/>
            </a:endParaRPr>
          </a:p>
        </p:txBody>
      </p:sp>
      <p:pic>
        <p:nvPicPr>
          <p:cNvPr id="140" name="Picture 14" descr=""/>
          <p:cNvPicPr/>
          <p:nvPr/>
        </p:nvPicPr>
        <p:blipFill>
          <a:blip r:embed="rId3"/>
          <a:stretch/>
        </p:blipFill>
        <p:spPr>
          <a:xfrm>
            <a:off x="7929360" y="210240"/>
            <a:ext cx="813240" cy="216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Java</a:t>
            </a:r>
            <a:endParaRPr b="0" lang="en-IN" sz="4000" spc="-1" strike="noStrike">
              <a:latin typeface="Arial"/>
            </a:endParaRPr>
          </a:p>
          <a:p>
            <a:pPr>
              <a:lnSpc>
                <a:spcPct val="90000"/>
              </a:lnSpc>
            </a:pPr>
            <a:r>
              <a:rPr b="0" lang="en-IN" sz="4000" spc="-1" strike="noStrike">
                <a:solidFill>
                  <a:srgbClr val="000000"/>
                </a:solidFill>
                <a:latin typeface="Proxima Nova Light"/>
              </a:rPr>
              <a:t>Program</a:t>
            </a:r>
            <a:endParaRPr b="0" lang="en-IN" sz="4000" spc="-1" strike="noStrike">
              <a:latin typeface="Arial"/>
            </a:endParaRPr>
          </a:p>
        </p:txBody>
      </p:sp>
      <p:pic>
        <p:nvPicPr>
          <p:cNvPr id="184" name="Picture 3" descr=""/>
          <p:cNvPicPr/>
          <p:nvPr/>
        </p:nvPicPr>
        <p:blipFill>
          <a:blip r:embed="rId1"/>
          <a:stretch/>
        </p:blipFill>
        <p:spPr>
          <a:xfrm>
            <a:off x="7582320" y="0"/>
            <a:ext cx="1356120" cy="1577160"/>
          </a:xfrm>
          <a:prstGeom prst="rect">
            <a:avLst/>
          </a:prstGeom>
          <a:ln w="0">
            <a:noFill/>
          </a:ln>
        </p:spPr>
      </p:pic>
      <p:sp>
        <p:nvSpPr>
          <p:cNvPr id="185" name="CustomShape 2"/>
          <p:cNvSpPr/>
          <p:nvPr/>
        </p:nvSpPr>
        <p:spPr>
          <a:xfrm>
            <a:off x="540000" y="716040"/>
            <a:ext cx="2272320" cy="131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186" name="TextShape 3"/>
          <p:cNvSpPr txBox="1"/>
          <p:nvPr/>
        </p:nvSpPr>
        <p:spPr>
          <a:xfrm>
            <a:off x="663840" y="4653720"/>
            <a:ext cx="2057040" cy="273600"/>
          </a:xfrm>
          <a:prstGeom prst="rect">
            <a:avLst/>
          </a:prstGeom>
          <a:noFill/>
          <a:ln w="0">
            <a:noFill/>
          </a:ln>
        </p:spPr>
        <p:txBody>
          <a:bodyPr anchor="ctr">
            <a:noAutofit/>
          </a:bodyPr>
          <a:p>
            <a:pPr>
              <a:lnSpc>
                <a:spcPct val="100000"/>
              </a:lnSpc>
            </a:pPr>
            <a:fld id="{1C18D6AF-7A84-4271-9C3B-A6BEE6773794}" type="datetime1">
              <a:rPr b="0" lang="en-IN" sz="900" spc="-1" strike="noStrike">
                <a:solidFill>
                  <a:srgbClr val="ed8e92"/>
                </a:solidFill>
                <a:latin typeface="Proxima Nova Rg"/>
              </a:rPr>
              <a:t>08/01/2021</a:t>
            </a:fld>
            <a:endParaRPr b="0" lang="en-IN" sz="900" spc="-1" strike="noStrike">
              <a:latin typeface="Times New Roman"/>
            </a:endParaRPr>
          </a:p>
        </p:txBody>
      </p:sp>
      <p:sp>
        <p:nvSpPr>
          <p:cNvPr id="187"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72B6768D-EBC1-4B89-B0E0-9A022F671645}" type="slidenum">
              <a:rPr b="0" lang="en-IN" sz="900" spc="-1" strike="noStrike">
                <a:solidFill>
                  <a:srgbClr val="ed8e92"/>
                </a:solidFill>
                <a:latin typeface="Proxima Nova Rg"/>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1722240" y="4768200"/>
            <a:ext cx="2057040" cy="273600"/>
          </a:xfrm>
          <a:prstGeom prst="rect">
            <a:avLst/>
          </a:prstGeom>
          <a:noFill/>
          <a:ln w="0">
            <a:noFill/>
          </a:ln>
        </p:spPr>
        <p:txBody>
          <a:bodyPr anchor="ctr">
            <a:noAutofit/>
          </a:bodyPr>
          <a:p>
            <a:pPr>
              <a:lnSpc>
                <a:spcPct val="100000"/>
              </a:lnSpc>
            </a:pPr>
            <a:fld id="{EF8BEC42-159C-4F71-951E-FDF3D0402E0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4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CD264D66-09FE-406A-AE9B-469C52A56197}" type="slidenum">
              <a:rPr b="0" lang="en-IN" sz="900" spc="-1" strike="noStrike">
                <a:solidFill>
                  <a:srgbClr val="ff0000"/>
                </a:solidFill>
                <a:latin typeface="Proxima Nova Rg"/>
              </a:rPr>
              <a:t>9</a:t>
            </a:fld>
            <a:endParaRPr b="0" lang="en-IN" sz="900" spc="-1" strike="noStrike">
              <a:latin typeface="Times New Roman"/>
            </a:endParaRPr>
          </a:p>
        </p:txBody>
      </p:sp>
      <p:sp>
        <p:nvSpPr>
          <p:cNvPr id="24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4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50"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51" name="CustomShape 6"/>
          <p:cNvSpPr/>
          <p:nvPr/>
        </p:nvSpPr>
        <p:spPr>
          <a:xfrm>
            <a:off x="266400" y="1004760"/>
            <a:ext cx="8824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Passing Array to a Method in Java</a:t>
            </a:r>
            <a:endParaRPr b="0" lang="en-IN" sz="1800" spc="-1" strike="noStrike">
              <a:latin typeface="Arial"/>
            </a:endParaRPr>
          </a:p>
          <a:p>
            <a:pPr>
              <a:lnSpc>
                <a:spcPct val="100000"/>
              </a:lnSpc>
            </a:pPr>
            <a:r>
              <a:rPr b="0" lang="en-US" sz="1800" spc="-1" strike="noStrike">
                <a:solidFill>
                  <a:srgbClr val="000000"/>
                </a:solidFill>
                <a:latin typeface="Calibri"/>
              </a:rPr>
              <a:t>We can pass the java array to method so that we can reuse the same logic on any array.</a:t>
            </a:r>
            <a:endParaRPr b="0" lang="en-IN" sz="1800" spc="-1" strike="noStrike">
              <a:latin typeface="Arial"/>
            </a:endParaRPr>
          </a:p>
          <a:p>
            <a:pPr>
              <a:lnSpc>
                <a:spcPct val="100000"/>
              </a:lnSpc>
            </a:pPr>
            <a:r>
              <a:rPr b="0" lang="en-US" sz="1800" spc="-1" strike="noStrike">
                <a:solidFill>
                  <a:srgbClr val="000000"/>
                </a:solidFill>
                <a:latin typeface="Calibri"/>
              </a:rPr>
              <a:t>Let's see the simple example to get the minimum number of an array using a method.</a:t>
            </a:r>
            <a:endParaRPr b="0" lang="en-IN" sz="1800" spc="-1" strike="noStrike">
              <a:latin typeface="Arial"/>
            </a:endParaRPr>
          </a:p>
        </p:txBody>
      </p:sp>
      <p:pic>
        <p:nvPicPr>
          <p:cNvPr id="252" name="Picture 2" descr=""/>
          <p:cNvPicPr/>
          <p:nvPr/>
        </p:nvPicPr>
        <p:blipFill>
          <a:blip r:embed="rId1"/>
          <a:stretch/>
        </p:blipFill>
        <p:spPr>
          <a:xfrm>
            <a:off x="385920" y="1928160"/>
            <a:ext cx="5752800" cy="3304800"/>
          </a:xfrm>
          <a:prstGeom prst="rect">
            <a:avLst/>
          </a:prstGeom>
          <a:ln w="0">
            <a:noFill/>
          </a:ln>
        </p:spPr>
      </p:pic>
      <p:pic>
        <p:nvPicPr>
          <p:cNvPr id="253" name="Picture 3" descr=""/>
          <p:cNvPicPr/>
          <p:nvPr/>
        </p:nvPicPr>
        <p:blipFill>
          <a:blip r:embed="rId2"/>
          <a:stretch/>
        </p:blipFill>
        <p:spPr>
          <a:xfrm>
            <a:off x="6722640" y="3233160"/>
            <a:ext cx="1800000" cy="694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722240" y="4768200"/>
            <a:ext cx="2057040" cy="273600"/>
          </a:xfrm>
          <a:prstGeom prst="rect">
            <a:avLst/>
          </a:prstGeom>
          <a:noFill/>
          <a:ln w="0">
            <a:noFill/>
          </a:ln>
        </p:spPr>
        <p:txBody>
          <a:bodyPr anchor="ctr">
            <a:noAutofit/>
          </a:bodyPr>
          <a:p>
            <a:pPr>
              <a:lnSpc>
                <a:spcPct val="100000"/>
              </a:lnSpc>
            </a:pPr>
            <a:fld id="{316878A2-722F-4F72-9926-49A8D8002382}"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5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EF0D053-0CA9-46CA-A9A6-134E22E5C717}" type="slidenum">
              <a:rPr b="0" lang="en-IN" sz="900" spc="-1" strike="noStrike">
                <a:solidFill>
                  <a:srgbClr val="ff0000"/>
                </a:solidFill>
                <a:latin typeface="Proxima Nova Rg"/>
              </a:rPr>
              <a:t>10</a:t>
            </a:fld>
            <a:endParaRPr b="0" lang="en-IN" sz="900" spc="-1" strike="noStrike">
              <a:latin typeface="Times New Roman"/>
            </a:endParaRPr>
          </a:p>
        </p:txBody>
      </p:sp>
      <p:sp>
        <p:nvSpPr>
          <p:cNvPr id="256"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5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58"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59" name="CustomShape 6"/>
          <p:cNvSpPr/>
          <p:nvPr/>
        </p:nvSpPr>
        <p:spPr>
          <a:xfrm>
            <a:off x="266400" y="1004760"/>
            <a:ext cx="8824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Anonymous Array in Java</a:t>
            </a:r>
            <a:endParaRPr b="0" lang="en-IN" sz="1800" spc="-1" strike="noStrike">
              <a:latin typeface="Arial"/>
            </a:endParaRPr>
          </a:p>
          <a:p>
            <a:pPr>
              <a:lnSpc>
                <a:spcPct val="100000"/>
              </a:lnSpc>
            </a:pPr>
            <a:r>
              <a:rPr b="0" lang="en-US" sz="1800" spc="-1" strike="noStrike">
                <a:solidFill>
                  <a:srgbClr val="000000"/>
                </a:solidFill>
                <a:latin typeface="Calibri"/>
              </a:rPr>
              <a:t>Java supports the feature of an anonymous array, so you don't need to declare the array while passing an array to the method.</a:t>
            </a:r>
            <a:endParaRPr b="0" lang="en-IN" sz="1800" spc="-1" strike="noStrike">
              <a:latin typeface="Arial"/>
            </a:endParaRPr>
          </a:p>
        </p:txBody>
      </p:sp>
      <p:pic>
        <p:nvPicPr>
          <p:cNvPr id="260" name="Picture 2" descr=""/>
          <p:cNvPicPr/>
          <p:nvPr/>
        </p:nvPicPr>
        <p:blipFill>
          <a:blip r:embed="rId1"/>
          <a:stretch/>
        </p:blipFill>
        <p:spPr>
          <a:xfrm>
            <a:off x="266400" y="2111760"/>
            <a:ext cx="5724000" cy="2361960"/>
          </a:xfrm>
          <a:prstGeom prst="rect">
            <a:avLst/>
          </a:prstGeom>
          <a:ln w="0">
            <a:noFill/>
          </a:ln>
        </p:spPr>
      </p:pic>
      <p:pic>
        <p:nvPicPr>
          <p:cNvPr id="261" name="Picture 3" descr=""/>
          <p:cNvPicPr/>
          <p:nvPr/>
        </p:nvPicPr>
        <p:blipFill>
          <a:blip r:embed="rId2"/>
          <a:stretch/>
        </p:blipFill>
        <p:spPr>
          <a:xfrm>
            <a:off x="6271920" y="2598480"/>
            <a:ext cx="2819160" cy="1171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722240" y="4768200"/>
            <a:ext cx="2057040" cy="273600"/>
          </a:xfrm>
          <a:prstGeom prst="rect">
            <a:avLst/>
          </a:prstGeom>
          <a:noFill/>
          <a:ln w="0">
            <a:noFill/>
          </a:ln>
        </p:spPr>
        <p:txBody>
          <a:bodyPr anchor="ctr">
            <a:noAutofit/>
          </a:bodyPr>
          <a:p>
            <a:pPr>
              <a:lnSpc>
                <a:spcPct val="100000"/>
              </a:lnSpc>
            </a:pPr>
            <a:fld id="{F7F27D95-C0DE-4912-B352-808932A1D5D1}"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6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99DBC2B-A37C-4DE1-BB40-4639B35E2F70}" type="slidenum">
              <a:rPr b="0" lang="en-IN" sz="900" spc="-1" strike="noStrike">
                <a:solidFill>
                  <a:srgbClr val="ff0000"/>
                </a:solidFill>
                <a:latin typeface="Proxima Nova Rg"/>
              </a:rPr>
              <a:t>11</a:t>
            </a:fld>
            <a:endParaRPr b="0" lang="en-IN" sz="900" spc="-1" strike="noStrike">
              <a:latin typeface="Times New Roman"/>
            </a:endParaRPr>
          </a:p>
        </p:txBody>
      </p:sp>
      <p:sp>
        <p:nvSpPr>
          <p:cNvPr id="26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6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66"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67"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Returning Array from the Method</a:t>
            </a:r>
            <a:endParaRPr b="0" lang="en-IN" sz="1800" spc="-1" strike="noStrike">
              <a:latin typeface="Arial"/>
            </a:endParaRPr>
          </a:p>
          <a:p>
            <a:pPr>
              <a:lnSpc>
                <a:spcPct val="100000"/>
              </a:lnSpc>
            </a:pPr>
            <a:r>
              <a:rPr b="0" lang="en-US" sz="1800" spc="-1" strike="noStrike">
                <a:solidFill>
                  <a:srgbClr val="000000"/>
                </a:solidFill>
                <a:latin typeface="Calibri"/>
              </a:rPr>
              <a:t>We can also return an array from the method in Java.</a:t>
            </a:r>
            <a:endParaRPr b="0" lang="en-IN" sz="1800" spc="-1" strike="noStrike">
              <a:latin typeface="Arial"/>
            </a:endParaRPr>
          </a:p>
        </p:txBody>
      </p:sp>
      <p:pic>
        <p:nvPicPr>
          <p:cNvPr id="268" name="Picture 2" descr=""/>
          <p:cNvPicPr/>
          <p:nvPr/>
        </p:nvPicPr>
        <p:blipFill>
          <a:blip r:embed="rId1"/>
          <a:stretch/>
        </p:blipFill>
        <p:spPr>
          <a:xfrm>
            <a:off x="284400" y="1842120"/>
            <a:ext cx="4495320" cy="2742840"/>
          </a:xfrm>
          <a:prstGeom prst="rect">
            <a:avLst/>
          </a:prstGeom>
          <a:ln w="0">
            <a:noFill/>
          </a:ln>
        </p:spPr>
      </p:pic>
      <p:pic>
        <p:nvPicPr>
          <p:cNvPr id="269" name="Picture 3" descr=""/>
          <p:cNvPicPr/>
          <p:nvPr/>
        </p:nvPicPr>
        <p:blipFill>
          <a:blip r:embed="rId2"/>
          <a:stretch/>
        </p:blipFill>
        <p:spPr>
          <a:xfrm>
            <a:off x="5230800" y="2522880"/>
            <a:ext cx="2990520" cy="1380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722240" y="4768200"/>
            <a:ext cx="2057040" cy="273600"/>
          </a:xfrm>
          <a:prstGeom prst="rect">
            <a:avLst/>
          </a:prstGeom>
          <a:noFill/>
          <a:ln w="0">
            <a:noFill/>
          </a:ln>
        </p:spPr>
        <p:txBody>
          <a:bodyPr anchor="ctr">
            <a:noAutofit/>
          </a:bodyPr>
          <a:p>
            <a:pPr>
              <a:lnSpc>
                <a:spcPct val="100000"/>
              </a:lnSpc>
            </a:pPr>
            <a:fld id="{FC634459-53BA-4D73-B8B7-2947AA619680}"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7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54DB2C52-5D32-425A-88D8-89D9383CEB5A}" type="slidenum">
              <a:rPr b="0" lang="en-IN" sz="900" spc="-1" strike="noStrike">
                <a:solidFill>
                  <a:srgbClr val="ff0000"/>
                </a:solidFill>
                <a:latin typeface="Proxima Nova Rg"/>
              </a:rPr>
              <a:t>12</a:t>
            </a:fld>
            <a:endParaRPr b="0" lang="en-IN" sz="900" spc="-1" strike="noStrike">
              <a:latin typeface="Times New Roman"/>
            </a:endParaRPr>
          </a:p>
        </p:txBody>
      </p:sp>
      <p:sp>
        <p:nvSpPr>
          <p:cNvPr id="27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7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7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75" name="CustomShape 6"/>
          <p:cNvSpPr/>
          <p:nvPr/>
        </p:nvSpPr>
        <p:spPr>
          <a:xfrm>
            <a:off x="266400" y="1004760"/>
            <a:ext cx="882468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ArrayIndexOutOfBoundsException</a:t>
            </a:r>
            <a:endParaRPr b="0" lang="en-IN" sz="1800" spc="-1" strike="noStrike">
              <a:latin typeface="Arial"/>
            </a:endParaRPr>
          </a:p>
          <a:p>
            <a:pPr>
              <a:lnSpc>
                <a:spcPct val="100000"/>
              </a:lnSpc>
            </a:pPr>
            <a:r>
              <a:rPr b="0" lang="en-US" sz="1800" spc="-1" strike="noStrike">
                <a:solidFill>
                  <a:srgbClr val="000000"/>
                </a:solidFill>
                <a:latin typeface="Calibri"/>
              </a:rPr>
              <a:t>The Java Virtual Machine (JVM) throws an ArrayIndexOutOfBoundsException if length of the array in negative, equal to the array size or greater than the array size while traversing the array.</a:t>
            </a:r>
            <a:endParaRPr b="0" lang="en-IN" sz="1800" spc="-1" strike="noStrike">
              <a:latin typeface="Arial"/>
            </a:endParaRPr>
          </a:p>
        </p:txBody>
      </p:sp>
      <p:pic>
        <p:nvPicPr>
          <p:cNvPr id="276" name="Picture 2" descr=""/>
          <p:cNvPicPr/>
          <p:nvPr/>
        </p:nvPicPr>
        <p:blipFill>
          <a:blip r:embed="rId1"/>
          <a:stretch/>
        </p:blipFill>
        <p:spPr>
          <a:xfrm>
            <a:off x="385920" y="2423880"/>
            <a:ext cx="3657240" cy="1790280"/>
          </a:xfrm>
          <a:prstGeom prst="rect">
            <a:avLst/>
          </a:prstGeom>
          <a:ln w="0">
            <a:noFill/>
          </a:ln>
        </p:spPr>
      </p:pic>
      <p:pic>
        <p:nvPicPr>
          <p:cNvPr id="277" name="Picture 3" descr=""/>
          <p:cNvPicPr/>
          <p:nvPr/>
        </p:nvPicPr>
        <p:blipFill>
          <a:blip r:embed="rId2"/>
          <a:stretch/>
        </p:blipFill>
        <p:spPr>
          <a:xfrm>
            <a:off x="4276080" y="2598480"/>
            <a:ext cx="4814640" cy="1333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722240" y="4768200"/>
            <a:ext cx="2057040" cy="273600"/>
          </a:xfrm>
          <a:prstGeom prst="rect">
            <a:avLst/>
          </a:prstGeom>
          <a:noFill/>
          <a:ln w="0">
            <a:noFill/>
          </a:ln>
        </p:spPr>
        <p:txBody>
          <a:bodyPr anchor="ctr">
            <a:noAutofit/>
          </a:bodyPr>
          <a:p>
            <a:pPr>
              <a:lnSpc>
                <a:spcPct val="100000"/>
              </a:lnSpc>
            </a:pPr>
            <a:fld id="{CB70DD2E-CA44-4DDE-A4A8-C2B061A4F6CA}"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7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D0BFE70-F28C-4A3D-8109-D70B858A99F7}" type="slidenum">
              <a:rPr b="0" lang="en-IN" sz="900" spc="-1" strike="noStrike">
                <a:solidFill>
                  <a:srgbClr val="ff0000"/>
                </a:solidFill>
                <a:latin typeface="Proxima Nova Rg"/>
              </a:rPr>
              <a:t>13</a:t>
            </a:fld>
            <a:endParaRPr b="0" lang="en-IN" sz="900" spc="-1" strike="noStrike">
              <a:latin typeface="Times New Roman"/>
            </a:endParaRPr>
          </a:p>
        </p:txBody>
      </p:sp>
      <p:sp>
        <p:nvSpPr>
          <p:cNvPr id="28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8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82"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83" name="CustomShape 6"/>
          <p:cNvSpPr/>
          <p:nvPr/>
        </p:nvSpPr>
        <p:spPr>
          <a:xfrm>
            <a:off x="266400" y="1004760"/>
            <a:ext cx="8824680" cy="2559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Multidimensional Array in Java</a:t>
            </a:r>
            <a:endParaRPr b="0" lang="en-IN" sz="1800" spc="-1" strike="noStrike">
              <a:latin typeface="Arial"/>
            </a:endParaRPr>
          </a:p>
          <a:p>
            <a:pPr>
              <a:lnSpc>
                <a:spcPct val="100000"/>
              </a:lnSpc>
            </a:pPr>
            <a:r>
              <a:rPr b="0" lang="en-US" sz="1800" spc="-1" strike="noStrike">
                <a:solidFill>
                  <a:srgbClr val="000000"/>
                </a:solidFill>
                <a:latin typeface="Calibri"/>
              </a:rPr>
              <a:t>In such case, data is stored in row and column based index (also known as matrix form).</a:t>
            </a:r>
            <a:endParaRPr b="0" lang="en-IN" sz="1800" spc="-1" strike="noStrike">
              <a:latin typeface="Arial"/>
            </a:endParaRPr>
          </a:p>
          <a:p>
            <a:pPr>
              <a:lnSpc>
                <a:spcPct val="100000"/>
              </a:lnSpc>
            </a:pPr>
            <a:r>
              <a:rPr b="1" lang="en-US" sz="1800" spc="-1" strike="noStrike">
                <a:solidFill>
                  <a:srgbClr val="000000"/>
                </a:solidFill>
                <a:latin typeface="Calibri"/>
              </a:rPr>
              <a:t>Syntax to Declare Multidimensional Array in Java</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Example to instantiate Multidimensional Array in Java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Example to initialize Multidimensional Array in Java</a:t>
            </a:r>
            <a:endParaRPr b="0" lang="en-IN" sz="1800" spc="-1" strike="noStrike">
              <a:latin typeface="Arial"/>
            </a:endParaRPr>
          </a:p>
        </p:txBody>
      </p:sp>
      <p:pic>
        <p:nvPicPr>
          <p:cNvPr id="284" name="Picture 2" descr=""/>
          <p:cNvPicPr/>
          <p:nvPr/>
        </p:nvPicPr>
        <p:blipFill>
          <a:blip r:embed="rId1"/>
          <a:stretch/>
        </p:blipFill>
        <p:spPr>
          <a:xfrm>
            <a:off x="417960" y="1928160"/>
            <a:ext cx="2114280" cy="818640"/>
          </a:xfrm>
          <a:prstGeom prst="rect">
            <a:avLst/>
          </a:prstGeom>
          <a:ln w="0">
            <a:noFill/>
          </a:ln>
        </p:spPr>
      </p:pic>
      <p:pic>
        <p:nvPicPr>
          <p:cNvPr id="285" name="Picture 3" descr=""/>
          <p:cNvPicPr/>
          <p:nvPr/>
        </p:nvPicPr>
        <p:blipFill>
          <a:blip r:embed="rId2"/>
          <a:stretch/>
        </p:blipFill>
        <p:spPr>
          <a:xfrm>
            <a:off x="385920" y="3000600"/>
            <a:ext cx="3104640" cy="256680"/>
          </a:xfrm>
          <a:prstGeom prst="rect">
            <a:avLst/>
          </a:prstGeom>
          <a:ln w="0">
            <a:noFill/>
          </a:ln>
        </p:spPr>
      </p:pic>
      <p:pic>
        <p:nvPicPr>
          <p:cNvPr id="286" name="Picture 4" descr=""/>
          <p:cNvPicPr/>
          <p:nvPr/>
        </p:nvPicPr>
        <p:blipFill>
          <a:blip r:embed="rId3"/>
          <a:stretch/>
        </p:blipFill>
        <p:spPr>
          <a:xfrm>
            <a:off x="1608120" y="3490200"/>
            <a:ext cx="1361160" cy="1652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722240" y="4768200"/>
            <a:ext cx="2057040" cy="273600"/>
          </a:xfrm>
          <a:prstGeom prst="rect">
            <a:avLst/>
          </a:prstGeom>
          <a:noFill/>
          <a:ln w="0">
            <a:noFill/>
          </a:ln>
        </p:spPr>
        <p:txBody>
          <a:bodyPr anchor="ctr">
            <a:noAutofit/>
          </a:bodyPr>
          <a:p>
            <a:pPr>
              <a:lnSpc>
                <a:spcPct val="100000"/>
              </a:lnSpc>
            </a:pPr>
            <a:fld id="{31596636-A9B5-470F-85EB-B2926024A756}"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8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6C43F68E-32A3-4A3F-8B4B-25C36CCE4ABF}" type="slidenum">
              <a:rPr b="0" lang="en-IN" sz="900" spc="-1" strike="noStrike">
                <a:solidFill>
                  <a:srgbClr val="ff0000"/>
                </a:solidFill>
                <a:latin typeface="Proxima Nova Rg"/>
              </a:rPr>
              <a:t>14</a:t>
            </a:fld>
            <a:endParaRPr b="0" lang="en-IN" sz="900" spc="-1" strike="noStrike">
              <a:latin typeface="Times New Roman"/>
            </a:endParaRPr>
          </a:p>
        </p:txBody>
      </p:sp>
      <p:sp>
        <p:nvSpPr>
          <p:cNvPr id="289" name="CustomShape 3"/>
          <p:cNvSpPr/>
          <p:nvPr/>
        </p:nvSpPr>
        <p:spPr>
          <a:xfrm>
            <a:off x="385920" y="15912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Polymorphism and Arrays</a:t>
            </a:r>
            <a:endParaRPr b="0" lang="en-IN" sz="2400" spc="-1" strike="noStrike">
              <a:latin typeface="Arial"/>
            </a:endParaRPr>
          </a:p>
        </p:txBody>
      </p:sp>
      <p:sp>
        <p:nvSpPr>
          <p:cNvPr id="29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91"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92"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Since the early days as Java programmer we all know how to instantiate and use Collection objects. A List interface instantiated as a concrete class will look like the below.</a:t>
            </a:r>
            <a:endParaRPr b="0" lang="en-IN" sz="1800" spc="-1" strike="noStrike">
              <a:latin typeface="Arial"/>
            </a:endParaRPr>
          </a:p>
        </p:txBody>
      </p:sp>
      <p:pic>
        <p:nvPicPr>
          <p:cNvPr id="293" name="Picture 3" descr=""/>
          <p:cNvPicPr/>
          <p:nvPr/>
        </p:nvPicPr>
        <p:blipFill>
          <a:blip r:embed="rId1"/>
          <a:stretch/>
        </p:blipFill>
        <p:spPr>
          <a:xfrm>
            <a:off x="385920" y="1692360"/>
            <a:ext cx="6550920" cy="3330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722240" y="4768200"/>
            <a:ext cx="2057040" cy="273600"/>
          </a:xfrm>
          <a:prstGeom prst="rect">
            <a:avLst/>
          </a:prstGeom>
          <a:noFill/>
          <a:ln w="0">
            <a:noFill/>
          </a:ln>
        </p:spPr>
        <p:txBody>
          <a:bodyPr anchor="ctr">
            <a:noAutofit/>
          </a:bodyPr>
          <a:p>
            <a:pPr>
              <a:lnSpc>
                <a:spcPct val="100000"/>
              </a:lnSpc>
            </a:pPr>
            <a:fld id="{CE919163-1871-4250-B89D-54D4943436CB}"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9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9D0A35A-DC6A-406E-9ADA-617D10AA9522}" type="slidenum">
              <a:rPr b="0" lang="en-IN" sz="900" spc="-1" strike="noStrike">
                <a:solidFill>
                  <a:srgbClr val="ff0000"/>
                </a:solidFill>
                <a:latin typeface="Proxima Nova Rg"/>
              </a:rPr>
              <a:t>15</a:t>
            </a:fld>
            <a:endParaRPr b="0" lang="en-IN" sz="900" spc="-1" strike="noStrike">
              <a:latin typeface="Times New Roman"/>
            </a:endParaRPr>
          </a:p>
        </p:txBody>
      </p:sp>
      <p:sp>
        <p:nvSpPr>
          <p:cNvPr id="296" name="CustomShape 3"/>
          <p:cNvSpPr/>
          <p:nvPr/>
        </p:nvSpPr>
        <p:spPr>
          <a:xfrm>
            <a:off x="385920" y="15912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Polymorphism and Arrays</a:t>
            </a:r>
            <a:endParaRPr b="0" lang="en-IN" sz="2400" spc="-1" strike="noStrike">
              <a:latin typeface="Arial"/>
            </a:endParaRPr>
          </a:p>
        </p:txBody>
      </p:sp>
      <p:sp>
        <p:nvSpPr>
          <p:cNvPr id="29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98"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99" name="CustomShape 6"/>
          <p:cNvSpPr/>
          <p:nvPr/>
        </p:nvSpPr>
        <p:spPr>
          <a:xfrm>
            <a:off x="266400" y="1004760"/>
            <a:ext cx="8824680" cy="2767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 above will not compile if a String From MyStringList is declared anything other than String.</a:t>
            </a:r>
            <a:endParaRPr b="0" lang="en-IN" sz="1600" spc="-1" strike="noStrike">
              <a:latin typeface="Arial"/>
            </a:endParaRPr>
          </a:p>
          <a:p>
            <a:pPr>
              <a:lnSpc>
                <a:spcPct val="100000"/>
              </a:lnSpc>
            </a:pPr>
            <a:r>
              <a:rPr b="0" lang="en-US" sz="1600" spc="-1" strike="noStrike">
                <a:solidFill>
                  <a:srgbClr val="000000"/>
                </a:solidFill>
                <a:latin typeface="Calibri"/>
              </a:rPr>
              <a:t>Till here we should be satisfied about how Object oriented Java worked, but the next item may surprise many.</a:t>
            </a:r>
            <a:endParaRPr b="0" lang="en-IN" sz="1600" spc="-1" strike="noStrike">
              <a:latin typeface="Arial"/>
            </a:endParaRPr>
          </a:p>
          <a:p>
            <a:pPr>
              <a:lnSpc>
                <a:spcPct val="100000"/>
              </a:lnSpc>
            </a:pPr>
            <a:r>
              <a:rPr b="0" lang="en-US" sz="1600" spc="-1" strike="noStrike">
                <a:solidFill>
                  <a:srgbClr val="000000"/>
                </a:solidFill>
                <a:latin typeface="Calibri"/>
              </a:rPr>
              <a:t>When we are using </a:t>
            </a:r>
            <a:endParaRPr b="0" lang="en-IN" sz="1600" spc="-1" strike="noStrike">
              <a:latin typeface="Arial"/>
            </a:endParaRPr>
          </a:p>
          <a:p>
            <a:pPr>
              <a:lnSpc>
                <a:spcPct val="100000"/>
              </a:lnSpc>
            </a:pPr>
            <a:r>
              <a:rPr b="1" lang="en-US" sz="1600" spc="-1" strike="noStrike">
                <a:solidFill>
                  <a:srgbClr val="000000"/>
                </a:solidFill>
                <a:latin typeface="Calibri"/>
              </a:rPr>
              <a:t>List&lt;Integer&gt; myArrayList = new ArrayList&lt;Integer&gt;();</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meant that we should be using “Integer” only in the ArrayList and NOTHING ELSE. Wait a minute, aren’t generics a part of OOP, means can’t we apply polymorphism in these objects? The answer is NO. Let’s see why.</a:t>
            </a:r>
            <a:endParaRPr b="0" lang="en-IN" sz="1600" spc="-1" strike="noStrike">
              <a:latin typeface="Arial"/>
            </a:endParaRPr>
          </a:p>
          <a:p>
            <a:pPr>
              <a:lnSpc>
                <a:spcPct val="100000"/>
              </a:lnSpc>
            </a:pPr>
            <a:r>
              <a:rPr b="0" lang="en-US" sz="1600" spc="-1" strike="noStrike">
                <a:solidFill>
                  <a:srgbClr val="000000"/>
                </a:solidFill>
                <a:latin typeface="Calibri"/>
              </a:rPr>
              <a:t>We have already seen Polymorphism applies to the base type of collections and that is why </a:t>
            </a:r>
            <a:r>
              <a:rPr b="1" lang="en-US" sz="1600" spc="-1" strike="noStrike">
                <a:solidFill>
                  <a:srgbClr val="000000"/>
                </a:solidFill>
                <a:latin typeface="Calibri"/>
              </a:rPr>
              <a:t>List&lt;Integer&gt; myArrayList </a:t>
            </a:r>
            <a:r>
              <a:rPr b="0" lang="en-US" sz="1600" spc="-1" strike="noStrike">
                <a:solidFill>
                  <a:srgbClr val="000000"/>
                </a:solidFill>
                <a:latin typeface="Calibri"/>
              </a:rPr>
              <a:t>can be instantiated as new </a:t>
            </a:r>
            <a:r>
              <a:rPr b="1" lang="en-US" sz="1600" spc="-1" strike="noStrike">
                <a:solidFill>
                  <a:srgbClr val="000000"/>
                </a:solidFill>
                <a:latin typeface="Calibri"/>
              </a:rPr>
              <a:t>ArrayList&lt;Integer&gt;();</a:t>
            </a:r>
            <a:endParaRPr b="0" lang="en-IN" sz="1600" spc="-1" strike="noStrike">
              <a:latin typeface="Arial"/>
            </a:endParaRPr>
          </a:p>
          <a:p>
            <a:pPr>
              <a:lnSpc>
                <a:spcPct val="100000"/>
              </a:lnSpc>
            </a:pPr>
            <a:r>
              <a:rPr b="0" lang="en-US" sz="1600" spc="-1" strike="noStrike">
                <a:solidFill>
                  <a:srgbClr val="000000"/>
                </a:solidFill>
                <a:latin typeface="Calibri"/>
              </a:rPr>
              <a:t>But what about this:</a:t>
            </a:r>
            <a:endParaRPr b="0" lang="en-IN" sz="1600" spc="-1" strike="noStrike">
              <a:latin typeface="Arial"/>
            </a:endParaRPr>
          </a:p>
        </p:txBody>
      </p:sp>
      <p:pic>
        <p:nvPicPr>
          <p:cNvPr id="300" name="Picture 2" descr=""/>
          <p:cNvPicPr/>
          <p:nvPr/>
        </p:nvPicPr>
        <p:blipFill>
          <a:blip r:embed="rId1"/>
          <a:stretch/>
        </p:blipFill>
        <p:spPr>
          <a:xfrm>
            <a:off x="385920" y="4080240"/>
            <a:ext cx="2533320" cy="552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1722240" y="4768200"/>
            <a:ext cx="2057040" cy="273600"/>
          </a:xfrm>
          <a:prstGeom prst="rect">
            <a:avLst/>
          </a:prstGeom>
          <a:noFill/>
          <a:ln w="0">
            <a:noFill/>
          </a:ln>
        </p:spPr>
        <p:txBody>
          <a:bodyPr anchor="ctr">
            <a:noAutofit/>
          </a:bodyPr>
          <a:p>
            <a:pPr>
              <a:lnSpc>
                <a:spcPct val="100000"/>
              </a:lnSpc>
            </a:pPr>
            <a:fld id="{BAB2388F-53BF-4720-9251-A37997814849}"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0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1AD940E8-E242-4257-9E42-35EDC93C9B3C}" type="slidenum">
              <a:rPr b="0" lang="en-IN" sz="900" spc="-1" strike="noStrike">
                <a:solidFill>
                  <a:srgbClr val="ff0000"/>
                </a:solidFill>
                <a:latin typeface="Proxima Nova Rg"/>
              </a:rPr>
              <a:t>16</a:t>
            </a:fld>
            <a:endParaRPr b="0" lang="en-IN" sz="900" spc="-1" strike="noStrike">
              <a:latin typeface="Times New Roman"/>
            </a:endParaRPr>
          </a:p>
        </p:txBody>
      </p:sp>
      <p:sp>
        <p:nvSpPr>
          <p:cNvPr id="303" name="CustomShape 3"/>
          <p:cNvSpPr/>
          <p:nvPr/>
        </p:nvSpPr>
        <p:spPr>
          <a:xfrm>
            <a:off x="385920" y="15912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Polymorphism and Arrays</a:t>
            </a:r>
            <a:endParaRPr b="0" lang="en-IN" sz="2400" spc="-1" strike="noStrike">
              <a:latin typeface="Arial"/>
            </a:endParaRPr>
          </a:p>
        </p:txBody>
      </p:sp>
      <p:sp>
        <p:nvSpPr>
          <p:cNvPr id="30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05"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06" name="CustomShape 6"/>
          <p:cNvSpPr/>
          <p:nvPr/>
        </p:nvSpPr>
        <p:spPr>
          <a:xfrm>
            <a:off x="266400" y="1004760"/>
            <a:ext cx="882468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Using the above the following instantiation not work will and end up in Compilation Error.</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The simple rule is the type of the variable declaration must match the type you pass to the actual object type. If we declare List&lt;Parent&gt; myList then whatever I assign to myList MUST be exactly of type &lt;Parent&gt; only and not a subtype of Parent class not a supertype of Parent class.</a:t>
            </a:r>
            <a:endParaRPr b="0" lang="en-IN" sz="1800" spc="-1" strike="noStrike">
              <a:latin typeface="Arial"/>
            </a:endParaRPr>
          </a:p>
          <a:p>
            <a:pPr>
              <a:lnSpc>
                <a:spcPct val="100000"/>
              </a:lnSpc>
            </a:pPr>
            <a:r>
              <a:rPr b="0" lang="en-US" sz="1800" spc="-1" strike="noStrike">
                <a:solidFill>
                  <a:srgbClr val="000000"/>
                </a:solidFill>
                <a:latin typeface="Calibri"/>
              </a:rPr>
              <a:t>That means the correct code is: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But the above contradicts with traditional java programmers who are accustomed to use the below which is legal.</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307" name="Picture 4" descr=""/>
          <p:cNvPicPr/>
          <p:nvPr/>
        </p:nvPicPr>
        <p:blipFill>
          <a:blip r:embed="rId1"/>
          <a:stretch/>
        </p:blipFill>
        <p:spPr>
          <a:xfrm>
            <a:off x="385920" y="1328040"/>
            <a:ext cx="5733720" cy="456840"/>
          </a:xfrm>
          <a:prstGeom prst="rect">
            <a:avLst/>
          </a:prstGeom>
          <a:ln w="0">
            <a:noFill/>
          </a:ln>
        </p:spPr>
      </p:pic>
      <p:pic>
        <p:nvPicPr>
          <p:cNvPr id="308" name="Picture 5" descr=""/>
          <p:cNvPicPr/>
          <p:nvPr/>
        </p:nvPicPr>
        <p:blipFill>
          <a:blip r:embed="rId2"/>
          <a:stretch/>
        </p:blipFill>
        <p:spPr>
          <a:xfrm>
            <a:off x="385920" y="3275640"/>
            <a:ext cx="6476760" cy="456840"/>
          </a:xfrm>
          <a:prstGeom prst="rect">
            <a:avLst/>
          </a:prstGeom>
          <a:ln w="0">
            <a:noFill/>
          </a:ln>
        </p:spPr>
      </p:pic>
      <p:pic>
        <p:nvPicPr>
          <p:cNvPr id="309" name="Picture 6" descr=""/>
          <p:cNvPicPr/>
          <p:nvPr/>
        </p:nvPicPr>
        <p:blipFill>
          <a:blip r:embed="rId3"/>
          <a:stretch/>
        </p:blipFill>
        <p:spPr>
          <a:xfrm>
            <a:off x="374400" y="4343760"/>
            <a:ext cx="3828600" cy="447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1722240" y="4768200"/>
            <a:ext cx="2057040" cy="273600"/>
          </a:xfrm>
          <a:prstGeom prst="rect">
            <a:avLst/>
          </a:prstGeom>
          <a:noFill/>
          <a:ln w="0">
            <a:noFill/>
          </a:ln>
        </p:spPr>
        <p:txBody>
          <a:bodyPr anchor="ctr">
            <a:noAutofit/>
          </a:bodyPr>
          <a:p>
            <a:pPr>
              <a:lnSpc>
                <a:spcPct val="100000"/>
              </a:lnSpc>
            </a:pPr>
            <a:fld id="{3B0A35A4-9C6B-43D1-8F77-C513EE4C70EB}"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1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B2D7E3E-1504-4BC8-9686-7132496264AC}" type="slidenum">
              <a:rPr b="0" lang="en-IN" sz="900" spc="-1" strike="noStrike">
                <a:solidFill>
                  <a:srgbClr val="ff0000"/>
                </a:solidFill>
                <a:latin typeface="Proxima Nova Rg"/>
              </a:rPr>
              <a:t>17</a:t>
            </a:fld>
            <a:endParaRPr b="0" lang="en-IN" sz="900" spc="-1" strike="noStrike">
              <a:latin typeface="Times New Roman"/>
            </a:endParaRPr>
          </a:p>
        </p:txBody>
      </p:sp>
      <p:sp>
        <p:nvSpPr>
          <p:cNvPr id="31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1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1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15" name="CustomShape 6"/>
          <p:cNvSpPr/>
          <p:nvPr/>
        </p:nvSpPr>
        <p:spPr>
          <a:xfrm>
            <a:off x="266400" y="100476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Generics in Java</a:t>
            </a:r>
            <a:endParaRPr b="0" lang="en-IN" sz="1800" spc="-1" strike="noStrike">
              <a:latin typeface="Arial"/>
            </a:endParaRPr>
          </a:p>
          <a:p>
            <a:pPr>
              <a:lnSpc>
                <a:spcPct val="100000"/>
              </a:lnSpc>
            </a:pPr>
            <a:r>
              <a:rPr b="0" lang="en-US" sz="1800" spc="-1" strike="noStrike">
                <a:solidFill>
                  <a:srgbClr val="000000"/>
                </a:solidFill>
                <a:latin typeface="Calibri"/>
              </a:rPr>
              <a:t>The </a:t>
            </a:r>
            <a:r>
              <a:rPr b="1" lang="en-US" sz="1800" spc="-1" strike="noStrike">
                <a:solidFill>
                  <a:srgbClr val="000000"/>
                </a:solidFill>
                <a:latin typeface="Calibri"/>
              </a:rPr>
              <a:t>Java Generics</a:t>
            </a:r>
            <a:r>
              <a:rPr b="0" lang="en-US" sz="1800" spc="-1" strike="noStrike">
                <a:solidFill>
                  <a:srgbClr val="000000"/>
                </a:solidFill>
                <a:latin typeface="Calibri"/>
              </a:rPr>
              <a:t> programming is introduced in J2SE 5 to deal with type-safe objects. It makes the code stable by detecting the bugs at compile time.</a:t>
            </a:r>
            <a:endParaRPr b="0" lang="en-IN" sz="1800" spc="-1" strike="noStrike">
              <a:latin typeface="Arial"/>
            </a:endParaRPr>
          </a:p>
          <a:p>
            <a:pPr>
              <a:lnSpc>
                <a:spcPct val="100000"/>
              </a:lnSpc>
            </a:pPr>
            <a:r>
              <a:rPr b="0" lang="en-US" sz="1800" spc="-1" strike="noStrike">
                <a:solidFill>
                  <a:srgbClr val="000000"/>
                </a:solidFill>
                <a:latin typeface="Calibri"/>
              </a:rPr>
              <a:t>Before generics, we can store any type of objects in the collection, i.e., non-generic. Now generics force the java programmer to store a specific type of objects.</a:t>
            </a:r>
            <a:endParaRPr b="0" lang="en-IN" sz="1800" spc="-1" strike="noStrike">
              <a:latin typeface="Arial"/>
            </a:endParaRPr>
          </a:p>
          <a:p>
            <a:pPr>
              <a:lnSpc>
                <a:spcPct val="100000"/>
              </a:lnSpc>
            </a:pPr>
            <a:r>
              <a:rPr b="1" lang="en-US" sz="1800" spc="-1" strike="noStrike">
                <a:solidFill>
                  <a:srgbClr val="000000"/>
                </a:solidFill>
                <a:latin typeface="Calibri"/>
              </a:rPr>
              <a:t>Advantage of Java Generics</a:t>
            </a:r>
            <a:endParaRPr b="0" lang="en-IN" sz="1800" spc="-1" strike="noStrike">
              <a:latin typeface="Arial"/>
            </a:endParaRPr>
          </a:p>
          <a:p>
            <a:pPr>
              <a:lnSpc>
                <a:spcPct val="100000"/>
              </a:lnSpc>
            </a:pPr>
            <a:r>
              <a:rPr b="0" lang="en-US" sz="1800" spc="-1" strike="noStrike">
                <a:solidFill>
                  <a:srgbClr val="000000"/>
                </a:solidFill>
                <a:latin typeface="Calibri"/>
              </a:rPr>
              <a:t>There are mainly 3 advantages of generics. They are as follows:</a:t>
            </a:r>
            <a:endParaRPr b="0" lang="en-IN" sz="1800" spc="-1" strike="noStrike">
              <a:latin typeface="Arial"/>
            </a:endParaRPr>
          </a:p>
          <a:p>
            <a:pPr>
              <a:lnSpc>
                <a:spcPct val="100000"/>
              </a:lnSpc>
            </a:pPr>
            <a:r>
              <a:rPr b="1" lang="en-US" sz="1800" spc="-1" strike="noStrike">
                <a:solidFill>
                  <a:srgbClr val="000000"/>
                </a:solidFill>
                <a:latin typeface="Calibri"/>
              </a:rPr>
              <a:t>1) Type-safety:</a:t>
            </a:r>
            <a:r>
              <a:rPr b="0" lang="en-US" sz="1800" spc="-1" strike="noStrike">
                <a:solidFill>
                  <a:srgbClr val="000000"/>
                </a:solidFill>
                <a:latin typeface="Calibri"/>
              </a:rPr>
              <a:t> We can hold only a single type of objects in generics. It doesn?t allow to store other objects.</a:t>
            </a:r>
            <a:endParaRPr b="0" lang="en-IN" sz="1800" spc="-1" strike="noStrike">
              <a:latin typeface="Arial"/>
            </a:endParaRPr>
          </a:p>
          <a:p>
            <a:pPr>
              <a:lnSpc>
                <a:spcPct val="100000"/>
              </a:lnSpc>
            </a:pPr>
            <a:r>
              <a:rPr b="0" lang="en-US" sz="1800" spc="-1" strike="noStrike">
                <a:solidFill>
                  <a:srgbClr val="000000"/>
                </a:solidFill>
                <a:latin typeface="Calibri"/>
              </a:rPr>
              <a:t>Without Generics, we can store any type of objects.</a:t>
            </a:r>
            <a:endParaRPr b="0" lang="en-IN" sz="1800" spc="-1" strike="noStrike">
              <a:latin typeface="Arial"/>
            </a:endParaRPr>
          </a:p>
          <a:p>
            <a:pPr>
              <a:lnSpc>
                <a:spcPct val="100000"/>
              </a:lnSpc>
            </a:pPr>
            <a:endParaRPr b="0" lang="en-IN" sz="1800" spc="-1" strike="noStrike">
              <a:latin typeface="Arial"/>
            </a:endParaRPr>
          </a:p>
        </p:txBody>
      </p:sp>
      <p:pic>
        <p:nvPicPr>
          <p:cNvPr id="316" name="Picture 2" descr=""/>
          <p:cNvPicPr/>
          <p:nvPr/>
        </p:nvPicPr>
        <p:blipFill>
          <a:blip r:embed="rId1"/>
          <a:stretch/>
        </p:blipFill>
        <p:spPr>
          <a:xfrm>
            <a:off x="905760" y="3777120"/>
            <a:ext cx="4365000" cy="1366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1722240" y="4768200"/>
            <a:ext cx="2057040" cy="273600"/>
          </a:xfrm>
          <a:prstGeom prst="rect">
            <a:avLst/>
          </a:prstGeom>
          <a:noFill/>
          <a:ln w="0">
            <a:noFill/>
          </a:ln>
        </p:spPr>
        <p:txBody>
          <a:bodyPr anchor="ctr">
            <a:noAutofit/>
          </a:bodyPr>
          <a:p>
            <a:pPr>
              <a:lnSpc>
                <a:spcPct val="100000"/>
              </a:lnSpc>
            </a:pPr>
            <a:fld id="{2CC98392-A6CE-4FA5-A781-E4F0AC7CCB2F}"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1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092AA53-7E04-4490-82E9-64FA457B9753}" type="slidenum">
              <a:rPr b="0" lang="en-IN" sz="900" spc="-1" strike="noStrike">
                <a:solidFill>
                  <a:srgbClr val="ff0000"/>
                </a:solidFill>
                <a:latin typeface="Proxima Nova Rg"/>
              </a:rPr>
              <a:t>18</a:t>
            </a:fld>
            <a:endParaRPr b="0" lang="en-IN" sz="900" spc="-1" strike="noStrike">
              <a:latin typeface="Times New Roman"/>
            </a:endParaRPr>
          </a:p>
        </p:txBody>
      </p:sp>
      <p:sp>
        <p:nvSpPr>
          <p:cNvPr id="31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2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21"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22" name="CustomShape 6"/>
          <p:cNvSpPr/>
          <p:nvPr/>
        </p:nvSpPr>
        <p:spPr>
          <a:xfrm>
            <a:off x="266400" y="100476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2) Type casting is not required:</a:t>
            </a:r>
            <a:r>
              <a:rPr b="0" lang="en-US" sz="1800" spc="-1" strike="noStrike">
                <a:solidFill>
                  <a:srgbClr val="000000"/>
                </a:solidFill>
                <a:latin typeface="Calibri"/>
              </a:rPr>
              <a:t> There is no need to typecast the object.</a:t>
            </a:r>
            <a:endParaRPr b="0" lang="en-IN" sz="1800" spc="-1" strike="noStrike">
              <a:latin typeface="Arial"/>
            </a:endParaRPr>
          </a:p>
          <a:p>
            <a:pPr>
              <a:lnSpc>
                <a:spcPct val="100000"/>
              </a:lnSpc>
            </a:pPr>
            <a:r>
              <a:rPr b="0" lang="en-US" sz="1800" spc="-1" strike="noStrike">
                <a:solidFill>
                  <a:srgbClr val="000000"/>
                </a:solidFill>
                <a:latin typeface="Calibri"/>
              </a:rPr>
              <a:t>Before Generics, we need to type cast.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3) Compile-Time Checking:</a:t>
            </a:r>
            <a:r>
              <a:rPr b="0" lang="en-US" sz="1800" spc="-1" strike="noStrike">
                <a:solidFill>
                  <a:srgbClr val="000000"/>
                </a:solidFill>
                <a:latin typeface="Calibri"/>
              </a:rPr>
              <a:t> It is checked at compile time so problem will not occur at runtime. The good programming strategy says it is far better to handle the problem at compile time than runtime.</a:t>
            </a:r>
            <a:endParaRPr b="0" lang="en-IN" sz="1800" spc="-1" strike="noStrike">
              <a:latin typeface="Arial"/>
            </a:endParaRPr>
          </a:p>
          <a:p>
            <a:pPr>
              <a:lnSpc>
                <a:spcPct val="100000"/>
              </a:lnSpc>
            </a:pPr>
            <a:endParaRPr b="0" lang="en-IN" sz="1800" spc="-1" strike="noStrike">
              <a:latin typeface="Arial"/>
            </a:endParaRPr>
          </a:p>
        </p:txBody>
      </p:sp>
      <p:pic>
        <p:nvPicPr>
          <p:cNvPr id="323" name="Picture 2" descr=""/>
          <p:cNvPicPr/>
          <p:nvPr/>
        </p:nvPicPr>
        <p:blipFill>
          <a:blip r:embed="rId1"/>
          <a:stretch/>
        </p:blipFill>
        <p:spPr>
          <a:xfrm>
            <a:off x="385920" y="1613160"/>
            <a:ext cx="3390480" cy="1380600"/>
          </a:xfrm>
          <a:prstGeom prst="rect">
            <a:avLst/>
          </a:prstGeom>
          <a:ln w="0">
            <a:noFill/>
          </a:ln>
        </p:spPr>
      </p:pic>
      <p:pic>
        <p:nvPicPr>
          <p:cNvPr id="324" name="Picture 3" descr=""/>
          <p:cNvPicPr/>
          <p:nvPr/>
        </p:nvPicPr>
        <p:blipFill>
          <a:blip r:embed="rId2"/>
          <a:stretch/>
        </p:blipFill>
        <p:spPr>
          <a:xfrm>
            <a:off x="443160" y="3830040"/>
            <a:ext cx="3276360" cy="628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Google Shape;397;p24" descr=""/>
          <p:cNvPicPr/>
          <p:nvPr/>
        </p:nvPicPr>
        <p:blipFill>
          <a:blip r:embed="rId1"/>
          <a:srcRect l="0" t="7700" r="0" b="7700"/>
          <a:stretch/>
        </p:blipFill>
        <p:spPr>
          <a:xfrm>
            <a:off x="0" y="0"/>
            <a:ext cx="9143640" cy="5143320"/>
          </a:xfrm>
          <a:prstGeom prst="rect">
            <a:avLst/>
          </a:prstGeom>
          <a:ln w="0">
            <a:noFill/>
          </a:ln>
        </p:spPr>
      </p:pic>
      <p:sp>
        <p:nvSpPr>
          <p:cNvPr id="189" name="TextShape 1"/>
          <p:cNvSpPr txBox="1"/>
          <p:nvPr/>
        </p:nvSpPr>
        <p:spPr>
          <a:xfrm>
            <a:off x="638280" y="4767120"/>
            <a:ext cx="2057040" cy="273600"/>
          </a:xfrm>
          <a:prstGeom prst="rect">
            <a:avLst/>
          </a:prstGeom>
          <a:noFill/>
          <a:ln w="0">
            <a:noFill/>
          </a:ln>
        </p:spPr>
        <p:txBody>
          <a:bodyPr anchor="ctr">
            <a:noAutofit/>
          </a:bodyPr>
          <a:p>
            <a:pPr>
              <a:lnSpc>
                <a:spcPct val="100000"/>
              </a:lnSpc>
              <a:tabLst>
                <a:tab algn="l" pos="0"/>
              </a:tabLst>
            </a:pPr>
            <a:fld id="{D7C18A1B-9E82-4FD3-9866-C16D6277674E}" type="datetime1">
              <a:rPr b="0" lang="en-IN" sz="900" spc="-1" strike="noStrike">
                <a:solidFill>
                  <a:srgbClr val="e72d3f"/>
                </a:solidFill>
                <a:latin typeface="Proxima Nova"/>
                <a:ea typeface="Proxima Nova"/>
              </a:rPr>
              <a:t>08/01/2021</a:t>
            </a:fld>
            <a:endParaRPr b="0" lang="en-IN" sz="900" spc="-1" strike="noStrike">
              <a:latin typeface="Times New Roman"/>
            </a:endParaRPr>
          </a:p>
        </p:txBody>
      </p:sp>
      <p:sp>
        <p:nvSpPr>
          <p:cNvPr id="190" name="TextShape 2"/>
          <p:cNvSpPr txBox="1"/>
          <p:nvPr/>
        </p:nvSpPr>
        <p:spPr>
          <a:xfrm>
            <a:off x="6467400" y="4767120"/>
            <a:ext cx="2057040" cy="273600"/>
          </a:xfrm>
          <a:prstGeom prst="rect">
            <a:avLst/>
          </a:prstGeom>
          <a:noFill/>
          <a:ln w="0">
            <a:noFill/>
          </a:ln>
        </p:spPr>
        <p:txBody>
          <a:bodyPr anchor="ctr">
            <a:noAutofit/>
          </a:bodyPr>
          <a:p>
            <a:pPr algn="r">
              <a:lnSpc>
                <a:spcPct val="100000"/>
              </a:lnSpc>
              <a:tabLst>
                <a:tab algn="l" pos="0"/>
              </a:tabLst>
            </a:pPr>
            <a:fld id="{E7EF5782-DE3C-4847-B98B-0CB628C6AE51}" type="slidenum">
              <a:rPr b="0" lang="en-IN" sz="900" spc="-1" strike="noStrike">
                <a:solidFill>
                  <a:srgbClr val="e72d3f"/>
                </a:solidFill>
                <a:latin typeface="Proxima Nova"/>
                <a:ea typeface="Proxima Nova"/>
              </a:rPr>
              <a:t>&lt;number&gt;</a:t>
            </a:fld>
            <a:endParaRPr b="0" lang="en-IN" sz="900" spc="-1" strike="noStrike">
              <a:latin typeface="Times New Roman"/>
            </a:endParaRPr>
          </a:p>
        </p:txBody>
      </p:sp>
      <p:pic>
        <p:nvPicPr>
          <p:cNvPr id="191" name="Google Shape;400;p24" descr=""/>
          <p:cNvPicPr/>
          <p:nvPr/>
        </p:nvPicPr>
        <p:blipFill>
          <a:blip r:embed="rId2"/>
          <a:stretch/>
        </p:blipFill>
        <p:spPr>
          <a:xfrm>
            <a:off x="635040" y="0"/>
            <a:ext cx="3259440" cy="4041360"/>
          </a:xfrm>
          <a:prstGeom prst="rect">
            <a:avLst/>
          </a:prstGeom>
          <a:ln w="0">
            <a:noFill/>
          </a:ln>
        </p:spPr>
      </p:pic>
      <p:sp>
        <p:nvSpPr>
          <p:cNvPr id="192" name="CustomShape 3"/>
          <p:cNvSpPr/>
          <p:nvPr/>
        </p:nvSpPr>
        <p:spPr>
          <a:xfrm>
            <a:off x="733680" y="1063080"/>
            <a:ext cx="3000600" cy="1137960"/>
          </a:xfrm>
          <a:prstGeom prst="rect">
            <a:avLst/>
          </a:prstGeom>
          <a:noFill/>
          <a:ln w="0">
            <a:noFill/>
          </a:ln>
        </p:spPr>
        <p:style>
          <a:lnRef idx="0"/>
          <a:fillRef idx="0"/>
          <a:effectRef idx="0"/>
          <a:fontRef idx="minor"/>
        </p:style>
        <p:txBody>
          <a:bodyPr>
            <a:noAutofit/>
          </a:bodyPr>
          <a:p>
            <a:pPr algn="ctr">
              <a:lnSpc>
                <a:spcPct val="90000"/>
              </a:lnSpc>
              <a:tabLst>
                <a:tab algn="l" pos="0"/>
              </a:tabLst>
            </a:pPr>
            <a:r>
              <a:rPr b="1" lang="en-IN" sz="1800" spc="-1" strike="noStrike">
                <a:solidFill>
                  <a:srgbClr val="ffffff"/>
                </a:solidFill>
                <a:latin typeface="Proxima Nova"/>
                <a:ea typeface="Proxima Nova"/>
              </a:rPr>
              <a:t>Course :</a:t>
            </a:r>
            <a:r>
              <a:rPr b="0" lang="en-IN" sz="1800" spc="-1" strike="noStrike">
                <a:solidFill>
                  <a:srgbClr val="ffffff"/>
                </a:solidFill>
                <a:latin typeface="Proxima Nova"/>
                <a:ea typeface="Proxima Nova"/>
              </a:rPr>
              <a:t> Java Program</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Lecture On :</a:t>
            </a:r>
            <a:r>
              <a:rPr b="0" lang="en-IN" sz="1800" spc="-1" strike="noStrike">
                <a:solidFill>
                  <a:srgbClr val="ffffff"/>
                </a:solidFill>
                <a:latin typeface="Proxima Nova"/>
                <a:ea typeface="Proxima Nova"/>
              </a:rPr>
              <a:t> Arrays &amp; Linked Lists</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Instructor :</a:t>
            </a:r>
            <a:r>
              <a:rPr b="0" lang="en-IN" sz="1800" spc="-1" strike="noStrike">
                <a:solidFill>
                  <a:srgbClr val="ffffff"/>
                </a:solidFill>
                <a:latin typeface="Proxima Nova"/>
                <a:ea typeface="Proxima Nova"/>
              </a:rPr>
              <a:t> Rahul Kumar</a:t>
            </a:r>
            <a:endParaRPr b="0" lang="en-IN" sz="1800" spc="-1" strike="noStrike">
              <a:latin typeface="Arial"/>
            </a:endParaRPr>
          </a:p>
        </p:txBody>
      </p:sp>
      <p:pic>
        <p:nvPicPr>
          <p:cNvPr id="193" name="Google Shape;402;p24" descr=""/>
          <p:cNvPicPr/>
          <p:nvPr/>
        </p:nvPicPr>
        <p:blipFill>
          <a:blip r:embed="rId3"/>
          <a:stretch/>
        </p:blipFill>
        <p:spPr>
          <a:xfrm>
            <a:off x="7929360" y="210240"/>
            <a:ext cx="813240" cy="216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1722240" y="4768200"/>
            <a:ext cx="2057040" cy="273600"/>
          </a:xfrm>
          <a:prstGeom prst="rect">
            <a:avLst/>
          </a:prstGeom>
          <a:noFill/>
          <a:ln w="0">
            <a:noFill/>
          </a:ln>
        </p:spPr>
        <p:txBody>
          <a:bodyPr anchor="ctr">
            <a:noAutofit/>
          </a:bodyPr>
          <a:p>
            <a:pPr>
              <a:lnSpc>
                <a:spcPct val="100000"/>
              </a:lnSpc>
            </a:pPr>
            <a:fld id="{0C302854-641C-4F1A-9A49-5F8C6467AE63}"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2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04D9BDC-B5D1-4F7C-BC93-B9E8AC317C1D}" type="slidenum">
              <a:rPr b="0" lang="en-IN" sz="900" spc="-1" strike="noStrike">
                <a:solidFill>
                  <a:srgbClr val="ff0000"/>
                </a:solidFill>
                <a:latin typeface="Proxima Nova Rg"/>
              </a:rPr>
              <a:t>19</a:t>
            </a:fld>
            <a:endParaRPr b="0" lang="en-IN" sz="900" spc="-1" strike="noStrike">
              <a:latin typeface="Times New Roman"/>
            </a:endParaRPr>
          </a:p>
        </p:txBody>
      </p:sp>
      <p:sp>
        <p:nvSpPr>
          <p:cNvPr id="32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2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29"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30" name="CustomShape 6"/>
          <p:cNvSpPr/>
          <p:nvPr/>
        </p:nvSpPr>
        <p:spPr>
          <a:xfrm>
            <a:off x="266400" y="1004760"/>
            <a:ext cx="882468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Syntax</a:t>
            </a:r>
            <a:r>
              <a:rPr b="0" lang="en-US" sz="1800" spc="-1" strike="noStrike">
                <a:solidFill>
                  <a:srgbClr val="000000"/>
                </a:solidFill>
                <a:latin typeface="Calibri"/>
              </a:rPr>
              <a:t> to use generic collection</a:t>
            </a:r>
            <a:endParaRPr b="0" lang="en-IN" sz="1800" spc="-1" strike="noStrike">
              <a:latin typeface="Arial"/>
            </a:endParaRPr>
          </a:p>
          <a:p>
            <a:pPr>
              <a:lnSpc>
                <a:spcPct val="100000"/>
              </a:lnSpc>
            </a:pPr>
            <a:r>
              <a:rPr b="1" lang="en-US" sz="1800" spc="-1" strike="noStrike">
                <a:solidFill>
                  <a:srgbClr val="000000"/>
                </a:solidFill>
                <a:latin typeface="Calibri"/>
              </a:rPr>
              <a:t>Example</a:t>
            </a:r>
            <a:r>
              <a:rPr b="0" lang="en-US" sz="1800" spc="-1" strike="noStrike">
                <a:solidFill>
                  <a:srgbClr val="000000"/>
                </a:solidFill>
                <a:latin typeface="Calibri"/>
              </a:rPr>
              <a:t> to use Generics in java</a:t>
            </a:r>
            <a:endParaRPr b="0" lang="en-IN" sz="1800" spc="-1" strike="noStrike">
              <a:latin typeface="Arial"/>
            </a:endParaRPr>
          </a:p>
          <a:p>
            <a:pPr>
              <a:lnSpc>
                <a:spcPct val="100000"/>
              </a:lnSpc>
            </a:pPr>
            <a:r>
              <a:rPr b="1" lang="en-US" sz="1800" spc="-1" strike="noStrike">
                <a:solidFill>
                  <a:srgbClr val="000000"/>
                </a:solidFill>
                <a:latin typeface="Calibri"/>
              </a:rPr>
              <a:t>Full Example of Generics in Java</a:t>
            </a:r>
            <a:endParaRPr b="0" lang="en-IN" sz="1800" spc="-1" strike="noStrike">
              <a:latin typeface="Arial"/>
            </a:endParaRPr>
          </a:p>
          <a:p>
            <a:pPr>
              <a:lnSpc>
                <a:spcPct val="100000"/>
              </a:lnSpc>
            </a:pPr>
            <a:r>
              <a:rPr b="0" lang="en-US" sz="1800" spc="-1" strike="noStrike">
                <a:solidFill>
                  <a:srgbClr val="000000"/>
                </a:solidFill>
                <a:latin typeface="Calibri"/>
              </a:rPr>
              <a:t>Here, we are using the ArrayList class, but you can use any collection class such as ArrayList, LinkedList, HashSet, TreeSet, HashMap, Comparator etc.</a:t>
            </a:r>
            <a:endParaRPr b="0" lang="en-IN" sz="1800" spc="-1" strike="noStrike">
              <a:latin typeface="Arial"/>
            </a:endParaRPr>
          </a:p>
        </p:txBody>
      </p:sp>
      <p:pic>
        <p:nvPicPr>
          <p:cNvPr id="331" name="Picture 2" descr=""/>
          <p:cNvPicPr/>
          <p:nvPr/>
        </p:nvPicPr>
        <p:blipFill>
          <a:blip r:embed="rId1"/>
          <a:stretch/>
        </p:blipFill>
        <p:spPr>
          <a:xfrm>
            <a:off x="3762360" y="996480"/>
            <a:ext cx="2114280" cy="323640"/>
          </a:xfrm>
          <a:prstGeom prst="rect">
            <a:avLst/>
          </a:prstGeom>
          <a:ln w="0">
            <a:noFill/>
          </a:ln>
        </p:spPr>
      </p:pic>
      <p:pic>
        <p:nvPicPr>
          <p:cNvPr id="332" name="Picture 3" descr=""/>
          <p:cNvPicPr/>
          <p:nvPr/>
        </p:nvPicPr>
        <p:blipFill>
          <a:blip r:embed="rId2"/>
          <a:stretch/>
        </p:blipFill>
        <p:spPr>
          <a:xfrm>
            <a:off x="3762360" y="1320480"/>
            <a:ext cx="1609200" cy="304560"/>
          </a:xfrm>
          <a:prstGeom prst="rect">
            <a:avLst/>
          </a:prstGeom>
          <a:ln w="0">
            <a:noFill/>
          </a:ln>
        </p:spPr>
      </p:pic>
      <p:pic>
        <p:nvPicPr>
          <p:cNvPr id="333" name="Picture 4" descr=""/>
          <p:cNvPicPr/>
          <p:nvPr/>
        </p:nvPicPr>
        <p:blipFill>
          <a:blip r:embed="rId3"/>
          <a:stretch/>
        </p:blipFill>
        <p:spPr>
          <a:xfrm>
            <a:off x="517320" y="2410200"/>
            <a:ext cx="2843640" cy="2644920"/>
          </a:xfrm>
          <a:prstGeom prst="rect">
            <a:avLst/>
          </a:prstGeom>
          <a:ln w="0">
            <a:noFill/>
          </a:ln>
        </p:spPr>
      </p:pic>
      <p:pic>
        <p:nvPicPr>
          <p:cNvPr id="334" name="Picture 5" descr=""/>
          <p:cNvPicPr/>
          <p:nvPr/>
        </p:nvPicPr>
        <p:blipFill>
          <a:blip r:embed="rId4"/>
          <a:stretch/>
        </p:blipFill>
        <p:spPr>
          <a:xfrm>
            <a:off x="3762360" y="2446200"/>
            <a:ext cx="3065400" cy="2572920"/>
          </a:xfrm>
          <a:prstGeom prst="rect">
            <a:avLst/>
          </a:prstGeom>
          <a:ln w="0">
            <a:noFill/>
          </a:ln>
        </p:spPr>
      </p:pic>
      <p:pic>
        <p:nvPicPr>
          <p:cNvPr id="335" name="Picture 6" descr=""/>
          <p:cNvPicPr/>
          <p:nvPr/>
        </p:nvPicPr>
        <p:blipFill>
          <a:blip r:embed="rId5"/>
          <a:stretch/>
        </p:blipFill>
        <p:spPr>
          <a:xfrm>
            <a:off x="7247880" y="3223440"/>
            <a:ext cx="1752120" cy="10188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1722240" y="4768200"/>
            <a:ext cx="2057040" cy="273600"/>
          </a:xfrm>
          <a:prstGeom prst="rect">
            <a:avLst/>
          </a:prstGeom>
          <a:noFill/>
          <a:ln w="0">
            <a:noFill/>
          </a:ln>
        </p:spPr>
        <p:txBody>
          <a:bodyPr anchor="ctr">
            <a:noAutofit/>
          </a:bodyPr>
          <a:p>
            <a:pPr>
              <a:lnSpc>
                <a:spcPct val="100000"/>
              </a:lnSpc>
            </a:pPr>
            <a:fld id="{89330A1C-CC6B-4A3D-AD82-E5EF2462099F}"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3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604B936-0400-413D-9FBD-0DCD89869A4D}" type="slidenum">
              <a:rPr b="0" lang="en-IN" sz="900" spc="-1" strike="noStrike">
                <a:solidFill>
                  <a:srgbClr val="ff0000"/>
                </a:solidFill>
                <a:latin typeface="Proxima Nova Rg"/>
              </a:rPr>
              <a:t>20</a:t>
            </a:fld>
            <a:endParaRPr b="0" lang="en-IN" sz="900" spc="-1" strike="noStrike">
              <a:latin typeface="Times New Roman"/>
            </a:endParaRPr>
          </a:p>
        </p:txBody>
      </p:sp>
      <p:sp>
        <p:nvSpPr>
          <p:cNvPr id="33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3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40"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41" name="CustomShape 6"/>
          <p:cNvSpPr/>
          <p:nvPr/>
        </p:nvSpPr>
        <p:spPr>
          <a:xfrm>
            <a:off x="266400" y="100476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Generic class</a:t>
            </a:r>
            <a:endParaRPr b="0" lang="en-IN" sz="1800" spc="-1" strike="noStrike">
              <a:latin typeface="Arial"/>
            </a:endParaRPr>
          </a:p>
          <a:p>
            <a:pPr>
              <a:lnSpc>
                <a:spcPct val="100000"/>
              </a:lnSpc>
            </a:pPr>
            <a:r>
              <a:rPr b="0" lang="en-US" sz="1800" spc="-1" strike="noStrike">
                <a:solidFill>
                  <a:srgbClr val="000000"/>
                </a:solidFill>
                <a:latin typeface="Calibri"/>
              </a:rPr>
              <a:t>A class that can refer to any type is known as a generic class. Here, we are using the T type parameter to create the generic class of specific type.</a:t>
            </a:r>
            <a:endParaRPr b="0" lang="en-IN" sz="1800" spc="-1" strike="noStrike">
              <a:latin typeface="Arial"/>
            </a:endParaRPr>
          </a:p>
          <a:p>
            <a:pPr>
              <a:lnSpc>
                <a:spcPct val="100000"/>
              </a:lnSpc>
            </a:pPr>
            <a:r>
              <a:rPr b="0" lang="en-US" sz="1800" spc="-1" strike="noStrike">
                <a:solidFill>
                  <a:srgbClr val="000000"/>
                </a:solidFill>
                <a:latin typeface="Calibri"/>
              </a:rPr>
              <a:t>Let's see a simple example to create and use the generic class.</a:t>
            </a:r>
            <a:endParaRPr b="0" lang="en-IN" sz="1800" spc="-1" strike="noStrike">
              <a:latin typeface="Arial"/>
            </a:endParaRPr>
          </a:p>
          <a:p>
            <a:pPr>
              <a:lnSpc>
                <a:spcPct val="100000"/>
              </a:lnSpc>
            </a:pPr>
            <a:r>
              <a:rPr b="1" lang="en-US" sz="1800" spc="-1" strike="noStrike">
                <a:solidFill>
                  <a:srgbClr val="000000"/>
                </a:solidFill>
                <a:latin typeface="Calibri"/>
              </a:rPr>
              <a:t>Creating a generic class: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The T type indicates that it can refer to any type (like String, Integer, and Employee). The type you specify for the class will be used to store and retrieve the data.</a:t>
            </a:r>
            <a:endParaRPr b="0" lang="en-IN" sz="1800" spc="-1" strike="noStrike">
              <a:latin typeface="Arial"/>
            </a:endParaRPr>
          </a:p>
        </p:txBody>
      </p:sp>
      <p:pic>
        <p:nvPicPr>
          <p:cNvPr id="342" name="Picture 2" descr=""/>
          <p:cNvPicPr/>
          <p:nvPr/>
        </p:nvPicPr>
        <p:blipFill>
          <a:blip r:embed="rId1"/>
          <a:stretch/>
        </p:blipFill>
        <p:spPr>
          <a:xfrm>
            <a:off x="385920" y="2418480"/>
            <a:ext cx="2561760" cy="1009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1722240" y="4768200"/>
            <a:ext cx="2057040" cy="273600"/>
          </a:xfrm>
          <a:prstGeom prst="rect">
            <a:avLst/>
          </a:prstGeom>
          <a:noFill/>
          <a:ln w="0">
            <a:noFill/>
          </a:ln>
        </p:spPr>
        <p:txBody>
          <a:bodyPr anchor="ctr">
            <a:noAutofit/>
          </a:bodyPr>
          <a:p>
            <a:pPr>
              <a:lnSpc>
                <a:spcPct val="100000"/>
              </a:lnSpc>
            </a:pPr>
            <a:fld id="{954F4107-F182-4493-B76D-7ECB453EFD24}"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4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B173515-0849-498E-9F79-F7A24C346EE1}" type="slidenum">
              <a:rPr b="0" lang="en-IN" sz="900" spc="-1" strike="noStrike">
                <a:solidFill>
                  <a:srgbClr val="ff0000"/>
                </a:solidFill>
                <a:latin typeface="Proxima Nova Rg"/>
              </a:rPr>
              <a:t>21</a:t>
            </a:fld>
            <a:endParaRPr b="0" lang="en-IN" sz="900" spc="-1" strike="noStrike">
              <a:latin typeface="Times New Roman"/>
            </a:endParaRPr>
          </a:p>
        </p:txBody>
      </p:sp>
      <p:sp>
        <p:nvSpPr>
          <p:cNvPr id="34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4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47"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48" name="CustomShape 6"/>
          <p:cNvSpPr/>
          <p:nvPr/>
        </p:nvSpPr>
        <p:spPr>
          <a:xfrm>
            <a:off x="266400" y="1004760"/>
            <a:ext cx="8824680" cy="447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Using generic class:</a:t>
            </a:r>
            <a:endParaRPr b="0" lang="en-IN" sz="1800" spc="-1" strike="noStrike">
              <a:latin typeface="Arial"/>
            </a:endParaRPr>
          </a:p>
          <a:p>
            <a:pPr>
              <a:lnSpc>
                <a:spcPct val="100000"/>
              </a:lnSpc>
            </a:pPr>
            <a:r>
              <a:rPr b="0" lang="en-US" sz="1800" spc="-1" strike="noStrike">
                <a:solidFill>
                  <a:srgbClr val="000000"/>
                </a:solidFill>
                <a:latin typeface="Calibri"/>
              </a:rPr>
              <a:t>Let's see the code to use the generic class.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Type Parameters</a:t>
            </a:r>
            <a:endParaRPr b="0" lang="en-IN" sz="1800" spc="-1" strike="noStrike">
              <a:latin typeface="Arial"/>
            </a:endParaRPr>
          </a:p>
          <a:p>
            <a:pPr>
              <a:lnSpc>
                <a:spcPct val="100000"/>
              </a:lnSpc>
            </a:pPr>
            <a:r>
              <a:rPr b="0" lang="en-US" sz="1800" spc="-1" strike="noStrike">
                <a:solidFill>
                  <a:srgbClr val="000000"/>
                </a:solidFill>
                <a:latin typeface="Calibri"/>
              </a:rPr>
              <a:t>The type parameters naming conventions are important to learn generics thoroughly. The common type parameters are as follows:</a:t>
            </a:r>
            <a:endParaRPr b="0" lang="en-IN" sz="1800" spc="-1" strike="noStrike">
              <a:latin typeface="Arial"/>
            </a:endParaRPr>
          </a:p>
          <a:p>
            <a:pPr>
              <a:lnSpc>
                <a:spcPct val="100000"/>
              </a:lnSpc>
            </a:pPr>
            <a:r>
              <a:rPr b="0" lang="en-US" sz="1800" spc="-1" strike="noStrike">
                <a:solidFill>
                  <a:srgbClr val="000000"/>
                </a:solidFill>
                <a:latin typeface="Calibri"/>
              </a:rPr>
              <a:t>T - Type</a:t>
            </a:r>
            <a:endParaRPr b="0" lang="en-IN" sz="1800" spc="-1" strike="noStrike">
              <a:latin typeface="Arial"/>
            </a:endParaRPr>
          </a:p>
          <a:p>
            <a:pPr>
              <a:lnSpc>
                <a:spcPct val="100000"/>
              </a:lnSpc>
            </a:pPr>
            <a:r>
              <a:rPr b="0" lang="en-US" sz="1800" spc="-1" strike="noStrike">
                <a:solidFill>
                  <a:srgbClr val="000000"/>
                </a:solidFill>
                <a:latin typeface="Calibri"/>
              </a:rPr>
              <a:t>E - Element</a:t>
            </a:r>
            <a:endParaRPr b="0" lang="en-IN" sz="1800" spc="-1" strike="noStrike">
              <a:latin typeface="Arial"/>
            </a:endParaRPr>
          </a:p>
          <a:p>
            <a:pPr>
              <a:lnSpc>
                <a:spcPct val="100000"/>
              </a:lnSpc>
            </a:pPr>
            <a:r>
              <a:rPr b="0" lang="en-US" sz="1800" spc="-1" strike="noStrike">
                <a:solidFill>
                  <a:srgbClr val="000000"/>
                </a:solidFill>
                <a:latin typeface="Calibri"/>
              </a:rPr>
              <a:t>K - Key</a:t>
            </a:r>
            <a:endParaRPr b="0" lang="en-IN" sz="1800" spc="-1" strike="noStrike">
              <a:latin typeface="Arial"/>
            </a:endParaRPr>
          </a:p>
          <a:p>
            <a:pPr>
              <a:lnSpc>
                <a:spcPct val="100000"/>
              </a:lnSpc>
            </a:pPr>
            <a:r>
              <a:rPr b="0" lang="en-US" sz="1800" spc="-1" strike="noStrike">
                <a:solidFill>
                  <a:srgbClr val="000000"/>
                </a:solidFill>
                <a:latin typeface="Calibri"/>
              </a:rPr>
              <a:t>N - Number</a:t>
            </a:r>
            <a:endParaRPr b="0" lang="en-IN" sz="1800" spc="-1" strike="noStrike">
              <a:latin typeface="Arial"/>
            </a:endParaRPr>
          </a:p>
          <a:p>
            <a:pPr>
              <a:lnSpc>
                <a:spcPct val="100000"/>
              </a:lnSpc>
            </a:pPr>
            <a:r>
              <a:rPr b="0" lang="en-US" sz="1800" spc="-1" strike="noStrike">
                <a:solidFill>
                  <a:srgbClr val="000000"/>
                </a:solidFill>
                <a:latin typeface="Calibri"/>
              </a:rPr>
              <a:t>V - Value</a:t>
            </a:r>
            <a:endParaRPr b="0" lang="en-IN" sz="1800" spc="-1" strike="noStrike">
              <a:latin typeface="Arial"/>
            </a:endParaRPr>
          </a:p>
          <a:p>
            <a:pPr>
              <a:lnSpc>
                <a:spcPct val="100000"/>
              </a:lnSpc>
            </a:pPr>
            <a:endParaRPr b="0" lang="en-IN" sz="1800" spc="-1" strike="noStrike">
              <a:latin typeface="Arial"/>
            </a:endParaRPr>
          </a:p>
        </p:txBody>
      </p:sp>
      <p:pic>
        <p:nvPicPr>
          <p:cNvPr id="349" name="Picture 2" descr=""/>
          <p:cNvPicPr/>
          <p:nvPr/>
        </p:nvPicPr>
        <p:blipFill>
          <a:blip r:embed="rId1"/>
          <a:stretch/>
        </p:blipFill>
        <p:spPr>
          <a:xfrm>
            <a:off x="385920" y="1651320"/>
            <a:ext cx="3457080" cy="1399680"/>
          </a:xfrm>
          <a:prstGeom prst="rect">
            <a:avLst/>
          </a:prstGeom>
          <a:ln w="0">
            <a:noFill/>
          </a:ln>
        </p:spPr>
      </p:pic>
      <p:pic>
        <p:nvPicPr>
          <p:cNvPr id="350" name="Picture 3" descr=""/>
          <p:cNvPicPr/>
          <p:nvPr/>
        </p:nvPicPr>
        <p:blipFill>
          <a:blip r:embed="rId2"/>
          <a:stretch/>
        </p:blipFill>
        <p:spPr>
          <a:xfrm>
            <a:off x="5296680" y="1864800"/>
            <a:ext cx="2418840" cy="732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722240" y="4768200"/>
            <a:ext cx="2057040" cy="273600"/>
          </a:xfrm>
          <a:prstGeom prst="rect">
            <a:avLst/>
          </a:prstGeom>
          <a:noFill/>
          <a:ln w="0">
            <a:noFill/>
          </a:ln>
        </p:spPr>
        <p:txBody>
          <a:bodyPr anchor="ctr">
            <a:noAutofit/>
          </a:bodyPr>
          <a:p>
            <a:pPr>
              <a:lnSpc>
                <a:spcPct val="100000"/>
              </a:lnSpc>
            </a:pPr>
            <a:fld id="{A3B6BFEC-DEA4-481E-B01D-3F74224B5146}"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5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1493332-99C0-4A11-B764-E8170357BD46}" type="slidenum">
              <a:rPr b="0" lang="en-IN" sz="900" spc="-1" strike="noStrike">
                <a:solidFill>
                  <a:srgbClr val="ff0000"/>
                </a:solidFill>
                <a:latin typeface="Proxima Nova Rg"/>
              </a:rPr>
              <a:t>22</a:t>
            </a:fld>
            <a:endParaRPr b="0" lang="en-IN" sz="900" spc="-1" strike="noStrike">
              <a:latin typeface="Times New Roman"/>
            </a:endParaRPr>
          </a:p>
        </p:txBody>
      </p:sp>
      <p:sp>
        <p:nvSpPr>
          <p:cNvPr id="35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70000"/>
          </a:bodyPr>
          <a:p>
            <a:pPr>
              <a:lnSpc>
                <a:spcPct val="90000"/>
              </a:lnSpc>
            </a:pPr>
            <a:r>
              <a:rPr b="1" lang="en-US" sz="2400" spc="-1" strike="noStrike">
                <a:solidFill>
                  <a:srgbClr val="ffffff"/>
                </a:solidFill>
                <a:latin typeface="Proxima Nova"/>
              </a:rPr>
              <a:t>Generics in Java</a:t>
            </a:r>
            <a:endParaRPr b="0" lang="en-IN" sz="2400" spc="-1" strike="noStrike">
              <a:latin typeface="Arial"/>
            </a:endParaRPr>
          </a:p>
        </p:txBody>
      </p:sp>
      <p:sp>
        <p:nvSpPr>
          <p:cNvPr id="35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55"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56" name="CustomShape 6"/>
          <p:cNvSpPr/>
          <p:nvPr/>
        </p:nvSpPr>
        <p:spPr>
          <a:xfrm>
            <a:off x="266400" y="1004760"/>
            <a:ext cx="8824680" cy="1736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Generic Method</a:t>
            </a:r>
            <a:endParaRPr b="0" lang="en-IN" sz="1800" spc="-1" strike="noStrike">
              <a:latin typeface="Arial"/>
            </a:endParaRPr>
          </a:p>
          <a:p>
            <a:pPr>
              <a:lnSpc>
                <a:spcPct val="100000"/>
              </a:lnSpc>
            </a:pPr>
            <a:r>
              <a:rPr b="0" lang="en-US" sz="1800" spc="-1" strike="noStrike">
                <a:solidFill>
                  <a:srgbClr val="000000"/>
                </a:solidFill>
                <a:latin typeface="Calibri"/>
              </a:rPr>
              <a:t>Like the generic class, we can create a generic method that can accept any type of arguments. Here, the scope of arguments is limited to the method where it is declared. It allows static as well as non-static methods.</a:t>
            </a:r>
            <a:endParaRPr b="0" lang="en-IN" sz="1800" spc="-1" strike="noStrike">
              <a:latin typeface="Arial"/>
            </a:endParaRPr>
          </a:p>
          <a:p>
            <a:pPr>
              <a:lnSpc>
                <a:spcPct val="100000"/>
              </a:lnSpc>
            </a:pPr>
            <a:r>
              <a:rPr b="0" lang="en-US" sz="1800" spc="-1" strike="noStrike">
                <a:solidFill>
                  <a:srgbClr val="000000"/>
                </a:solidFill>
                <a:latin typeface="Calibri"/>
              </a:rPr>
              <a:t>Let's see a simple example of java generic method to print array elements. We are using here </a:t>
            </a:r>
            <a:r>
              <a:rPr b="1" lang="en-US" sz="1800" spc="-1" strike="noStrike">
                <a:solidFill>
                  <a:srgbClr val="000000"/>
                </a:solidFill>
                <a:latin typeface="Calibri"/>
              </a:rPr>
              <a:t>E</a:t>
            </a:r>
            <a:r>
              <a:rPr b="0" lang="en-US" sz="1800" spc="-1" strike="noStrike">
                <a:solidFill>
                  <a:srgbClr val="000000"/>
                </a:solidFill>
                <a:latin typeface="Calibri"/>
              </a:rPr>
              <a:t> to denote the element.</a:t>
            </a:r>
            <a:endParaRPr b="0" lang="en-IN" sz="1800" spc="-1" strike="noStrike">
              <a:latin typeface="Arial"/>
            </a:endParaRPr>
          </a:p>
        </p:txBody>
      </p:sp>
      <p:pic>
        <p:nvPicPr>
          <p:cNvPr id="357" name="Picture 2" descr=""/>
          <p:cNvPicPr/>
          <p:nvPr/>
        </p:nvPicPr>
        <p:blipFill>
          <a:blip r:embed="rId1"/>
          <a:stretch/>
        </p:blipFill>
        <p:spPr>
          <a:xfrm>
            <a:off x="913680" y="2673000"/>
            <a:ext cx="3339360" cy="2434320"/>
          </a:xfrm>
          <a:prstGeom prst="rect">
            <a:avLst/>
          </a:prstGeom>
          <a:ln w="0">
            <a:noFill/>
          </a:ln>
        </p:spPr>
      </p:pic>
      <p:pic>
        <p:nvPicPr>
          <p:cNvPr id="358" name="Picture 3" descr=""/>
          <p:cNvPicPr/>
          <p:nvPr/>
        </p:nvPicPr>
        <p:blipFill>
          <a:blip r:embed="rId2"/>
          <a:stretch/>
        </p:blipFill>
        <p:spPr>
          <a:xfrm>
            <a:off x="5301720" y="2673000"/>
            <a:ext cx="2363040" cy="2363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1722240" y="4768200"/>
            <a:ext cx="2057040" cy="273600"/>
          </a:xfrm>
          <a:prstGeom prst="rect">
            <a:avLst/>
          </a:prstGeom>
          <a:noFill/>
          <a:ln w="0">
            <a:noFill/>
          </a:ln>
        </p:spPr>
        <p:txBody>
          <a:bodyPr anchor="ctr">
            <a:noAutofit/>
          </a:bodyPr>
          <a:p>
            <a:pPr>
              <a:lnSpc>
                <a:spcPct val="100000"/>
              </a:lnSpc>
            </a:pPr>
            <a:fld id="{6CFC738F-67D9-49D4-B803-F03FEF7B625F}"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6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FFECA9CB-0A80-4504-AA39-675CFB52E8EC}" type="slidenum">
              <a:rPr b="0" lang="en-IN" sz="900" spc="-1" strike="noStrike">
                <a:solidFill>
                  <a:srgbClr val="ff0000"/>
                </a:solidFill>
                <a:latin typeface="Proxima Nova Rg"/>
              </a:rPr>
              <a:t>23</a:t>
            </a:fld>
            <a:endParaRPr b="0" lang="en-IN" sz="900" spc="-1" strike="noStrike">
              <a:latin typeface="Times New Roman"/>
            </a:endParaRPr>
          </a:p>
        </p:txBody>
      </p:sp>
      <p:sp>
        <p:nvSpPr>
          <p:cNvPr id="36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ArrayList</a:t>
            </a:r>
            <a:endParaRPr b="0" lang="en-IN" sz="2400" spc="-1" strike="noStrike">
              <a:latin typeface="Arial"/>
            </a:endParaRPr>
          </a:p>
        </p:txBody>
      </p:sp>
      <p:sp>
        <p:nvSpPr>
          <p:cNvPr id="36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63"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64" name="CustomShape 6"/>
          <p:cNvSpPr/>
          <p:nvPr/>
        </p:nvSpPr>
        <p:spPr>
          <a:xfrm>
            <a:off x="266400" y="1004760"/>
            <a:ext cx="8824680" cy="4205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Java </a:t>
            </a:r>
            <a:r>
              <a:rPr b="1" lang="en-US" sz="1800" spc="-1" strike="noStrike">
                <a:solidFill>
                  <a:srgbClr val="000000"/>
                </a:solidFill>
                <a:latin typeface="Calibri"/>
              </a:rPr>
              <a:t>ArrayList</a:t>
            </a:r>
            <a:r>
              <a:rPr b="0" lang="en-US" sz="1800" spc="-1" strike="noStrike">
                <a:solidFill>
                  <a:srgbClr val="000000"/>
                </a:solidFill>
                <a:latin typeface="Calibri"/>
              </a:rPr>
              <a:t> class uses a </a:t>
            </a:r>
            <a:r>
              <a:rPr b="0" i="1" lang="en-US" sz="1800" spc="-1" strike="noStrike">
                <a:solidFill>
                  <a:srgbClr val="000000"/>
                </a:solidFill>
                <a:latin typeface="Calibri"/>
              </a:rPr>
              <a:t>dynamic array</a:t>
            </a:r>
            <a:r>
              <a:rPr b="0" lang="en-US" sz="1800" spc="-1" strike="noStrike">
                <a:solidFill>
                  <a:srgbClr val="000000"/>
                </a:solidFill>
                <a:latin typeface="Calibri"/>
              </a:rPr>
              <a:t> for storing the elements. It is like an array, but there is </a:t>
            </a:r>
            <a:r>
              <a:rPr b="0" i="1" lang="en-US" sz="1800" spc="-1" strike="noStrike">
                <a:solidFill>
                  <a:srgbClr val="000000"/>
                </a:solidFill>
                <a:latin typeface="Calibri"/>
              </a:rPr>
              <a:t>no size limit</a:t>
            </a:r>
            <a:r>
              <a:rPr b="0" lang="en-US" sz="1800" spc="-1" strike="noStrike">
                <a:solidFill>
                  <a:srgbClr val="000000"/>
                </a:solidFill>
                <a:latin typeface="Calibri"/>
              </a:rPr>
              <a:t>. We can add or remove elements anytime. So, it is much more flexible than the traditional array. It is found in the </a:t>
            </a:r>
            <a:r>
              <a:rPr b="0" i="1" lang="en-US" sz="1800" spc="-1" strike="noStrike">
                <a:solidFill>
                  <a:srgbClr val="000000"/>
                </a:solidFill>
                <a:latin typeface="Calibri"/>
              </a:rPr>
              <a:t>java.util</a:t>
            </a:r>
            <a:r>
              <a:rPr b="0" lang="en-US" sz="1800" spc="-1" strike="noStrike">
                <a:solidFill>
                  <a:srgbClr val="000000"/>
                </a:solidFill>
                <a:latin typeface="Calibri"/>
              </a:rPr>
              <a:t> package. It is like the Vector in C++.</a:t>
            </a:r>
            <a:endParaRPr b="0" lang="en-IN" sz="1800" spc="-1" strike="noStrike">
              <a:latin typeface="Arial"/>
            </a:endParaRPr>
          </a:p>
          <a:p>
            <a:pPr>
              <a:lnSpc>
                <a:spcPct val="100000"/>
              </a:lnSpc>
            </a:pPr>
            <a:r>
              <a:rPr b="0" lang="en-US" sz="1800" spc="-1" strike="noStrike">
                <a:solidFill>
                  <a:srgbClr val="000000"/>
                </a:solidFill>
                <a:latin typeface="Calibri"/>
              </a:rPr>
              <a:t>The ArrayList in Java can have the duplicate elements also. It implements the List interface so we can use all the methods of List interface here. The ArrayList maintains the insertion order internally.</a:t>
            </a:r>
            <a:endParaRPr b="0" lang="en-IN" sz="1800" spc="-1" strike="noStrike">
              <a:latin typeface="Arial"/>
            </a:endParaRPr>
          </a:p>
          <a:p>
            <a:pPr>
              <a:lnSpc>
                <a:spcPct val="100000"/>
              </a:lnSpc>
            </a:pPr>
            <a:r>
              <a:rPr b="0" lang="en-US" sz="1800" spc="-1" strike="noStrike">
                <a:solidFill>
                  <a:srgbClr val="000000"/>
                </a:solidFill>
                <a:latin typeface="Calibri"/>
              </a:rPr>
              <a:t>It inherits the AbstractList class and implements List interface. </a:t>
            </a:r>
            <a:endParaRPr b="0" lang="en-IN" sz="1800" spc="-1" strike="noStrike">
              <a:latin typeface="Arial"/>
            </a:endParaRPr>
          </a:p>
          <a:p>
            <a:pPr>
              <a:lnSpc>
                <a:spcPct val="100000"/>
              </a:lnSpc>
            </a:pPr>
            <a:r>
              <a:rPr b="0" lang="en-US" sz="1800" spc="-1" strike="noStrike">
                <a:solidFill>
                  <a:srgbClr val="000000"/>
                </a:solidFill>
                <a:latin typeface="Calibri"/>
              </a:rPr>
              <a:t>The important points about Java ArrayList class are:</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Java ArrayList class can contain duplicate elements.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Java ArrayList class maintains insertion order.</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Java ArrayList class is non synchronized.</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Java ArrayList allows random access because array works at the index basis.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In ArrayList, manipulation is little bit slower than the LinkedList in Java because a lot of shifting needs to occur if any element is removed from the array list.</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1722240" y="4768200"/>
            <a:ext cx="2057040" cy="273600"/>
          </a:xfrm>
          <a:prstGeom prst="rect">
            <a:avLst/>
          </a:prstGeom>
          <a:noFill/>
          <a:ln w="0">
            <a:noFill/>
          </a:ln>
        </p:spPr>
        <p:txBody>
          <a:bodyPr anchor="ctr">
            <a:noAutofit/>
          </a:bodyPr>
          <a:p>
            <a:pPr>
              <a:lnSpc>
                <a:spcPct val="100000"/>
              </a:lnSpc>
            </a:pPr>
            <a:fld id="{D5EC4870-DEA7-4C81-8B33-03AE12C3C796}"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6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6FF1774-04B1-473B-B472-45D12C49B59E}" type="slidenum">
              <a:rPr b="0" lang="en-IN" sz="900" spc="-1" strike="noStrike">
                <a:solidFill>
                  <a:srgbClr val="ff0000"/>
                </a:solidFill>
                <a:latin typeface="Proxima Nova Rg"/>
              </a:rPr>
              <a:t>24</a:t>
            </a:fld>
            <a:endParaRPr b="0" lang="en-IN" sz="900" spc="-1" strike="noStrike">
              <a:latin typeface="Times New Roman"/>
            </a:endParaRPr>
          </a:p>
        </p:txBody>
      </p:sp>
      <p:sp>
        <p:nvSpPr>
          <p:cNvPr id="36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ArrayList</a:t>
            </a:r>
            <a:endParaRPr b="0" lang="en-IN" sz="2400" spc="-1" strike="noStrike">
              <a:latin typeface="Arial"/>
            </a:endParaRPr>
          </a:p>
        </p:txBody>
      </p:sp>
      <p:sp>
        <p:nvSpPr>
          <p:cNvPr id="36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69"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70" name="CustomShape 6"/>
          <p:cNvSpPr/>
          <p:nvPr/>
        </p:nvSpPr>
        <p:spPr>
          <a:xfrm>
            <a:off x="266400" y="1004760"/>
            <a:ext cx="882468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ArrayList class declaration</a:t>
            </a:r>
            <a:endParaRPr b="0" lang="en-IN" sz="1800" spc="-1" strike="noStrike">
              <a:latin typeface="Arial"/>
            </a:endParaRPr>
          </a:p>
          <a:p>
            <a:pPr>
              <a:lnSpc>
                <a:spcPct val="100000"/>
              </a:lnSpc>
            </a:pPr>
            <a:r>
              <a:rPr b="0" lang="en-US" sz="1800" spc="-1" strike="noStrike">
                <a:solidFill>
                  <a:srgbClr val="000000"/>
                </a:solidFill>
                <a:latin typeface="Calibri"/>
              </a:rPr>
              <a:t>Let's see the declaration for java.util.ArrayList class.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Constructors of ArrayList</a:t>
            </a:r>
            <a:endParaRPr b="0" lang="en-IN" sz="1800" spc="-1" strike="noStrike">
              <a:latin typeface="Arial"/>
            </a:endParaRPr>
          </a:p>
          <a:p>
            <a:pPr>
              <a:lnSpc>
                <a:spcPct val="100000"/>
              </a:lnSpc>
            </a:pPr>
            <a:endParaRPr b="0" lang="en-IN" sz="1800" spc="-1" strike="noStrike">
              <a:latin typeface="Arial"/>
            </a:endParaRPr>
          </a:p>
        </p:txBody>
      </p:sp>
      <p:pic>
        <p:nvPicPr>
          <p:cNvPr id="371" name="Picture 2" descr=""/>
          <p:cNvPicPr/>
          <p:nvPr/>
        </p:nvPicPr>
        <p:blipFill>
          <a:blip r:embed="rId1"/>
          <a:stretch/>
        </p:blipFill>
        <p:spPr>
          <a:xfrm>
            <a:off x="266400" y="2356560"/>
            <a:ext cx="6752880" cy="294840"/>
          </a:xfrm>
          <a:prstGeom prst="rect">
            <a:avLst/>
          </a:prstGeom>
          <a:ln w="0">
            <a:noFill/>
          </a:ln>
        </p:spPr>
      </p:pic>
      <p:pic>
        <p:nvPicPr>
          <p:cNvPr id="372" name="Picture 3" descr=""/>
          <p:cNvPicPr/>
          <p:nvPr/>
        </p:nvPicPr>
        <p:blipFill>
          <a:blip r:embed="rId2"/>
          <a:stretch/>
        </p:blipFill>
        <p:spPr>
          <a:xfrm>
            <a:off x="266400" y="2996640"/>
            <a:ext cx="8286480" cy="12949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1722240" y="4768200"/>
            <a:ext cx="2057040" cy="273600"/>
          </a:xfrm>
          <a:prstGeom prst="rect">
            <a:avLst/>
          </a:prstGeom>
          <a:noFill/>
          <a:ln w="0">
            <a:noFill/>
          </a:ln>
        </p:spPr>
        <p:txBody>
          <a:bodyPr anchor="ctr">
            <a:noAutofit/>
          </a:bodyPr>
          <a:p>
            <a:pPr>
              <a:lnSpc>
                <a:spcPct val="100000"/>
              </a:lnSpc>
            </a:pPr>
            <a:fld id="{6B85E2EA-A425-48E2-AC5B-8C5AE979ED03}"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7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0D90524-7B4A-4C69-BE80-2B0A84BD222D}" type="slidenum">
              <a:rPr b="0" lang="en-IN" sz="900" spc="-1" strike="noStrike">
                <a:solidFill>
                  <a:srgbClr val="ff0000"/>
                </a:solidFill>
                <a:latin typeface="Proxima Nova Rg"/>
              </a:rPr>
              <a:t>25</a:t>
            </a:fld>
            <a:endParaRPr b="0" lang="en-IN" sz="900" spc="-1" strike="noStrike">
              <a:latin typeface="Times New Roman"/>
            </a:endParaRPr>
          </a:p>
        </p:txBody>
      </p:sp>
      <p:sp>
        <p:nvSpPr>
          <p:cNvPr id="37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ArrayList</a:t>
            </a:r>
            <a:endParaRPr b="0" lang="en-IN" sz="2400" spc="-1" strike="noStrike">
              <a:latin typeface="Arial"/>
            </a:endParaRPr>
          </a:p>
        </p:txBody>
      </p:sp>
      <p:sp>
        <p:nvSpPr>
          <p:cNvPr id="37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77"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78" name="CustomShape 6"/>
          <p:cNvSpPr/>
          <p:nvPr/>
        </p:nvSpPr>
        <p:spPr>
          <a:xfrm>
            <a:off x="266400" y="100476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Methods of ArrayList</a:t>
            </a:r>
            <a:endParaRPr b="0" lang="en-IN" sz="1800" spc="-1" strike="noStrike">
              <a:latin typeface="Arial"/>
            </a:endParaRPr>
          </a:p>
        </p:txBody>
      </p:sp>
      <p:pic>
        <p:nvPicPr>
          <p:cNvPr id="379" name="Picture 2" descr=""/>
          <p:cNvPicPr/>
          <p:nvPr/>
        </p:nvPicPr>
        <p:blipFill>
          <a:blip r:embed="rId1"/>
          <a:stretch/>
        </p:blipFill>
        <p:spPr>
          <a:xfrm>
            <a:off x="1415520" y="1374120"/>
            <a:ext cx="6772680" cy="37270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1722240" y="4768200"/>
            <a:ext cx="2057040" cy="273600"/>
          </a:xfrm>
          <a:prstGeom prst="rect">
            <a:avLst/>
          </a:prstGeom>
          <a:noFill/>
          <a:ln w="0">
            <a:noFill/>
          </a:ln>
        </p:spPr>
        <p:txBody>
          <a:bodyPr anchor="ctr">
            <a:noAutofit/>
          </a:bodyPr>
          <a:p>
            <a:pPr>
              <a:lnSpc>
                <a:spcPct val="100000"/>
              </a:lnSpc>
            </a:pPr>
            <a:fld id="{3994679C-E44D-41D5-876D-C1E386A39A2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8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D956B66-B78D-4E13-B26A-9D96974372AD}" type="slidenum">
              <a:rPr b="0" lang="en-IN" sz="900" spc="-1" strike="noStrike">
                <a:solidFill>
                  <a:srgbClr val="ff0000"/>
                </a:solidFill>
                <a:latin typeface="Proxima Nova Rg"/>
              </a:rPr>
              <a:t>26</a:t>
            </a:fld>
            <a:endParaRPr b="0" lang="en-IN" sz="900" spc="-1" strike="noStrike">
              <a:latin typeface="Times New Roman"/>
            </a:endParaRPr>
          </a:p>
        </p:txBody>
      </p:sp>
      <p:sp>
        <p:nvSpPr>
          <p:cNvPr id="38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ArrayList</a:t>
            </a:r>
            <a:endParaRPr b="0" lang="en-IN" sz="2400" spc="-1" strike="noStrike">
              <a:latin typeface="Arial"/>
            </a:endParaRPr>
          </a:p>
        </p:txBody>
      </p:sp>
      <p:sp>
        <p:nvSpPr>
          <p:cNvPr id="38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8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85" name="CustomShape 6"/>
          <p:cNvSpPr/>
          <p:nvPr/>
        </p:nvSpPr>
        <p:spPr>
          <a:xfrm>
            <a:off x="266400" y="100476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Methods of ArrayList</a:t>
            </a:r>
            <a:endParaRPr b="0" lang="en-IN" sz="1800" spc="-1" strike="noStrike">
              <a:latin typeface="Arial"/>
            </a:endParaRPr>
          </a:p>
        </p:txBody>
      </p:sp>
      <p:pic>
        <p:nvPicPr>
          <p:cNvPr id="386" name="Picture 2" descr=""/>
          <p:cNvPicPr/>
          <p:nvPr/>
        </p:nvPicPr>
        <p:blipFill>
          <a:blip r:embed="rId1"/>
          <a:stretch/>
        </p:blipFill>
        <p:spPr>
          <a:xfrm>
            <a:off x="1494720" y="1288440"/>
            <a:ext cx="6619320" cy="3854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1722240" y="4768200"/>
            <a:ext cx="2057040" cy="273600"/>
          </a:xfrm>
          <a:prstGeom prst="rect">
            <a:avLst/>
          </a:prstGeom>
          <a:noFill/>
          <a:ln w="0">
            <a:noFill/>
          </a:ln>
        </p:spPr>
        <p:txBody>
          <a:bodyPr anchor="ctr">
            <a:noAutofit/>
          </a:bodyPr>
          <a:p>
            <a:pPr>
              <a:lnSpc>
                <a:spcPct val="100000"/>
              </a:lnSpc>
            </a:pPr>
            <a:fld id="{1A96A5BB-05B2-48AD-BD69-B044CF99B8FF}"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8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DE8C6A4-B34E-47FA-BF0D-48947224A678}" type="slidenum">
              <a:rPr b="0" lang="en-IN" sz="900" spc="-1" strike="noStrike">
                <a:solidFill>
                  <a:srgbClr val="ff0000"/>
                </a:solidFill>
                <a:latin typeface="Proxima Nova Rg"/>
              </a:rPr>
              <a:t>27</a:t>
            </a:fld>
            <a:endParaRPr b="0" lang="en-IN" sz="900" spc="-1" strike="noStrike">
              <a:latin typeface="Times New Roman"/>
            </a:endParaRPr>
          </a:p>
        </p:txBody>
      </p:sp>
      <p:sp>
        <p:nvSpPr>
          <p:cNvPr id="38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ArrayList</a:t>
            </a:r>
            <a:endParaRPr b="0" lang="en-IN" sz="2400" spc="-1" strike="noStrike">
              <a:latin typeface="Arial"/>
            </a:endParaRPr>
          </a:p>
        </p:txBody>
      </p:sp>
      <p:sp>
        <p:nvSpPr>
          <p:cNvPr id="39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91"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92" name="CustomShape 6"/>
          <p:cNvSpPr/>
          <p:nvPr/>
        </p:nvSpPr>
        <p:spPr>
          <a:xfrm>
            <a:off x="266400" y="100476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ArrayList Example</a:t>
            </a:r>
            <a:endParaRPr b="0" lang="en-IN" sz="1800" spc="-1" strike="noStrike">
              <a:latin typeface="Arial"/>
            </a:endParaRPr>
          </a:p>
        </p:txBody>
      </p:sp>
      <p:pic>
        <p:nvPicPr>
          <p:cNvPr id="393" name="Picture 2" descr=""/>
          <p:cNvPicPr/>
          <p:nvPr/>
        </p:nvPicPr>
        <p:blipFill>
          <a:blip r:embed="rId1"/>
          <a:stretch/>
        </p:blipFill>
        <p:spPr>
          <a:xfrm>
            <a:off x="385920" y="1807920"/>
            <a:ext cx="4743000" cy="2371320"/>
          </a:xfrm>
          <a:prstGeom prst="rect">
            <a:avLst/>
          </a:prstGeom>
          <a:ln w="0">
            <a:noFill/>
          </a:ln>
        </p:spPr>
      </p:pic>
      <p:pic>
        <p:nvPicPr>
          <p:cNvPr id="394" name="Picture 3" descr=""/>
          <p:cNvPicPr/>
          <p:nvPr/>
        </p:nvPicPr>
        <p:blipFill>
          <a:blip r:embed="rId2"/>
          <a:stretch/>
        </p:blipFill>
        <p:spPr>
          <a:xfrm>
            <a:off x="5724000" y="2358360"/>
            <a:ext cx="2847600" cy="7426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722240" y="4768200"/>
            <a:ext cx="2057040" cy="273600"/>
          </a:xfrm>
          <a:prstGeom prst="rect">
            <a:avLst/>
          </a:prstGeom>
          <a:noFill/>
          <a:ln w="0">
            <a:noFill/>
          </a:ln>
        </p:spPr>
        <p:txBody>
          <a:bodyPr anchor="ctr">
            <a:noAutofit/>
          </a:bodyPr>
          <a:p>
            <a:pPr>
              <a:lnSpc>
                <a:spcPct val="100000"/>
              </a:lnSpc>
            </a:pPr>
            <a:fld id="{B0E18C13-17DD-4D28-AD24-81FCF7F00935}"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39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34EF12A-3C85-4A51-B370-483B7680FD04}" type="slidenum">
              <a:rPr b="0" lang="en-IN" sz="900" spc="-1" strike="noStrike">
                <a:solidFill>
                  <a:srgbClr val="ff0000"/>
                </a:solidFill>
                <a:latin typeface="Proxima Nova Rg"/>
              </a:rPr>
              <a:t>28</a:t>
            </a:fld>
            <a:endParaRPr b="0" lang="en-IN" sz="900" spc="-1" strike="noStrike">
              <a:latin typeface="Times New Roman"/>
            </a:endParaRPr>
          </a:p>
        </p:txBody>
      </p:sp>
      <p:sp>
        <p:nvSpPr>
          <p:cNvPr id="39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LinkedList</a:t>
            </a:r>
            <a:endParaRPr b="0" lang="en-IN" sz="2400" spc="-1" strike="noStrike">
              <a:latin typeface="Arial"/>
            </a:endParaRPr>
          </a:p>
        </p:txBody>
      </p:sp>
      <p:sp>
        <p:nvSpPr>
          <p:cNvPr id="39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99"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00" name="CustomShape 6"/>
          <p:cNvSpPr/>
          <p:nvPr/>
        </p:nvSpPr>
        <p:spPr>
          <a:xfrm>
            <a:off x="266400" y="100476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LinkedList class</a:t>
            </a:r>
            <a:endParaRPr b="0" lang="en-IN" sz="1800" spc="-1" strike="noStrike">
              <a:latin typeface="Arial"/>
            </a:endParaRPr>
          </a:p>
          <a:p>
            <a:pPr>
              <a:lnSpc>
                <a:spcPct val="100000"/>
              </a:lnSpc>
            </a:pPr>
            <a:r>
              <a:rPr b="0" lang="en-US" sz="1800" spc="-1" strike="noStrike">
                <a:solidFill>
                  <a:srgbClr val="000000"/>
                </a:solidFill>
                <a:latin typeface="Calibri"/>
              </a:rPr>
              <a:t>Java LinkedList class uses a doubly linked list to store the elements. It provides a linked-list data structure. It inherits the AbstractList class and implements List and Deque interfaces.</a:t>
            </a:r>
            <a:endParaRPr b="0" lang="en-IN" sz="1800" spc="-1" strike="noStrike">
              <a:latin typeface="Arial"/>
            </a:endParaRPr>
          </a:p>
          <a:p>
            <a:pPr>
              <a:lnSpc>
                <a:spcPct val="100000"/>
              </a:lnSpc>
            </a:pPr>
            <a:r>
              <a:rPr b="0" lang="en-US" sz="1800" spc="-1" strike="noStrike">
                <a:solidFill>
                  <a:srgbClr val="000000"/>
                </a:solidFill>
                <a:latin typeface="Calibri"/>
              </a:rPr>
              <a:t>The important points about Java LinkedList are:</a:t>
            </a:r>
            <a:endParaRPr b="0" lang="en-IN" sz="1800" spc="-1" strike="noStrike">
              <a:latin typeface="Arial"/>
            </a:endParaRPr>
          </a:p>
          <a:p>
            <a:pPr>
              <a:lnSpc>
                <a:spcPct val="100000"/>
              </a:lnSpc>
            </a:pPr>
            <a:r>
              <a:rPr b="0" lang="en-US" sz="1800" spc="-1" strike="noStrike">
                <a:solidFill>
                  <a:srgbClr val="000000"/>
                </a:solidFill>
                <a:latin typeface="Calibri"/>
              </a:rPr>
              <a:t>Java LinkedList class can contain duplicate elements.</a:t>
            </a:r>
            <a:endParaRPr b="0" lang="en-IN" sz="1800" spc="-1" strike="noStrike">
              <a:latin typeface="Arial"/>
            </a:endParaRPr>
          </a:p>
          <a:p>
            <a:pPr>
              <a:lnSpc>
                <a:spcPct val="100000"/>
              </a:lnSpc>
            </a:pPr>
            <a:r>
              <a:rPr b="0" lang="en-US" sz="1800" spc="-1" strike="noStrike">
                <a:solidFill>
                  <a:srgbClr val="000000"/>
                </a:solidFill>
                <a:latin typeface="Calibri"/>
              </a:rPr>
              <a:t>Java LinkedList class maintains insertion order.</a:t>
            </a:r>
            <a:endParaRPr b="0" lang="en-IN" sz="1800" spc="-1" strike="noStrike">
              <a:latin typeface="Arial"/>
            </a:endParaRPr>
          </a:p>
          <a:p>
            <a:pPr>
              <a:lnSpc>
                <a:spcPct val="100000"/>
              </a:lnSpc>
            </a:pPr>
            <a:r>
              <a:rPr b="0" lang="en-US" sz="1800" spc="-1" strike="noStrike">
                <a:solidFill>
                  <a:srgbClr val="000000"/>
                </a:solidFill>
                <a:latin typeface="Calibri"/>
              </a:rPr>
              <a:t>Java LinkedList class is non synchronized.</a:t>
            </a:r>
            <a:endParaRPr b="0" lang="en-IN" sz="1800" spc="-1" strike="noStrike">
              <a:latin typeface="Arial"/>
            </a:endParaRPr>
          </a:p>
          <a:p>
            <a:pPr>
              <a:lnSpc>
                <a:spcPct val="100000"/>
              </a:lnSpc>
            </a:pPr>
            <a:r>
              <a:rPr b="0" lang="en-US" sz="1800" spc="-1" strike="noStrike">
                <a:solidFill>
                  <a:srgbClr val="000000"/>
                </a:solidFill>
                <a:latin typeface="Calibri"/>
              </a:rPr>
              <a:t>In Java LinkedList class, manipulation is fast because no shifting needs to occur.</a:t>
            </a:r>
            <a:endParaRPr b="0" lang="en-IN" sz="1800" spc="-1" strike="noStrike">
              <a:latin typeface="Arial"/>
            </a:endParaRPr>
          </a:p>
          <a:p>
            <a:pPr>
              <a:lnSpc>
                <a:spcPct val="100000"/>
              </a:lnSpc>
            </a:pPr>
            <a:r>
              <a:rPr b="0" lang="en-US" sz="1800" spc="-1" strike="noStrike">
                <a:solidFill>
                  <a:srgbClr val="000000"/>
                </a:solidFill>
                <a:latin typeface="Calibri"/>
              </a:rPr>
              <a:t>Java LinkedList class can be used as a list, stack or queue</a:t>
            </a:r>
            <a:endParaRPr b="0" lang="en-IN" sz="1800" spc="-1" strike="noStrike">
              <a:latin typeface="Arial"/>
            </a:endParaRPr>
          </a:p>
          <a:p>
            <a:pPr>
              <a:lnSpc>
                <a:spcPct val="100000"/>
              </a:lnSpc>
            </a:pPr>
            <a:r>
              <a:rPr b="1" lang="en-US" sz="1800" spc="-1" strike="noStrike">
                <a:solidFill>
                  <a:srgbClr val="000000"/>
                </a:solidFill>
                <a:latin typeface="Calibri"/>
              </a:rPr>
              <a:t>Doubly Linked List</a:t>
            </a:r>
            <a:endParaRPr b="0" lang="en-IN" sz="1800" spc="-1" strike="noStrike">
              <a:latin typeface="Arial"/>
            </a:endParaRPr>
          </a:p>
          <a:p>
            <a:pPr>
              <a:lnSpc>
                <a:spcPct val="100000"/>
              </a:lnSpc>
            </a:pPr>
            <a:r>
              <a:rPr b="0" lang="en-US" sz="1800" spc="-1" strike="noStrike">
                <a:solidFill>
                  <a:srgbClr val="000000"/>
                </a:solidFill>
                <a:latin typeface="Calibri"/>
              </a:rPr>
              <a:t>In the case of a doubly linked list, we can add or remove elements from both sides.</a:t>
            </a:r>
            <a:endParaRPr b="0" lang="en-IN" sz="1800" spc="-1" strike="noStrike">
              <a:latin typeface="Arial"/>
            </a:endParaRPr>
          </a:p>
        </p:txBody>
      </p:sp>
      <p:pic>
        <p:nvPicPr>
          <p:cNvPr id="401" name="Picture 2" descr=""/>
          <p:cNvPicPr/>
          <p:nvPr/>
        </p:nvPicPr>
        <p:blipFill>
          <a:blip r:embed="rId1"/>
          <a:stretch/>
        </p:blipFill>
        <p:spPr>
          <a:xfrm>
            <a:off x="276840" y="4259880"/>
            <a:ext cx="4686120" cy="771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38280" y="4767120"/>
            <a:ext cx="2057040" cy="273600"/>
          </a:xfrm>
          <a:prstGeom prst="rect">
            <a:avLst/>
          </a:prstGeom>
          <a:noFill/>
          <a:ln w="0">
            <a:noFill/>
          </a:ln>
        </p:spPr>
        <p:txBody>
          <a:bodyPr anchor="ctr">
            <a:noAutofit/>
          </a:bodyPr>
          <a:p>
            <a:pPr>
              <a:lnSpc>
                <a:spcPct val="100000"/>
              </a:lnSpc>
            </a:pPr>
            <a:fld id="{0D1F67C1-4387-4915-B021-77F4B4D3DC25}" type="datetime1">
              <a:rPr b="0" lang="en-IN" sz="900" spc="-1" strike="noStrike">
                <a:solidFill>
                  <a:srgbClr val="ffffff"/>
                </a:solidFill>
                <a:latin typeface="Proxima Nova Rg"/>
              </a:rPr>
              <a:t>08/01/2021</a:t>
            </a:fld>
            <a:endParaRPr b="0" lang="en-IN" sz="900" spc="-1" strike="noStrike">
              <a:latin typeface="Times New Roman"/>
            </a:endParaRPr>
          </a:p>
        </p:txBody>
      </p:sp>
      <p:sp>
        <p:nvSpPr>
          <p:cNvPr id="195" name="TextShape 2"/>
          <p:cNvSpPr txBox="1"/>
          <p:nvPr/>
        </p:nvSpPr>
        <p:spPr>
          <a:xfrm>
            <a:off x="6467400" y="4767120"/>
            <a:ext cx="2057040" cy="273600"/>
          </a:xfrm>
          <a:prstGeom prst="rect">
            <a:avLst/>
          </a:prstGeom>
          <a:noFill/>
          <a:ln w="0">
            <a:noFill/>
          </a:ln>
        </p:spPr>
        <p:txBody>
          <a:bodyPr anchor="ctr">
            <a:noAutofit/>
          </a:bodyPr>
          <a:p>
            <a:pPr algn="r">
              <a:lnSpc>
                <a:spcPct val="100000"/>
              </a:lnSpc>
            </a:pPr>
            <a:fld id="{DE9B2130-7CCE-4887-AE6B-A051E746BDE8}" type="slidenum">
              <a:rPr b="0" lang="en-IN" sz="900" spc="-1" strike="noStrike">
                <a:solidFill>
                  <a:srgbClr val="ffffff"/>
                </a:solidFill>
                <a:latin typeface="Proxima Nova Rg"/>
              </a:rPr>
              <a:t>&lt;number&gt;</a:t>
            </a:fld>
            <a:endParaRPr b="0" lang="en-IN" sz="900" spc="-1" strike="noStrike">
              <a:latin typeface="Times New Roman"/>
            </a:endParaRPr>
          </a:p>
        </p:txBody>
      </p:sp>
      <p:sp>
        <p:nvSpPr>
          <p:cNvPr id="196" name="CustomShape 3"/>
          <p:cNvSpPr/>
          <p:nvPr/>
        </p:nvSpPr>
        <p:spPr>
          <a:xfrm>
            <a:off x="638280" y="654840"/>
            <a:ext cx="443196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x-none" sz="2800" spc="-1" strike="noStrike">
                <a:solidFill>
                  <a:srgbClr val="ffffff"/>
                </a:solidFill>
                <a:latin typeface="Calibri"/>
              </a:rPr>
              <a:t>Today’s Agenda</a:t>
            </a:r>
            <a:endParaRPr b="0" lang="en-IN" sz="2800" spc="-1" strike="noStrike">
              <a:latin typeface="Arial"/>
            </a:endParaRPr>
          </a:p>
        </p:txBody>
      </p:sp>
      <p:sp>
        <p:nvSpPr>
          <p:cNvPr id="197" name="TextShape 4"/>
          <p:cNvSpPr txBox="1"/>
          <p:nvPr/>
        </p:nvSpPr>
        <p:spPr>
          <a:xfrm>
            <a:off x="3029040" y="4767120"/>
            <a:ext cx="3085920" cy="273600"/>
          </a:xfrm>
          <a:prstGeom prst="rect">
            <a:avLst/>
          </a:prstGeom>
          <a:noFill/>
          <a:ln w="0">
            <a:noFill/>
          </a:ln>
        </p:spPr>
        <p:txBody>
          <a:bodyPr lIns="90000" rIns="90000" tIns="45000" bIns="45000">
            <a:noAutofit/>
          </a:bodyPr>
          <a:p>
            <a:pPr>
              <a:lnSpc>
                <a:spcPct val="100000"/>
              </a:lnSpc>
            </a:pPr>
            <a:r>
              <a:rPr b="0" lang="en-IN" sz="1800" spc="-1" strike="noStrike">
                <a:solidFill>
                  <a:srgbClr val="ffffff"/>
                </a:solidFill>
                <a:latin typeface="Calibri"/>
              </a:rPr>
              <a:t>Java Program</a:t>
            </a:r>
            <a:endParaRPr b="0" lang="en-IN" sz="1800" spc="-1" strike="noStrike">
              <a:latin typeface="Times New Roman"/>
            </a:endParaRPr>
          </a:p>
        </p:txBody>
      </p:sp>
      <p:sp>
        <p:nvSpPr>
          <p:cNvPr id="198" name="CustomShape 5"/>
          <p:cNvSpPr/>
          <p:nvPr/>
        </p:nvSpPr>
        <p:spPr>
          <a:xfrm>
            <a:off x="743040" y="1705320"/>
            <a:ext cx="6334560" cy="1187640"/>
          </a:xfrm>
          <a:prstGeom prst="rect">
            <a:avLst/>
          </a:prstGeom>
          <a:noFill/>
          <a:ln w="0">
            <a:noFill/>
          </a:ln>
        </p:spPr>
        <p:style>
          <a:lnRef idx="0"/>
          <a:fillRef idx="0"/>
          <a:effectRef idx="0"/>
          <a:fontRef idx="minor"/>
        </p:style>
        <p:txBody>
          <a:bodyPr lIns="90000" rIns="90000" tIns="45000" bIns="45000">
            <a:spAutoFit/>
          </a:bodyPr>
          <a:p>
            <a:pPr marL="343080" indent="-342720">
              <a:lnSpc>
                <a:spcPct val="100000"/>
              </a:lnSpc>
              <a:buClr>
                <a:srgbClr val="ffffff"/>
              </a:buClr>
              <a:buFont typeface="Calibri Light"/>
              <a:buAutoNum type="arabicPeriod"/>
            </a:pPr>
            <a:r>
              <a:rPr b="0" lang="en-US" sz="1800" spc="-1" strike="noStrike">
                <a:solidFill>
                  <a:srgbClr val="ffffff"/>
                </a:solidFill>
                <a:latin typeface="Calibri"/>
              </a:rPr>
              <a:t>Arrays</a:t>
            </a:r>
            <a:endParaRPr b="0" lang="en-IN" sz="1800" spc="-1" strike="noStrike">
              <a:latin typeface="Arial"/>
            </a:endParaRPr>
          </a:p>
          <a:p>
            <a:pPr marL="343080" indent="-342720">
              <a:lnSpc>
                <a:spcPct val="100000"/>
              </a:lnSpc>
              <a:buClr>
                <a:srgbClr val="ffffff"/>
              </a:buClr>
              <a:buFont typeface="Calibri Light"/>
              <a:buAutoNum type="arabicPeriod"/>
            </a:pPr>
            <a:r>
              <a:rPr b="0" lang="en-US" sz="1800" spc="-1" strike="noStrike">
                <a:solidFill>
                  <a:srgbClr val="ffffff"/>
                </a:solidFill>
                <a:latin typeface="Calibri"/>
              </a:rPr>
              <a:t>ArrayList and LinkedList</a:t>
            </a:r>
            <a:endParaRPr b="0" lang="en-IN" sz="1800" spc="-1" strike="noStrike">
              <a:latin typeface="Arial"/>
            </a:endParaRPr>
          </a:p>
          <a:p>
            <a:pPr marL="343080" indent="-342720">
              <a:lnSpc>
                <a:spcPct val="100000"/>
              </a:lnSpc>
              <a:buClr>
                <a:srgbClr val="ffffff"/>
              </a:buClr>
              <a:buFont typeface="Calibri Light"/>
              <a:buAutoNum type="arabicPeriod"/>
            </a:pPr>
            <a:r>
              <a:rPr b="0" lang="en-US" sz="1800" spc="-1" strike="noStrike">
                <a:solidFill>
                  <a:srgbClr val="ffffff"/>
                </a:solidFill>
                <a:latin typeface="Calibri"/>
              </a:rPr>
              <a:t>Basic operations in ArrayList and LinkedList</a:t>
            </a:r>
            <a:endParaRPr b="0" lang="en-IN" sz="1800" spc="-1" strike="noStrike">
              <a:latin typeface="Arial"/>
            </a:endParaRPr>
          </a:p>
          <a:p>
            <a:pPr marL="343080" indent="-342720">
              <a:lnSpc>
                <a:spcPct val="100000"/>
              </a:lnSpc>
              <a:buClr>
                <a:srgbClr val="ffffff"/>
              </a:buClr>
              <a:buFont typeface="Calibri Light"/>
              <a:buAutoNum type="arabicPeriod"/>
            </a:pPr>
            <a:r>
              <a:rPr b="0" lang="en-US" sz="1800" spc="-1" strike="noStrike">
                <a:solidFill>
                  <a:srgbClr val="ffffff"/>
                </a:solidFill>
                <a:latin typeface="Calibri"/>
              </a:rPr>
              <a:t>Lists and polymorphism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1722240" y="4768200"/>
            <a:ext cx="2057040" cy="273600"/>
          </a:xfrm>
          <a:prstGeom prst="rect">
            <a:avLst/>
          </a:prstGeom>
          <a:noFill/>
          <a:ln w="0">
            <a:noFill/>
          </a:ln>
        </p:spPr>
        <p:txBody>
          <a:bodyPr anchor="ctr">
            <a:noAutofit/>
          </a:bodyPr>
          <a:p>
            <a:pPr>
              <a:lnSpc>
                <a:spcPct val="100000"/>
              </a:lnSpc>
            </a:pPr>
            <a:fld id="{54654FF1-2260-4ACE-A65B-4F2DAD92551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0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16382156-FDF0-44F9-AFFC-69A9BF50CDC9}" type="slidenum">
              <a:rPr b="0" lang="en-IN" sz="900" spc="-1" strike="noStrike">
                <a:solidFill>
                  <a:srgbClr val="ff0000"/>
                </a:solidFill>
                <a:latin typeface="Proxima Nova Rg"/>
              </a:rPr>
              <a:t>29</a:t>
            </a:fld>
            <a:endParaRPr b="0" lang="en-IN" sz="900" spc="-1" strike="noStrike">
              <a:latin typeface="Times New Roman"/>
            </a:endParaRPr>
          </a:p>
        </p:txBody>
      </p:sp>
      <p:sp>
        <p:nvSpPr>
          <p:cNvPr id="40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LinkedList</a:t>
            </a:r>
            <a:endParaRPr b="0" lang="en-IN" sz="2400" spc="-1" strike="noStrike">
              <a:latin typeface="Arial"/>
            </a:endParaRPr>
          </a:p>
        </p:txBody>
      </p:sp>
      <p:sp>
        <p:nvSpPr>
          <p:cNvPr id="40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06"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07" name="CustomShape 6"/>
          <p:cNvSpPr/>
          <p:nvPr/>
        </p:nvSpPr>
        <p:spPr>
          <a:xfrm>
            <a:off x="266400" y="1004760"/>
            <a:ext cx="8824680" cy="1736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LinkedList class declaration</a:t>
            </a:r>
            <a:endParaRPr b="0" lang="en-IN" sz="1800" spc="-1" strike="noStrike">
              <a:latin typeface="Arial"/>
            </a:endParaRPr>
          </a:p>
          <a:p>
            <a:pPr>
              <a:lnSpc>
                <a:spcPct val="100000"/>
              </a:lnSpc>
            </a:pPr>
            <a:r>
              <a:rPr b="0" lang="en-US" sz="1800" spc="-1" strike="noStrike">
                <a:solidFill>
                  <a:srgbClr val="000000"/>
                </a:solidFill>
                <a:latin typeface="Calibri"/>
              </a:rPr>
              <a:t>Let's see the declaration for java.util.LinkedList class.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Constructors of Java LinkedList</a:t>
            </a:r>
            <a:endParaRPr b="0" lang="en-IN" sz="1800" spc="-1" strike="noStrike">
              <a:latin typeface="Arial"/>
            </a:endParaRPr>
          </a:p>
          <a:p>
            <a:pPr>
              <a:lnSpc>
                <a:spcPct val="100000"/>
              </a:lnSpc>
            </a:pPr>
            <a:endParaRPr b="0" lang="en-IN" sz="1800" spc="-1" strike="noStrike">
              <a:latin typeface="Arial"/>
            </a:endParaRPr>
          </a:p>
        </p:txBody>
      </p:sp>
      <p:pic>
        <p:nvPicPr>
          <p:cNvPr id="408" name="Picture 2" descr=""/>
          <p:cNvPicPr/>
          <p:nvPr/>
        </p:nvPicPr>
        <p:blipFill>
          <a:blip r:embed="rId1"/>
          <a:stretch/>
        </p:blipFill>
        <p:spPr>
          <a:xfrm>
            <a:off x="419040" y="1758600"/>
            <a:ext cx="7124400" cy="304560"/>
          </a:xfrm>
          <a:prstGeom prst="rect">
            <a:avLst/>
          </a:prstGeom>
          <a:ln w="0">
            <a:noFill/>
          </a:ln>
        </p:spPr>
      </p:pic>
      <p:pic>
        <p:nvPicPr>
          <p:cNvPr id="409" name="Picture 3" descr=""/>
          <p:cNvPicPr/>
          <p:nvPr/>
        </p:nvPicPr>
        <p:blipFill>
          <a:blip r:embed="rId2"/>
          <a:stretch/>
        </p:blipFill>
        <p:spPr>
          <a:xfrm>
            <a:off x="419040" y="2598480"/>
            <a:ext cx="8305560" cy="11520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1722240" y="4768200"/>
            <a:ext cx="2057040" cy="273600"/>
          </a:xfrm>
          <a:prstGeom prst="rect">
            <a:avLst/>
          </a:prstGeom>
          <a:noFill/>
          <a:ln w="0">
            <a:noFill/>
          </a:ln>
        </p:spPr>
        <p:txBody>
          <a:bodyPr anchor="ctr">
            <a:noAutofit/>
          </a:bodyPr>
          <a:p>
            <a:pPr>
              <a:lnSpc>
                <a:spcPct val="100000"/>
              </a:lnSpc>
            </a:pPr>
            <a:fld id="{808BCF59-7C75-483B-8F02-F16B8970E2D3}"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1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6BB8B06C-D30B-4458-AA76-20806A1DEE25}" type="slidenum">
              <a:rPr b="0" lang="en-IN" sz="900" spc="-1" strike="noStrike">
                <a:solidFill>
                  <a:srgbClr val="ff0000"/>
                </a:solidFill>
                <a:latin typeface="Proxima Nova Rg"/>
              </a:rPr>
              <a:t>30</a:t>
            </a:fld>
            <a:endParaRPr b="0" lang="en-IN" sz="900" spc="-1" strike="noStrike">
              <a:latin typeface="Times New Roman"/>
            </a:endParaRPr>
          </a:p>
        </p:txBody>
      </p:sp>
      <p:sp>
        <p:nvSpPr>
          <p:cNvPr id="41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LinkedList</a:t>
            </a:r>
            <a:endParaRPr b="0" lang="en-IN" sz="2400" spc="-1" strike="noStrike">
              <a:latin typeface="Arial"/>
            </a:endParaRPr>
          </a:p>
        </p:txBody>
      </p:sp>
      <p:sp>
        <p:nvSpPr>
          <p:cNvPr id="41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1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15" name="CustomShape 6"/>
          <p:cNvSpPr/>
          <p:nvPr/>
        </p:nvSpPr>
        <p:spPr>
          <a:xfrm>
            <a:off x="266400" y="100476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LinkedList Example</a:t>
            </a:r>
            <a:endParaRPr b="0" lang="en-IN" sz="1800" spc="-1" strike="noStrike">
              <a:latin typeface="Arial"/>
            </a:endParaRPr>
          </a:p>
        </p:txBody>
      </p:sp>
      <p:pic>
        <p:nvPicPr>
          <p:cNvPr id="416" name="Picture 2" descr=""/>
          <p:cNvPicPr/>
          <p:nvPr/>
        </p:nvPicPr>
        <p:blipFill>
          <a:blip r:embed="rId1"/>
          <a:stretch/>
        </p:blipFill>
        <p:spPr>
          <a:xfrm>
            <a:off x="385920" y="1374120"/>
            <a:ext cx="5047920" cy="3180960"/>
          </a:xfrm>
          <a:prstGeom prst="rect">
            <a:avLst/>
          </a:prstGeom>
          <a:ln w="0">
            <a:noFill/>
          </a:ln>
        </p:spPr>
      </p:pic>
      <p:pic>
        <p:nvPicPr>
          <p:cNvPr id="417" name="Picture 3" descr=""/>
          <p:cNvPicPr/>
          <p:nvPr/>
        </p:nvPicPr>
        <p:blipFill>
          <a:blip r:embed="rId2"/>
          <a:stretch/>
        </p:blipFill>
        <p:spPr>
          <a:xfrm>
            <a:off x="5985720" y="2571840"/>
            <a:ext cx="2676240" cy="9424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1722240" y="4768200"/>
            <a:ext cx="2057040" cy="273600"/>
          </a:xfrm>
          <a:prstGeom prst="rect">
            <a:avLst/>
          </a:prstGeom>
          <a:noFill/>
          <a:ln w="0">
            <a:noFill/>
          </a:ln>
        </p:spPr>
        <p:txBody>
          <a:bodyPr anchor="ctr">
            <a:noAutofit/>
          </a:bodyPr>
          <a:p>
            <a:pPr>
              <a:lnSpc>
                <a:spcPct val="100000"/>
              </a:lnSpc>
            </a:pPr>
            <a:fld id="{895AB433-4361-4976-9C31-08F0A0F5F27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1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823CB28-A90B-4D1A-94A2-7B75421A7B27}" type="slidenum">
              <a:rPr b="0" lang="en-IN" sz="900" spc="-1" strike="noStrike">
                <a:solidFill>
                  <a:srgbClr val="ff0000"/>
                </a:solidFill>
                <a:latin typeface="Proxima Nova Rg"/>
              </a:rPr>
              <a:t>31</a:t>
            </a:fld>
            <a:endParaRPr b="0" lang="en-IN" sz="900" spc="-1" strike="noStrike">
              <a:latin typeface="Times New Roman"/>
            </a:endParaRPr>
          </a:p>
        </p:txBody>
      </p:sp>
      <p:sp>
        <p:nvSpPr>
          <p:cNvPr id="42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ArrayList</a:t>
            </a:r>
            <a:endParaRPr b="0" lang="en-IN" sz="2400" spc="-1" strike="noStrike">
              <a:latin typeface="Arial"/>
            </a:endParaRPr>
          </a:p>
        </p:txBody>
      </p:sp>
      <p:sp>
        <p:nvSpPr>
          <p:cNvPr id="42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22"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23"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Iterating ArrayList using For-each loop</a:t>
            </a:r>
            <a:endParaRPr b="0" lang="en-IN" sz="1800" spc="-1" strike="noStrike">
              <a:latin typeface="Arial"/>
            </a:endParaRPr>
          </a:p>
          <a:p>
            <a:pPr>
              <a:lnSpc>
                <a:spcPct val="100000"/>
              </a:lnSpc>
            </a:pPr>
            <a:r>
              <a:rPr b="0" lang="en-US" sz="1800" spc="-1" strike="noStrike">
                <a:solidFill>
                  <a:srgbClr val="000000"/>
                </a:solidFill>
                <a:latin typeface="Calibri"/>
              </a:rPr>
              <a:t>Let's see an example to traverse the ArrayList elements using the for-each loop</a:t>
            </a:r>
            <a:endParaRPr b="0" lang="en-IN" sz="1800" spc="-1" strike="noStrike">
              <a:latin typeface="Arial"/>
            </a:endParaRPr>
          </a:p>
        </p:txBody>
      </p:sp>
      <p:pic>
        <p:nvPicPr>
          <p:cNvPr id="424" name="Picture 2" descr=""/>
          <p:cNvPicPr/>
          <p:nvPr/>
        </p:nvPicPr>
        <p:blipFill>
          <a:blip r:embed="rId1"/>
          <a:stretch/>
        </p:blipFill>
        <p:spPr>
          <a:xfrm>
            <a:off x="385920" y="1863720"/>
            <a:ext cx="4924080" cy="2752200"/>
          </a:xfrm>
          <a:prstGeom prst="rect">
            <a:avLst/>
          </a:prstGeom>
          <a:ln w="0">
            <a:noFill/>
          </a:ln>
        </p:spPr>
      </p:pic>
      <p:pic>
        <p:nvPicPr>
          <p:cNvPr id="425" name="Picture 3" descr=""/>
          <p:cNvPicPr/>
          <p:nvPr/>
        </p:nvPicPr>
        <p:blipFill>
          <a:blip r:embed="rId2"/>
          <a:stretch/>
        </p:blipFill>
        <p:spPr>
          <a:xfrm>
            <a:off x="6027840" y="2598480"/>
            <a:ext cx="2381040" cy="9046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1722240" y="4768200"/>
            <a:ext cx="2057040" cy="273600"/>
          </a:xfrm>
          <a:prstGeom prst="rect">
            <a:avLst/>
          </a:prstGeom>
          <a:noFill/>
          <a:ln w="0">
            <a:noFill/>
          </a:ln>
        </p:spPr>
        <p:txBody>
          <a:bodyPr anchor="ctr">
            <a:noAutofit/>
          </a:bodyPr>
          <a:p>
            <a:pPr>
              <a:lnSpc>
                <a:spcPct val="100000"/>
              </a:lnSpc>
            </a:pPr>
            <a:fld id="{CA05A819-CD54-49BE-80DE-57EBF02059C2}"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2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F17B0D58-F1AC-4E17-94FD-2C2358B4DC6F}" type="slidenum">
              <a:rPr b="0" lang="en-IN" sz="900" spc="-1" strike="noStrike">
                <a:solidFill>
                  <a:srgbClr val="ff0000"/>
                </a:solidFill>
                <a:latin typeface="Proxima Nova Rg"/>
              </a:rPr>
              <a:t>32</a:t>
            </a:fld>
            <a:endParaRPr b="0" lang="en-IN" sz="900" spc="-1" strike="noStrike">
              <a:latin typeface="Times New Roman"/>
            </a:endParaRPr>
          </a:p>
        </p:txBody>
      </p:sp>
      <p:sp>
        <p:nvSpPr>
          <p:cNvPr id="42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ArrayList</a:t>
            </a:r>
            <a:endParaRPr b="0" lang="en-IN" sz="2400" spc="-1" strike="noStrike">
              <a:latin typeface="Arial"/>
            </a:endParaRPr>
          </a:p>
        </p:txBody>
      </p:sp>
      <p:sp>
        <p:nvSpPr>
          <p:cNvPr id="42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30"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31" name="CustomShape 6"/>
          <p:cNvSpPr/>
          <p:nvPr/>
        </p:nvSpPr>
        <p:spPr>
          <a:xfrm>
            <a:off x="266400" y="1004760"/>
            <a:ext cx="8824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Get and Set ArrayList</a:t>
            </a:r>
            <a:endParaRPr b="0" lang="en-IN" sz="1800" spc="-1" strike="noStrike">
              <a:latin typeface="Arial"/>
            </a:endParaRPr>
          </a:p>
          <a:p>
            <a:pPr>
              <a:lnSpc>
                <a:spcPct val="100000"/>
              </a:lnSpc>
            </a:pPr>
            <a:r>
              <a:rPr b="0" lang="en-US" sz="1800" spc="-1" strike="noStrike">
                <a:solidFill>
                  <a:srgbClr val="000000"/>
                </a:solidFill>
                <a:latin typeface="Calibri"/>
              </a:rPr>
              <a:t>The </a:t>
            </a:r>
            <a:r>
              <a:rPr b="0" i="1" lang="en-US" sz="1800" spc="-1" strike="noStrike">
                <a:solidFill>
                  <a:srgbClr val="000000"/>
                </a:solidFill>
                <a:latin typeface="Calibri"/>
              </a:rPr>
              <a:t>get() method</a:t>
            </a:r>
            <a:r>
              <a:rPr b="0" lang="en-US" sz="1800" spc="-1" strike="noStrike">
                <a:solidFill>
                  <a:srgbClr val="000000"/>
                </a:solidFill>
                <a:latin typeface="Calibri"/>
              </a:rPr>
              <a:t> returns the element at the specified index, whereas the </a:t>
            </a:r>
            <a:r>
              <a:rPr b="0" i="1" lang="en-US" sz="1800" spc="-1" strike="noStrike">
                <a:solidFill>
                  <a:srgbClr val="000000"/>
                </a:solidFill>
                <a:latin typeface="Calibri"/>
              </a:rPr>
              <a:t>set() method</a:t>
            </a:r>
            <a:r>
              <a:rPr b="0" lang="en-US" sz="1800" spc="-1" strike="noStrike">
                <a:solidFill>
                  <a:srgbClr val="000000"/>
                </a:solidFill>
                <a:latin typeface="Calibri"/>
              </a:rPr>
              <a:t> changes the element.</a:t>
            </a:r>
            <a:endParaRPr b="0" lang="en-IN" sz="1800" spc="-1" strike="noStrike">
              <a:latin typeface="Arial"/>
            </a:endParaRPr>
          </a:p>
        </p:txBody>
      </p:sp>
      <p:pic>
        <p:nvPicPr>
          <p:cNvPr id="432" name="Picture 2" descr=""/>
          <p:cNvPicPr/>
          <p:nvPr/>
        </p:nvPicPr>
        <p:blipFill>
          <a:blip r:embed="rId1"/>
          <a:stretch/>
        </p:blipFill>
        <p:spPr>
          <a:xfrm>
            <a:off x="385920" y="1858680"/>
            <a:ext cx="6180480" cy="3220200"/>
          </a:xfrm>
          <a:prstGeom prst="rect">
            <a:avLst/>
          </a:prstGeom>
          <a:ln w="0">
            <a:noFill/>
          </a:ln>
        </p:spPr>
      </p:pic>
      <p:pic>
        <p:nvPicPr>
          <p:cNvPr id="433" name="Picture 3" descr=""/>
          <p:cNvPicPr/>
          <p:nvPr/>
        </p:nvPicPr>
        <p:blipFill>
          <a:blip r:embed="rId2"/>
          <a:stretch/>
        </p:blipFill>
        <p:spPr>
          <a:xfrm>
            <a:off x="6567120" y="2399400"/>
            <a:ext cx="2523600" cy="13330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1722240" y="4768200"/>
            <a:ext cx="2057040" cy="273600"/>
          </a:xfrm>
          <a:prstGeom prst="rect">
            <a:avLst/>
          </a:prstGeom>
          <a:noFill/>
          <a:ln w="0">
            <a:noFill/>
          </a:ln>
        </p:spPr>
        <p:txBody>
          <a:bodyPr anchor="ctr">
            <a:noAutofit/>
          </a:bodyPr>
          <a:p>
            <a:pPr>
              <a:lnSpc>
                <a:spcPct val="100000"/>
              </a:lnSpc>
            </a:pPr>
            <a:fld id="{B6803B5E-3043-456B-8CE4-734F4B285DCC}"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3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4B1D472-E5A2-4D81-904D-4394D88383BF}" type="slidenum">
              <a:rPr b="0" lang="en-IN" sz="900" spc="-1" strike="noStrike">
                <a:solidFill>
                  <a:srgbClr val="ff0000"/>
                </a:solidFill>
                <a:latin typeface="Proxima Nova Rg"/>
              </a:rPr>
              <a:t>33</a:t>
            </a:fld>
            <a:endParaRPr b="0" lang="en-IN" sz="900" spc="-1" strike="noStrike">
              <a:latin typeface="Times New Roman"/>
            </a:endParaRPr>
          </a:p>
        </p:txBody>
      </p:sp>
      <p:sp>
        <p:nvSpPr>
          <p:cNvPr id="436"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ArrayList</a:t>
            </a:r>
            <a:endParaRPr b="0" lang="en-IN" sz="2400" spc="-1" strike="noStrike">
              <a:latin typeface="Arial"/>
            </a:endParaRPr>
          </a:p>
        </p:txBody>
      </p:sp>
      <p:sp>
        <p:nvSpPr>
          <p:cNvPr id="43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38"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39" name="CustomShape 6"/>
          <p:cNvSpPr/>
          <p:nvPr/>
        </p:nvSpPr>
        <p:spPr>
          <a:xfrm>
            <a:off x="266400" y="1004760"/>
            <a:ext cx="8824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How to Sort ArrayList</a:t>
            </a:r>
            <a:endParaRPr b="0" lang="en-IN" sz="1800" spc="-1" strike="noStrike">
              <a:latin typeface="Arial"/>
            </a:endParaRPr>
          </a:p>
          <a:p>
            <a:pPr>
              <a:lnSpc>
                <a:spcPct val="100000"/>
              </a:lnSpc>
            </a:pPr>
            <a:r>
              <a:rPr b="0" lang="en-US" sz="1800" spc="-1" strike="noStrike">
                <a:solidFill>
                  <a:srgbClr val="000000"/>
                </a:solidFill>
                <a:latin typeface="Calibri"/>
              </a:rPr>
              <a:t>The </a:t>
            </a:r>
            <a:r>
              <a:rPr b="0" i="1" lang="en-US" sz="1800" spc="-1" strike="noStrike">
                <a:solidFill>
                  <a:srgbClr val="000000"/>
                </a:solidFill>
                <a:latin typeface="Calibri"/>
              </a:rPr>
              <a:t>java.util</a:t>
            </a:r>
            <a:r>
              <a:rPr b="0" lang="en-US" sz="1800" spc="-1" strike="noStrike">
                <a:solidFill>
                  <a:srgbClr val="000000"/>
                </a:solidFill>
                <a:latin typeface="Calibri"/>
              </a:rPr>
              <a:t> package provides a utility class </a:t>
            </a:r>
            <a:r>
              <a:rPr b="1" lang="en-US" sz="1800" spc="-1" strike="noStrike">
                <a:solidFill>
                  <a:srgbClr val="000000"/>
                </a:solidFill>
                <a:latin typeface="Calibri"/>
              </a:rPr>
              <a:t>Collections</a:t>
            </a:r>
            <a:r>
              <a:rPr b="0" lang="en-US" sz="1800" spc="-1" strike="noStrike">
                <a:solidFill>
                  <a:srgbClr val="000000"/>
                </a:solidFill>
                <a:latin typeface="Calibri"/>
              </a:rPr>
              <a:t> which has the static method sort(). Using the </a:t>
            </a:r>
            <a:r>
              <a:rPr b="1" lang="en-US" sz="1800" spc="-1" strike="noStrike">
                <a:solidFill>
                  <a:srgbClr val="000000"/>
                </a:solidFill>
                <a:latin typeface="Calibri"/>
              </a:rPr>
              <a:t>Collections.sort()</a:t>
            </a:r>
            <a:r>
              <a:rPr b="0" lang="en-US" sz="1800" spc="-1" strike="noStrike">
                <a:solidFill>
                  <a:srgbClr val="000000"/>
                </a:solidFill>
                <a:latin typeface="Calibri"/>
              </a:rPr>
              <a:t> method, we can easily sort the ArrayList.</a:t>
            </a:r>
            <a:endParaRPr b="0" lang="en-IN" sz="1800" spc="-1" strike="noStrike">
              <a:latin typeface="Arial"/>
            </a:endParaRPr>
          </a:p>
        </p:txBody>
      </p:sp>
      <p:pic>
        <p:nvPicPr>
          <p:cNvPr id="440" name="Picture 2" descr=""/>
          <p:cNvPicPr/>
          <p:nvPr/>
        </p:nvPicPr>
        <p:blipFill>
          <a:blip r:embed="rId1"/>
          <a:stretch/>
        </p:blipFill>
        <p:spPr>
          <a:xfrm>
            <a:off x="1093320" y="1928160"/>
            <a:ext cx="2391120" cy="3214800"/>
          </a:xfrm>
          <a:prstGeom prst="rect">
            <a:avLst/>
          </a:prstGeom>
          <a:ln w="0">
            <a:noFill/>
          </a:ln>
        </p:spPr>
      </p:pic>
      <p:pic>
        <p:nvPicPr>
          <p:cNvPr id="441" name="Picture 3" descr=""/>
          <p:cNvPicPr/>
          <p:nvPr/>
        </p:nvPicPr>
        <p:blipFill>
          <a:blip r:embed="rId2"/>
          <a:stretch/>
        </p:blipFill>
        <p:spPr>
          <a:xfrm>
            <a:off x="4910400" y="2483280"/>
            <a:ext cx="2342880" cy="21045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1722240" y="4768200"/>
            <a:ext cx="2057040" cy="273600"/>
          </a:xfrm>
          <a:prstGeom prst="rect">
            <a:avLst/>
          </a:prstGeom>
          <a:noFill/>
          <a:ln w="0">
            <a:noFill/>
          </a:ln>
        </p:spPr>
        <p:txBody>
          <a:bodyPr anchor="ctr">
            <a:noAutofit/>
          </a:bodyPr>
          <a:p>
            <a:pPr>
              <a:lnSpc>
                <a:spcPct val="100000"/>
              </a:lnSpc>
            </a:pPr>
            <a:fld id="{1FC4CC27-0245-4917-97EB-B2BF0C70D143}"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4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000A7F1-E431-424C-A80C-87BA251ABDFF}" type="slidenum">
              <a:rPr b="0" lang="en-IN" sz="900" spc="-1" strike="noStrike">
                <a:solidFill>
                  <a:srgbClr val="ff0000"/>
                </a:solidFill>
                <a:latin typeface="Proxima Nova Rg"/>
              </a:rPr>
              <a:t>34</a:t>
            </a:fld>
            <a:endParaRPr b="0" lang="en-IN" sz="900" spc="-1" strike="noStrike">
              <a:latin typeface="Times New Roman"/>
            </a:endParaRPr>
          </a:p>
        </p:txBody>
      </p:sp>
      <p:sp>
        <p:nvSpPr>
          <p:cNvPr id="44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ArrayList</a:t>
            </a:r>
            <a:endParaRPr b="0" lang="en-IN" sz="2400" spc="-1" strike="noStrike">
              <a:latin typeface="Arial"/>
            </a:endParaRPr>
          </a:p>
        </p:txBody>
      </p:sp>
      <p:sp>
        <p:nvSpPr>
          <p:cNvPr id="44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46"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47"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ArrayList example to add elements</a:t>
            </a:r>
            <a:endParaRPr b="0" lang="en-IN" sz="1800" spc="-1" strike="noStrike">
              <a:latin typeface="Arial"/>
            </a:endParaRPr>
          </a:p>
          <a:p>
            <a:pPr>
              <a:lnSpc>
                <a:spcPct val="100000"/>
              </a:lnSpc>
            </a:pPr>
            <a:r>
              <a:rPr b="0" lang="en-US" sz="1800" spc="-1" strike="noStrike">
                <a:solidFill>
                  <a:srgbClr val="000000"/>
                </a:solidFill>
                <a:latin typeface="Calibri"/>
              </a:rPr>
              <a:t>Here, we see different ways to add an element.</a:t>
            </a:r>
            <a:endParaRPr b="0" lang="en-IN" sz="1800" spc="-1" strike="noStrike">
              <a:latin typeface="Arial"/>
            </a:endParaRPr>
          </a:p>
        </p:txBody>
      </p:sp>
      <p:pic>
        <p:nvPicPr>
          <p:cNvPr id="448" name="Picture 2" descr=""/>
          <p:cNvPicPr/>
          <p:nvPr/>
        </p:nvPicPr>
        <p:blipFill>
          <a:blip r:embed="rId1"/>
          <a:stretch/>
        </p:blipFill>
        <p:spPr>
          <a:xfrm>
            <a:off x="385920" y="1635840"/>
            <a:ext cx="4093200" cy="3507480"/>
          </a:xfrm>
          <a:prstGeom prst="rect">
            <a:avLst/>
          </a:prstGeom>
          <a:ln w="0">
            <a:noFill/>
          </a:ln>
        </p:spPr>
      </p:pic>
      <p:pic>
        <p:nvPicPr>
          <p:cNvPr id="449" name="Picture 3" descr=""/>
          <p:cNvPicPr/>
          <p:nvPr/>
        </p:nvPicPr>
        <p:blipFill>
          <a:blip r:embed="rId2"/>
          <a:stretch/>
        </p:blipFill>
        <p:spPr>
          <a:xfrm>
            <a:off x="4547160" y="2444400"/>
            <a:ext cx="4543920" cy="14007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1722240" y="4768200"/>
            <a:ext cx="2057040" cy="273600"/>
          </a:xfrm>
          <a:prstGeom prst="rect">
            <a:avLst/>
          </a:prstGeom>
          <a:noFill/>
          <a:ln w="0">
            <a:noFill/>
          </a:ln>
        </p:spPr>
        <p:txBody>
          <a:bodyPr anchor="ctr">
            <a:noAutofit/>
          </a:bodyPr>
          <a:p>
            <a:pPr>
              <a:lnSpc>
                <a:spcPct val="100000"/>
              </a:lnSpc>
            </a:pPr>
            <a:fld id="{E1F5EAA0-DCB1-48FE-963E-AA1262871F7B}"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5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D0C30DB-EF86-47F1-B1E2-5359EB5BF5D9}" type="slidenum">
              <a:rPr b="0" lang="en-IN" sz="900" spc="-1" strike="noStrike">
                <a:solidFill>
                  <a:srgbClr val="ff0000"/>
                </a:solidFill>
                <a:latin typeface="Proxima Nova Rg"/>
              </a:rPr>
              <a:t>35</a:t>
            </a:fld>
            <a:endParaRPr b="0" lang="en-IN" sz="900" spc="-1" strike="noStrike">
              <a:latin typeface="Times New Roman"/>
            </a:endParaRPr>
          </a:p>
        </p:txBody>
      </p:sp>
      <p:sp>
        <p:nvSpPr>
          <p:cNvPr id="45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ArrayList</a:t>
            </a:r>
            <a:endParaRPr b="0" lang="en-IN" sz="2400" spc="-1" strike="noStrike">
              <a:latin typeface="Arial"/>
            </a:endParaRPr>
          </a:p>
        </p:txBody>
      </p:sp>
      <p:sp>
        <p:nvSpPr>
          <p:cNvPr id="45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5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55"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ArrayList example to remove elements</a:t>
            </a:r>
            <a:endParaRPr b="0" lang="en-IN" sz="1800" spc="-1" strike="noStrike">
              <a:latin typeface="Arial"/>
            </a:endParaRPr>
          </a:p>
          <a:p>
            <a:pPr>
              <a:lnSpc>
                <a:spcPct val="100000"/>
              </a:lnSpc>
            </a:pPr>
            <a:r>
              <a:rPr b="0" lang="en-US" sz="1800" spc="-1" strike="noStrike">
                <a:solidFill>
                  <a:srgbClr val="000000"/>
                </a:solidFill>
                <a:latin typeface="Calibri"/>
              </a:rPr>
              <a:t>Here, we see different ways to remove an element.</a:t>
            </a:r>
            <a:endParaRPr b="0" lang="en-IN" sz="1800" spc="-1" strike="noStrike">
              <a:latin typeface="Arial"/>
            </a:endParaRPr>
          </a:p>
        </p:txBody>
      </p:sp>
      <p:pic>
        <p:nvPicPr>
          <p:cNvPr id="456" name="Picture 2" descr=""/>
          <p:cNvPicPr/>
          <p:nvPr/>
        </p:nvPicPr>
        <p:blipFill>
          <a:blip r:embed="rId1"/>
          <a:stretch/>
        </p:blipFill>
        <p:spPr>
          <a:xfrm>
            <a:off x="540720" y="1651320"/>
            <a:ext cx="3140280" cy="3492000"/>
          </a:xfrm>
          <a:prstGeom prst="rect">
            <a:avLst/>
          </a:prstGeom>
          <a:ln w="0">
            <a:noFill/>
          </a:ln>
        </p:spPr>
      </p:pic>
      <p:pic>
        <p:nvPicPr>
          <p:cNvPr id="457" name="Picture 3" descr=""/>
          <p:cNvPicPr/>
          <p:nvPr/>
        </p:nvPicPr>
        <p:blipFill>
          <a:blip r:embed="rId2"/>
          <a:stretch/>
        </p:blipFill>
        <p:spPr>
          <a:xfrm>
            <a:off x="4474800" y="2177280"/>
            <a:ext cx="4466880" cy="14569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1722240" y="4768200"/>
            <a:ext cx="2057040" cy="273600"/>
          </a:xfrm>
          <a:prstGeom prst="rect">
            <a:avLst/>
          </a:prstGeom>
          <a:noFill/>
          <a:ln w="0">
            <a:noFill/>
          </a:ln>
        </p:spPr>
        <p:txBody>
          <a:bodyPr anchor="ctr">
            <a:noAutofit/>
          </a:bodyPr>
          <a:p>
            <a:pPr>
              <a:lnSpc>
                <a:spcPct val="100000"/>
              </a:lnSpc>
            </a:pPr>
            <a:fld id="{3E489E90-5522-45CE-A2D3-C2168BDB05DF}"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5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BE0D05B3-0ED1-4E61-BDE5-4B9713176023}" type="slidenum">
              <a:rPr b="0" lang="en-IN" sz="900" spc="-1" strike="noStrike">
                <a:solidFill>
                  <a:srgbClr val="ff0000"/>
                </a:solidFill>
                <a:latin typeface="Proxima Nova Rg"/>
              </a:rPr>
              <a:t>36</a:t>
            </a:fld>
            <a:endParaRPr b="0" lang="en-IN" sz="900" spc="-1" strike="noStrike">
              <a:latin typeface="Times New Roman"/>
            </a:endParaRPr>
          </a:p>
        </p:txBody>
      </p:sp>
      <p:sp>
        <p:nvSpPr>
          <p:cNvPr id="46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LinkedList</a:t>
            </a:r>
            <a:endParaRPr b="0" lang="en-IN" sz="2400" spc="-1" strike="noStrike">
              <a:latin typeface="Arial"/>
            </a:endParaRPr>
          </a:p>
        </p:txBody>
      </p:sp>
      <p:sp>
        <p:nvSpPr>
          <p:cNvPr id="46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62"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63" name="CustomShape 6"/>
          <p:cNvSpPr/>
          <p:nvPr/>
        </p:nvSpPr>
        <p:spPr>
          <a:xfrm>
            <a:off x="266400" y="100476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LinkedList example to add elements</a:t>
            </a:r>
            <a:endParaRPr b="0" lang="en-IN" sz="1800" spc="-1" strike="noStrike">
              <a:latin typeface="Arial"/>
            </a:endParaRPr>
          </a:p>
          <a:p>
            <a:pPr>
              <a:lnSpc>
                <a:spcPct val="100000"/>
              </a:lnSpc>
            </a:pPr>
            <a:r>
              <a:rPr b="0" lang="en-US" sz="1800" spc="-1" strike="noStrike">
                <a:solidFill>
                  <a:srgbClr val="000000"/>
                </a:solidFill>
                <a:latin typeface="Calibri"/>
              </a:rPr>
              <a:t>Here, we see different ways to add elements</a:t>
            </a:r>
            <a:endParaRPr b="0" lang="en-IN" sz="1800" spc="-1" strike="noStrike">
              <a:latin typeface="Arial"/>
            </a:endParaRPr>
          </a:p>
        </p:txBody>
      </p:sp>
      <p:pic>
        <p:nvPicPr>
          <p:cNvPr id="464" name="Picture 2" descr=""/>
          <p:cNvPicPr/>
          <p:nvPr/>
        </p:nvPicPr>
        <p:blipFill>
          <a:blip r:embed="rId1"/>
          <a:stretch/>
        </p:blipFill>
        <p:spPr>
          <a:xfrm>
            <a:off x="385920" y="1612800"/>
            <a:ext cx="5161680" cy="3497400"/>
          </a:xfrm>
          <a:prstGeom prst="rect">
            <a:avLst/>
          </a:prstGeom>
          <a:ln w="0">
            <a:noFill/>
          </a:ln>
        </p:spPr>
      </p:pic>
      <p:pic>
        <p:nvPicPr>
          <p:cNvPr id="465" name="Picture 3" descr=""/>
          <p:cNvPicPr/>
          <p:nvPr/>
        </p:nvPicPr>
        <p:blipFill>
          <a:blip r:embed="rId2"/>
          <a:stretch/>
        </p:blipFill>
        <p:spPr>
          <a:xfrm>
            <a:off x="5391720" y="2598480"/>
            <a:ext cx="3699000" cy="13312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1722240" y="4768200"/>
            <a:ext cx="2057040" cy="273600"/>
          </a:xfrm>
          <a:prstGeom prst="rect">
            <a:avLst/>
          </a:prstGeom>
          <a:noFill/>
          <a:ln w="0">
            <a:noFill/>
          </a:ln>
        </p:spPr>
        <p:txBody>
          <a:bodyPr anchor="ctr">
            <a:noAutofit/>
          </a:bodyPr>
          <a:p>
            <a:pPr>
              <a:lnSpc>
                <a:spcPct val="100000"/>
              </a:lnSpc>
            </a:pPr>
            <a:fld id="{9966509A-1150-45BA-B6FB-E10C34FB20F4}"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6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92C7204-DC95-4B4A-84D9-5A66F995E903}" type="slidenum">
              <a:rPr b="0" lang="en-IN" sz="900" spc="-1" strike="noStrike">
                <a:solidFill>
                  <a:srgbClr val="ff0000"/>
                </a:solidFill>
                <a:latin typeface="Proxima Nova Rg"/>
              </a:rPr>
              <a:t>37</a:t>
            </a:fld>
            <a:endParaRPr b="0" lang="en-IN" sz="900" spc="-1" strike="noStrike">
              <a:latin typeface="Times New Roman"/>
            </a:endParaRPr>
          </a:p>
        </p:txBody>
      </p:sp>
      <p:sp>
        <p:nvSpPr>
          <p:cNvPr id="46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LinkedList</a:t>
            </a:r>
            <a:endParaRPr b="0" lang="en-IN" sz="2400" spc="-1" strike="noStrike">
              <a:latin typeface="Arial"/>
            </a:endParaRPr>
          </a:p>
        </p:txBody>
      </p:sp>
      <p:sp>
        <p:nvSpPr>
          <p:cNvPr id="46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70"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71" name="CustomShape 6"/>
          <p:cNvSpPr/>
          <p:nvPr/>
        </p:nvSpPr>
        <p:spPr>
          <a:xfrm>
            <a:off x="266400" y="90828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LinkedList example to remove elements</a:t>
            </a:r>
            <a:endParaRPr b="0" lang="en-IN" sz="1800" spc="-1" strike="noStrike">
              <a:latin typeface="Arial"/>
            </a:endParaRPr>
          </a:p>
          <a:p>
            <a:pPr>
              <a:lnSpc>
                <a:spcPct val="100000"/>
              </a:lnSpc>
            </a:pPr>
            <a:r>
              <a:rPr b="0" lang="en-US" sz="1800" spc="-1" strike="noStrike">
                <a:solidFill>
                  <a:srgbClr val="000000"/>
                </a:solidFill>
                <a:latin typeface="Calibri"/>
              </a:rPr>
              <a:t>Here, we see different ways to remove an element.</a:t>
            </a:r>
            <a:endParaRPr b="0" lang="en-IN" sz="1800" spc="-1" strike="noStrike">
              <a:latin typeface="Arial"/>
            </a:endParaRPr>
          </a:p>
        </p:txBody>
      </p:sp>
      <p:pic>
        <p:nvPicPr>
          <p:cNvPr id="472" name="Picture 2" descr=""/>
          <p:cNvPicPr/>
          <p:nvPr/>
        </p:nvPicPr>
        <p:blipFill>
          <a:blip r:embed="rId1"/>
          <a:stretch/>
        </p:blipFill>
        <p:spPr>
          <a:xfrm>
            <a:off x="914400" y="1513440"/>
            <a:ext cx="3041640" cy="35380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1722240" y="4768200"/>
            <a:ext cx="2057040" cy="273600"/>
          </a:xfrm>
          <a:prstGeom prst="rect">
            <a:avLst/>
          </a:prstGeom>
          <a:noFill/>
          <a:ln w="0">
            <a:noFill/>
          </a:ln>
        </p:spPr>
        <p:txBody>
          <a:bodyPr anchor="ctr">
            <a:noAutofit/>
          </a:bodyPr>
          <a:p>
            <a:pPr>
              <a:lnSpc>
                <a:spcPct val="100000"/>
              </a:lnSpc>
            </a:pPr>
            <a:fld id="{2DAC590A-DB3C-42F2-96F3-6F84F5B90494}"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47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9C7619A-5C16-4BB9-BAA3-A1E2555EC177}" type="slidenum">
              <a:rPr b="0" lang="en-IN" sz="900" spc="-1" strike="noStrike">
                <a:solidFill>
                  <a:srgbClr val="ff0000"/>
                </a:solidFill>
                <a:latin typeface="Proxima Nova Rg"/>
              </a:rPr>
              <a:t>38</a:t>
            </a:fld>
            <a:endParaRPr b="0" lang="en-IN" sz="900" spc="-1" strike="noStrike">
              <a:latin typeface="Times New Roman"/>
            </a:endParaRPr>
          </a:p>
        </p:txBody>
      </p:sp>
      <p:sp>
        <p:nvSpPr>
          <p:cNvPr id="47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Basic operations in LinkedList</a:t>
            </a:r>
            <a:endParaRPr b="0" lang="en-IN" sz="2400" spc="-1" strike="noStrike">
              <a:latin typeface="Arial"/>
            </a:endParaRPr>
          </a:p>
        </p:txBody>
      </p:sp>
      <p:sp>
        <p:nvSpPr>
          <p:cNvPr id="47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77"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78" name="CustomShape 6"/>
          <p:cNvSpPr/>
          <p:nvPr/>
        </p:nvSpPr>
        <p:spPr>
          <a:xfrm>
            <a:off x="266400" y="90828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LinkedList Example to reverse a list of elements</a:t>
            </a:r>
            <a:endParaRPr b="0" lang="en-IN" sz="1800" spc="-1" strike="noStrike">
              <a:latin typeface="Arial"/>
            </a:endParaRPr>
          </a:p>
        </p:txBody>
      </p:sp>
      <p:pic>
        <p:nvPicPr>
          <p:cNvPr id="479" name="Picture 2" descr=""/>
          <p:cNvPicPr/>
          <p:nvPr/>
        </p:nvPicPr>
        <p:blipFill>
          <a:blip r:embed="rId1"/>
          <a:stretch/>
        </p:blipFill>
        <p:spPr>
          <a:xfrm>
            <a:off x="574560" y="1660680"/>
            <a:ext cx="3428640" cy="2771280"/>
          </a:xfrm>
          <a:prstGeom prst="rect">
            <a:avLst/>
          </a:prstGeom>
          <a:ln w="0">
            <a:noFill/>
          </a:ln>
        </p:spPr>
      </p:pic>
      <p:pic>
        <p:nvPicPr>
          <p:cNvPr id="480" name="Picture 3" descr=""/>
          <p:cNvPicPr/>
          <p:nvPr/>
        </p:nvPicPr>
        <p:blipFill>
          <a:blip r:embed="rId2"/>
          <a:stretch/>
        </p:blipFill>
        <p:spPr>
          <a:xfrm>
            <a:off x="5797440" y="2598480"/>
            <a:ext cx="1399680" cy="790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722240" y="4768200"/>
            <a:ext cx="2057040" cy="273600"/>
          </a:xfrm>
          <a:prstGeom prst="rect">
            <a:avLst/>
          </a:prstGeom>
          <a:noFill/>
          <a:ln w="0">
            <a:noFill/>
          </a:ln>
        </p:spPr>
        <p:txBody>
          <a:bodyPr anchor="ctr">
            <a:noAutofit/>
          </a:bodyPr>
          <a:p>
            <a:pPr>
              <a:lnSpc>
                <a:spcPct val="100000"/>
              </a:lnSpc>
            </a:pPr>
            <a:fld id="{E80B04E9-7F44-47C6-9C34-AB4FDC32C5F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0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3B5A2C5-60D1-4272-AAED-4A489F8003EE}"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20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0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04" name="CustomShape 6"/>
          <p:cNvSpPr/>
          <p:nvPr/>
        </p:nvSpPr>
        <p:spPr>
          <a:xfrm>
            <a:off x="266400" y="1004760"/>
            <a:ext cx="882468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Arrays</a:t>
            </a:r>
            <a:endParaRPr b="0" lang="en-IN" sz="1800" spc="-1" strike="noStrike">
              <a:latin typeface="Arial"/>
            </a:endParaRPr>
          </a:p>
          <a:p>
            <a:pPr>
              <a:lnSpc>
                <a:spcPct val="100000"/>
              </a:lnSpc>
            </a:pPr>
            <a:r>
              <a:rPr b="0" lang="en-US" sz="1800" spc="-1" strike="noStrike">
                <a:solidFill>
                  <a:srgbClr val="000000"/>
                </a:solidFill>
                <a:latin typeface="Calibri"/>
              </a:rPr>
              <a:t>Normally, an array is a collection of similar type of elements which has contiguous memory location.</a:t>
            </a:r>
            <a:endParaRPr b="0" lang="en-IN" sz="1800" spc="-1" strike="noStrike">
              <a:latin typeface="Arial"/>
            </a:endParaRPr>
          </a:p>
          <a:p>
            <a:pPr>
              <a:lnSpc>
                <a:spcPct val="100000"/>
              </a:lnSpc>
            </a:pPr>
            <a:r>
              <a:rPr b="1" lang="en-US" sz="1800" spc="-1" strike="noStrike">
                <a:solidFill>
                  <a:srgbClr val="000000"/>
                </a:solidFill>
                <a:latin typeface="Calibri"/>
              </a:rPr>
              <a:t>Java array</a:t>
            </a:r>
            <a:r>
              <a:rPr b="0" lang="en-US" sz="1800" spc="-1" strike="noStrike">
                <a:solidFill>
                  <a:srgbClr val="000000"/>
                </a:solidFill>
                <a:latin typeface="Calibri"/>
              </a:rPr>
              <a:t> is an object which contains elements of a similar data type. Additionally, The elements of an array are stored in a contiguous memory location. It is a data structure where we store similar elements. We can store only a fixed set of elements in a Java array.</a:t>
            </a:r>
            <a:endParaRPr b="0" lang="en-IN" sz="1800" spc="-1" strike="noStrike">
              <a:latin typeface="Arial"/>
            </a:endParaRPr>
          </a:p>
          <a:p>
            <a:pPr>
              <a:lnSpc>
                <a:spcPct val="100000"/>
              </a:lnSpc>
            </a:pPr>
            <a:r>
              <a:rPr b="0" lang="en-US" sz="1800" spc="-1" strike="noStrike">
                <a:solidFill>
                  <a:srgbClr val="000000"/>
                </a:solidFill>
                <a:latin typeface="Calibri"/>
              </a:rPr>
              <a:t>Array in Java is index-based, the first element of the array is stored at the 0th index, 2nd element is stored on 1st index and so on. </a:t>
            </a:r>
            <a:endParaRPr b="0" lang="en-IN" sz="1800" spc="-1" strike="noStrike">
              <a:latin typeface="Arial"/>
            </a:endParaRPr>
          </a:p>
          <a:p>
            <a:pPr>
              <a:lnSpc>
                <a:spcPct val="100000"/>
              </a:lnSpc>
            </a:pPr>
            <a:r>
              <a:rPr b="0" lang="en-US" sz="1800" spc="-1" strike="noStrike">
                <a:solidFill>
                  <a:srgbClr val="000000"/>
                </a:solidFill>
                <a:latin typeface="Calibri"/>
              </a:rPr>
              <a:t>In Java, array is an object of a dynamically generated class. Java array inherits the Object class, and implements the Serializable as well as Cloneable interfaces. We can store primitive values or objects in an array in Java. Like C/C++, we can also create single dimentional or multidimentional arrays in Java.</a:t>
            </a:r>
            <a:endParaRPr b="0" lang="en-IN" sz="1800" spc="-1" strike="noStrike">
              <a:latin typeface="Arial"/>
            </a:endParaRPr>
          </a:p>
          <a:p>
            <a:pPr>
              <a:lnSpc>
                <a:spcPct val="100000"/>
              </a:lnSpc>
            </a:pPr>
            <a:r>
              <a:rPr b="0" lang="en-US" sz="1800" spc="-1" strike="noStrike">
                <a:solidFill>
                  <a:srgbClr val="000000"/>
                </a:solidFill>
                <a:latin typeface="Calibri"/>
              </a:rPr>
              <a:t>Moreover, Java provides the feature of anonymous arrays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Thank You!</a:t>
            </a:r>
            <a:endParaRPr b="0" lang="en-IN" sz="4000" spc="-1" strike="noStrike">
              <a:latin typeface="Arial"/>
            </a:endParaRPr>
          </a:p>
        </p:txBody>
      </p:sp>
      <p:pic>
        <p:nvPicPr>
          <p:cNvPr id="482" name="Picture 3" descr=""/>
          <p:cNvPicPr/>
          <p:nvPr/>
        </p:nvPicPr>
        <p:blipFill>
          <a:blip r:embed="rId1"/>
          <a:stretch/>
        </p:blipFill>
        <p:spPr>
          <a:xfrm>
            <a:off x="7582320" y="0"/>
            <a:ext cx="1356120" cy="1577160"/>
          </a:xfrm>
          <a:prstGeom prst="rect">
            <a:avLst/>
          </a:prstGeom>
          <a:ln w="0">
            <a:noFill/>
          </a:ln>
        </p:spPr>
      </p:pic>
      <p:sp>
        <p:nvSpPr>
          <p:cNvPr id="483" name="CustomShape 2"/>
          <p:cNvSpPr/>
          <p:nvPr/>
        </p:nvSpPr>
        <p:spPr>
          <a:xfrm>
            <a:off x="1157040" y="716040"/>
            <a:ext cx="1655280" cy="131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484" name="TextShape 3"/>
          <p:cNvSpPr txBox="1"/>
          <p:nvPr/>
        </p:nvSpPr>
        <p:spPr>
          <a:xfrm>
            <a:off x="663840" y="4653720"/>
            <a:ext cx="2057040" cy="273600"/>
          </a:xfrm>
          <a:prstGeom prst="rect">
            <a:avLst/>
          </a:prstGeom>
          <a:noFill/>
          <a:ln w="0">
            <a:noFill/>
          </a:ln>
        </p:spPr>
        <p:txBody>
          <a:bodyPr anchor="ctr">
            <a:noAutofit/>
          </a:bodyPr>
          <a:p>
            <a:pPr>
              <a:lnSpc>
                <a:spcPct val="100000"/>
              </a:lnSpc>
            </a:pPr>
            <a:fld id="{71948495-4D8F-4DFF-A863-09CF10919252}" type="datetime1">
              <a:rPr b="0" lang="en-IN" sz="900" spc="-1" strike="noStrike">
                <a:solidFill>
                  <a:srgbClr val="ed8e92"/>
                </a:solidFill>
                <a:latin typeface="Proxima Nova Rg"/>
              </a:rPr>
              <a:t>08/01/2021</a:t>
            </a:fld>
            <a:endParaRPr b="0" lang="en-IN" sz="900" spc="-1" strike="noStrike">
              <a:latin typeface="Times New Roman"/>
            </a:endParaRPr>
          </a:p>
        </p:txBody>
      </p:sp>
      <p:sp>
        <p:nvSpPr>
          <p:cNvPr id="485"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215749D8-C48A-4064-952A-F31F0E4294E7}" type="slidenum">
              <a:rPr b="0" lang="en-IN" sz="900" spc="-1" strike="noStrike">
                <a:solidFill>
                  <a:srgbClr val="ed8e92"/>
                </a:solidFill>
                <a:latin typeface="Proxima Nova Rg"/>
              </a:rPr>
              <a:t>39</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722240" y="4768200"/>
            <a:ext cx="2057040" cy="273600"/>
          </a:xfrm>
          <a:prstGeom prst="rect">
            <a:avLst/>
          </a:prstGeom>
          <a:noFill/>
          <a:ln w="0">
            <a:noFill/>
          </a:ln>
        </p:spPr>
        <p:txBody>
          <a:bodyPr anchor="ctr">
            <a:noAutofit/>
          </a:bodyPr>
          <a:p>
            <a:pPr>
              <a:lnSpc>
                <a:spcPct val="100000"/>
              </a:lnSpc>
            </a:pPr>
            <a:fld id="{F2A761F3-614C-404C-8761-ACA0D8D4F2CE}"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0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1CE305B-7024-47A1-9FA8-772B037B3B49}" type="slidenum">
              <a:rPr b="0" lang="en-IN" sz="900" spc="-1" strike="noStrike">
                <a:solidFill>
                  <a:srgbClr val="ff0000"/>
                </a:solidFill>
                <a:latin typeface="Proxima Nova Rg"/>
              </a:rPr>
              <a:t>4</a:t>
            </a:fld>
            <a:endParaRPr b="0" lang="en-IN" sz="900" spc="-1" strike="noStrike">
              <a:latin typeface="Times New Roman"/>
            </a:endParaRPr>
          </a:p>
        </p:txBody>
      </p:sp>
      <p:sp>
        <p:nvSpPr>
          <p:cNvPr id="20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0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0" name="CustomShape 6"/>
          <p:cNvSpPr/>
          <p:nvPr/>
        </p:nvSpPr>
        <p:spPr>
          <a:xfrm>
            <a:off x="266400" y="1004760"/>
            <a:ext cx="8824680" cy="365652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Advantages</a:t>
            </a:r>
            <a:endParaRPr b="0" lang="en-IN" sz="1800" spc="-1" strike="noStrike">
              <a:latin typeface="Arial"/>
            </a:endParaRPr>
          </a:p>
          <a:p>
            <a:pPr>
              <a:lnSpc>
                <a:spcPct val="100000"/>
              </a:lnSpc>
            </a:pPr>
            <a:r>
              <a:rPr b="1" lang="en-US" sz="1800" spc="-1" strike="noStrike">
                <a:solidFill>
                  <a:srgbClr val="000000"/>
                </a:solidFill>
                <a:latin typeface="Calibri"/>
              </a:rPr>
              <a:t>Code Optimization:</a:t>
            </a:r>
            <a:r>
              <a:rPr b="0" lang="en-US" sz="1800" spc="-1" strike="noStrike">
                <a:solidFill>
                  <a:srgbClr val="000000"/>
                </a:solidFill>
                <a:latin typeface="Calibri"/>
              </a:rPr>
              <a:t> It makes the code optimized, we can retrieve or sort the data efficiently.</a:t>
            </a:r>
            <a:endParaRPr b="0" lang="en-IN" sz="1800" spc="-1" strike="noStrike">
              <a:latin typeface="Arial"/>
            </a:endParaRPr>
          </a:p>
          <a:p>
            <a:pPr>
              <a:lnSpc>
                <a:spcPct val="100000"/>
              </a:lnSpc>
            </a:pPr>
            <a:r>
              <a:rPr b="1" lang="en-US" sz="1800" spc="-1" strike="noStrike">
                <a:solidFill>
                  <a:srgbClr val="000000"/>
                </a:solidFill>
                <a:latin typeface="Calibri"/>
              </a:rPr>
              <a:t>Random access:</a:t>
            </a:r>
            <a:r>
              <a:rPr b="0" lang="en-US" sz="1800" spc="-1" strike="noStrike">
                <a:solidFill>
                  <a:srgbClr val="000000"/>
                </a:solidFill>
                <a:latin typeface="Calibri"/>
              </a:rPr>
              <a:t> We can get any data located at an index position.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Disadvantages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Size Limit:</a:t>
            </a:r>
            <a:r>
              <a:rPr b="0" lang="en-US" sz="1800" spc="-1" strike="noStrike">
                <a:solidFill>
                  <a:srgbClr val="000000"/>
                </a:solidFill>
                <a:latin typeface="Calibri"/>
              </a:rPr>
              <a:t> We can store only the fixed size of elements in the array. It doesn't grow its size at runtime. To solve this problem, collection framework is used in Java which grows automatically.</a:t>
            </a:r>
            <a:endParaRPr b="0" lang="en-IN" sz="1800" spc="-1" strike="noStrike">
              <a:latin typeface="Arial"/>
            </a:endParaRPr>
          </a:p>
        </p:txBody>
      </p:sp>
      <p:pic>
        <p:nvPicPr>
          <p:cNvPr id="211" name="Picture 2" descr=""/>
          <p:cNvPicPr/>
          <p:nvPr/>
        </p:nvPicPr>
        <p:blipFill>
          <a:blip r:embed="rId1"/>
          <a:stretch/>
        </p:blipFill>
        <p:spPr>
          <a:xfrm>
            <a:off x="2753640" y="981720"/>
            <a:ext cx="2781000" cy="1133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1722240" y="4768200"/>
            <a:ext cx="2057040" cy="273600"/>
          </a:xfrm>
          <a:prstGeom prst="rect">
            <a:avLst/>
          </a:prstGeom>
          <a:noFill/>
          <a:ln w="0">
            <a:noFill/>
          </a:ln>
        </p:spPr>
        <p:txBody>
          <a:bodyPr anchor="ctr">
            <a:noAutofit/>
          </a:bodyPr>
          <a:p>
            <a:pPr>
              <a:lnSpc>
                <a:spcPct val="100000"/>
              </a:lnSpc>
            </a:pPr>
            <a:fld id="{E15B28AA-3F8C-4964-AF1C-661E0EAB3566}"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1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B1877C0D-BF1F-4EFA-ABDF-0BC4394DB768}" type="slidenum">
              <a:rPr b="0" lang="en-IN" sz="900" spc="-1" strike="noStrike">
                <a:solidFill>
                  <a:srgbClr val="ff0000"/>
                </a:solidFill>
                <a:latin typeface="Proxima Nova Rg"/>
              </a:rPr>
              <a:t>5</a:t>
            </a:fld>
            <a:endParaRPr b="0" lang="en-IN" sz="900" spc="-1" strike="noStrike">
              <a:latin typeface="Times New Roman"/>
            </a:endParaRPr>
          </a:p>
        </p:txBody>
      </p:sp>
      <p:sp>
        <p:nvSpPr>
          <p:cNvPr id="21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1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16"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7" name="CustomShape 6"/>
          <p:cNvSpPr/>
          <p:nvPr/>
        </p:nvSpPr>
        <p:spPr>
          <a:xfrm>
            <a:off x="266400" y="100476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Types of Array in java</a:t>
            </a:r>
            <a:endParaRPr b="0" lang="en-IN" sz="1800" spc="-1" strike="noStrike">
              <a:latin typeface="Arial"/>
            </a:endParaRPr>
          </a:p>
          <a:p>
            <a:pPr>
              <a:lnSpc>
                <a:spcPct val="100000"/>
              </a:lnSpc>
            </a:pPr>
            <a:r>
              <a:rPr b="0" lang="en-US" sz="1800" spc="-1" strike="noStrike">
                <a:solidFill>
                  <a:srgbClr val="000000"/>
                </a:solidFill>
                <a:latin typeface="Calibri"/>
              </a:rPr>
              <a:t>There are two types of array.</a:t>
            </a:r>
            <a:endParaRPr b="0" lang="en-IN" sz="1800" spc="-1" strike="noStrike">
              <a:latin typeface="Arial"/>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Single Dimensional Array</a:t>
            </a:r>
            <a:endParaRPr b="0" lang="en-IN" sz="1800" spc="-1" strike="noStrike">
              <a:latin typeface="Arial"/>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Multidimensional Array</a:t>
            </a:r>
            <a:endParaRPr b="0" lang="en-IN" sz="1800" spc="-1" strike="noStrike">
              <a:latin typeface="Arial"/>
            </a:endParaRPr>
          </a:p>
          <a:p>
            <a:pPr>
              <a:lnSpc>
                <a:spcPct val="100000"/>
              </a:lnSpc>
            </a:pPr>
            <a:r>
              <a:rPr b="1" lang="en-US" sz="1800" spc="-1" strike="noStrike">
                <a:solidFill>
                  <a:srgbClr val="000000"/>
                </a:solidFill>
                <a:latin typeface="Calibri"/>
              </a:rPr>
              <a:t>Single Dimensional Array in Java</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Syntax to Declare an Array in Java</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Instantiation of an Array in Java</a:t>
            </a:r>
            <a:endParaRPr b="0" lang="en-IN" sz="1800" spc="-1" strike="noStrike">
              <a:latin typeface="Arial"/>
            </a:endParaRPr>
          </a:p>
          <a:p>
            <a:pPr>
              <a:lnSpc>
                <a:spcPct val="100000"/>
              </a:lnSpc>
            </a:pPr>
            <a:endParaRPr b="0" lang="en-IN" sz="1800" spc="-1" strike="noStrike">
              <a:latin typeface="Arial"/>
            </a:endParaRPr>
          </a:p>
        </p:txBody>
      </p:sp>
      <p:pic>
        <p:nvPicPr>
          <p:cNvPr id="218" name="Picture 2" descr=""/>
          <p:cNvPicPr/>
          <p:nvPr/>
        </p:nvPicPr>
        <p:blipFill>
          <a:blip r:embed="rId1"/>
          <a:stretch/>
        </p:blipFill>
        <p:spPr>
          <a:xfrm>
            <a:off x="1377000" y="2700000"/>
            <a:ext cx="2028600" cy="685440"/>
          </a:xfrm>
          <a:prstGeom prst="rect">
            <a:avLst/>
          </a:prstGeom>
          <a:ln w="0">
            <a:noFill/>
          </a:ln>
        </p:spPr>
      </p:pic>
      <p:pic>
        <p:nvPicPr>
          <p:cNvPr id="219" name="Picture 3" descr=""/>
          <p:cNvPicPr/>
          <p:nvPr/>
        </p:nvPicPr>
        <p:blipFill>
          <a:blip r:embed="rId2"/>
          <a:stretch/>
        </p:blipFill>
        <p:spPr>
          <a:xfrm>
            <a:off x="1377000" y="3867120"/>
            <a:ext cx="2114280" cy="266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722240" y="4768200"/>
            <a:ext cx="2057040" cy="273600"/>
          </a:xfrm>
          <a:prstGeom prst="rect">
            <a:avLst/>
          </a:prstGeom>
          <a:noFill/>
          <a:ln w="0">
            <a:noFill/>
          </a:ln>
        </p:spPr>
        <p:txBody>
          <a:bodyPr anchor="ctr">
            <a:noAutofit/>
          </a:bodyPr>
          <a:p>
            <a:pPr>
              <a:lnSpc>
                <a:spcPct val="100000"/>
              </a:lnSpc>
            </a:pPr>
            <a:fld id="{77D1D0B3-AE03-4810-9BF4-6106604A7FE3}"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2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FF6B8308-1BED-447E-9E56-346E0805A740}" type="slidenum">
              <a:rPr b="0" lang="en-IN" sz="900" spc="-1" strike="noStrike">
                <a:solidFill>
                  <a:srgbClr val="ff0000"/>
                </a:solidFill>
                <a:latin typeface="Proxima Nova Rg"/>
              </a:rPr>
              <a:t>6</a:t>
            </a:fld>
            <a:endParaRPr b="0" lang="en-IN" sz="900" spc="-1" strike="noStrike">
              <a:latin typeface="Times New Roman"/>
            </a:endParaRPr>
          </a:p>
        </p:txBody>
      </p:sp>
      <p:sp>
        <p:nvSpPr>
          <p:cNvPr id="22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2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24"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25" name="CustomShape 6"/>
          <p:cNvSpPr/>
          <p:nvPr/>
        </p:nvSpPr>
        <p:spPr>
          <a:xfrm>
            <a:off x="266400" y="1004760"/>
            <a:ext cx="882468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Example of Java Array</a:t>
            </a:r>
            <a:endParaRPr b="0" lang="en-IN" sz="1800" spc="-1" strike="noStrike">
              <a:latin typeface="Arial"/>
            </a:endParaRPr>
          </a:p>
          <a:p>
            <a:pPr>
              <a:lnSpc>
                <a:spcPct val="100000"/>
              </a:lnSpc>
            </a:pPr>
            <a:r>
              <a:rPr b="0" lang="en-US" sz="1800" spc="-1" strike="noStrike">
                <a:solidFill>
                  <a:srgbClr val="000000"/>
                </a:solidFill>
                <a:latin typeface="Calibri"/>
              </a:rPr>
              <a:t>Let's see the simple example of java array, where we are going to declare, instantiate, initialize and traverse an array.</a:t>
            </a:r>
            <a:endParaRPr b="0" lang="en-IN" sz="1800" spc="-1" strike="noStrike">
              <a:latin typeface="Arial"/>
            </a:endParaRPr>
          </a:p>
          <a:p>
            <a:pPr>
              <a:lnSpc>
                <a:spcPct val="100000"/>
              </a:lnSpc>
            </a:pPr>
            <a:endParaRPr b="0" lang="en-IN" sz="1800" spc="-1" strike="noStrike">
              <a:latin typeface="Arial"/>
            </a:endParaRPr>
          </a:p>
        </p:txBody>
      </p:sp>
      <p:pic>
        <p:nvPicPr>
          <p:cNvPr id="226" name="Picture 2" descr=""/>
          <p:cNvPicPr/>
          <p:nvPr/>
        </p:nvPicPr>
        <p:blipFill>
          <a:blip r:embed="rId1"/>
          <a:stretch/>
        </p:blipFill>
        <p:spPr>
          <a:xfrm>
            <a:off x="385920" y="2003400"/>
            <a:ext cx="5285880" cy="2771280"/>
          </a:xfrm>
          <a:prstGeom prst="rect">
            <a:avLst/>
          </a:prstGeom>
          <a:ln w="0">
            <a:noFill/>
          </a:ln>
        </p:spPr>
      </p:pic>
      <p:pic>
        <p:nvPicPr>
          <p:cNvPr id="227" name="Picture 3" descr=""/>
          <p:cNvPicPr/>
          <p:nvPr/>
        </p:nvPicPr>
        <p:blipFill>
          <a:blip r:embed="rId2"/>
          <a:stretch/>
        </p:blipFill>
        <p:spPr>
          <a:xfrm>
            <a:off x="6178680" y="2689200"/>
            <a:ext cx="2342880" cy="1399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722240" y="4768200"/>
            <a:ext cx="2057040" cy="273600"/>
          </a:xfrm>
          <a:prstGeom prst="rect">
            <a:avLst/>
          </a:prstGeom>
          <a:noFill/>
          <a:ln w="0">
            <a:noFill/>
          </a:ln>
        </p:spPr>
        <p:txBody>
          <a:bodyPr anchor="ctr">
            <a:noAutofit/>
          </a:bodyPr>
          <a:p>
            <a:pPr>
              <a:lnSpc>
                <a:spcPct val="100000"/>
              </a:lnSpc>
            </a:pPr>
            <a:fld id="{A3278A11-DE28-45C5-91BC-50EA6D858AC7}"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2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0C648B7-2348-4CF9-B758-6A811ACC9890}" type="slidenum">
              <a:rPr b="0" lang="en-IN" sz="900" spc="-1" strike="noStrike">
                <a:solidFill>
                  <a:srgbClr val="ff0000"/>
                </a:solidFill>
                <a:latin typeface="Proxima Nova Rg"/>
              </a:rPr>
              <a:t>7</a:t>
            </a:fld>
            <a:endParaRPr b="0" lang="en-IN" sz="900" spc="-1" strike="noStrike">
              <a:latin typeface="Times New Roman"/>
            </a:endParaRPr>
          </a:p>
        </p:txBody>
      </p:sp>
      <p:sp>
        <p:nvSpPr>
          <p:cNvPr id="23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3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32"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33" name="CustomShape 6"/>
          <p:cNvSpPr/>
          <p:nvPr/>
        </p:nvSpPr>
        <p:spPr>
          <a:xfrm>
            <a:off x="266400" y="1004760"/>
            <a:ext cx="8824680" cy="1736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Declaration, Instantiation and Initialization of Java Array</a:t>
            </a:r>
            <a:endParaRPr b="0" lang="en-IN" sz="1800" spc="-1" strike="noStrike">
              <a:latin typeface="Arial"/>
            </a:endParaRPr>
          </a:p>
          <a:p>
            <a:pPr>
              <a:lnSpc>
                <a:spcPct val="100000"/>
              </a:lnSpc>
            </a:pPr>
            <a:r>
              <a:rPr b="0" lang="en-US" sz="1800" spc="-1" strike="noStrike">
                <a:solidFill>
                  <a:srgbClr val="000000"/>
                </a:solidFill>
                <a:latin typeface="Calibri"/>
              </a:rPr>
              <a:t>We can declare, instantiate and initialize the java array together by: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Let's see the simple example to print this array.</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34" name="Picture 2" descr=""/>
          <p:cNvPicPr/>
          <p:nvPr/>
        </p:nvPicPr>
        <p:blipFill>
          <a:blip r:embed="rId1"/>
          <a:stretch/>
        </p:blipFill>
        <p:spPr>
          <a:xfrm>
            <a:off x="385920" y="1607760"/>
            <a:ext cx="3857400" cy="266400"/>
          </a:xfrm>
          <a:prstGeom prst="rect">
            <a:avLst/>
          </a:prstGeom>
          <a:ln w="0">
            <a:noFill/>
          </a:ln>
        </p:spPr>
      </p:pic>
      <p:pic>
        <p:nvPicPr>
          <p:cNvPr id="235" name="Picture 3" descr=""/>
          <p:cNvPicPr/>
          <p:nvPr/>
        </p:nvPicPr>
        <p:blipFill>
          <a:blip r:embed="rId2"/>
          <a:stretch/>
        </p:blipFill>
        <p:spPr>
          <a:xfrm>
            <a:off x="385920" y="2391120"/>
            <a:ext cx="4390560" cy="1837800"/>
          </a:xfrm>
          <a:prstGeom prst="rect">
            <a:avLst/>
          </a:prstGeom>
          <a:ln w="0">
            <a:noFill/>
          </a:ln>
        </p:spPr>
      </p:pic>
      <p:pic>
        <p:nvPicPr>
          <p:cNvPr id="236" name="Picture 4" descr=""/>
          <p:cNvPicPr/>
          <p:nvPr/>
        </p:nvPicPr>
        <p:blipFill>
          <a:blip r:embed="rId3"/>
          <a:stretch/>
        </p:blipFill>
        <p:spPr>
          <a:xfrm>
            <a:off x="5425200" y="2715120"/>
            <a:ext cx="3076200" cy="1190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722240" y="4768200"/>
            <a:ext cx="2057040" cy="273600"/>
          </a:xfrm>
          <a:prstGeom prst="rect">
            <a:avLst/>
          </a:prstGeom>
          <a:noFill/>
          <a:ln w="0">
            <a:noFill/>
          </a:ln>
        </p:spPr>
        <p:txBody>
          <a:bodyPr anchor="ctr">
            <a:noAutofit/>
          </a:bodyPr>
          <a:p>
            <a:pPr>
              <a:lnSpc>
                <a:spcPct val="100000"/>
              </a:lnSpc>
            </a:pPr>
            <a:fld id="{11CDF0AE-95B4-4968-888E-ED9BB2D353D5}" type="datetime1">
              <a:rPr b="0" lang="en-IN" sz="900" spc="-1" strike="noStrike">
                <a:solidFill>
                  <a:srgbClr val="ff0000"/>
                </a:solidFill>
                <a:latin typeface="Proxima Nova Rg"/>
              </a:rPr>
              <a:t>08/01/2021</a:t>
            </a:fld>
            <a:endParaRPr b="0" lang="en-IN" sz="900" spc="-1" strike="noStrike">
              <a:latin typeface="Times New Roman"/>
            </a:endParaRPr>
          </a:p>
        </p:txBody>
      </p:sp>
      <p:sp>
        <p:nvSpPr>
          <p:cNvPr id="23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10F0006-1CEF-400D-886D-4D7EA5A6C444}" type="slidenum">
              <a:rPr b="0" lang="en-IN" sz="900" spc="-1" strike="noStrike">
                <a:solidFill>
                  <a:srgbClr val="ff0000"/>
                </a:solidFill>
                <a:latin typeface="Proxima Nova Rg"/>
              </a:rPr>
              <a:t>8</a:t>
            </a:fld>
            <a:endParaRPr b="0" lang="en-IN" sz="900" spc="-1" strike="noStrike">
              <a:latin typeface="Times New Roman"/>
            </a:endParaRPr>
          </a:p>
        </p:txBody>
      </p:sp>
      <p:sp>
        <p:nvSpPr>
          <p:cNvPr id="23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Arrays</a:t>
            </a:r>
            <a:endParaRPr b="0" lang="en-IN" sz="2400" spc="-1" strike="noStrike">
              <a:latin typeface="Arial"/>
            </a:endParaRPr>
          </a:p>
        </p:txBody>
      </p:sp>
      <p:sp>
        <p:nvSpPr>
          <p:cNvPr id="24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41" name="CustomShape 5"/>
          <p:cNvSpPr/>
          <p:nvPr/>
        </p:nvSpPr>
        <p:spPr>
          <a:xfrm>
            <a:off x="-385200" y="25984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42" name="CustomShape 6"/>
          <p:cNvSpPr/>
          <p:nvPr/>
        </p:nvSpPr>
        <p:spPr>
          <a:xfrm>
            <a:off x="266400" y="1004760"/>
            <a:ext cx="8824680" cy="2559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For-each Loop for Java Array</a:t>
            </a:r>
            <a:endParaRPr b="0" lang="en-IN" sz="1800" spc="-1" strike="noStrike">
              <a:latin typeface="Arial"/>
            </a:endParaRPr>
          </a:p>
          <a:p>
            <a:pPr>
              <a:lnSpc>
                <a:spcPct val="100000"/>
              </a:lnSpc>
            </a:pPr>
            <a:r>
              <a:rPr b="0" lang="en-US" sz="1800" spc="-1" strike="noStrike">
                <a:solidFill>
                  <a:srgbClr val="000000"/>
                </a:solidFill>
                <a:latin typeface="Calibri"/>
              </a:rPr>
              <a:t>We can also print the Java array using </a:t>
            </a:r>
            <a:r>
              <a:rPr b="1" lang="en-US" sz="1800" spc="-1" strike="noStrike">
                <a:solidFill>
                  <a:srgbClr val="000000"/>
                </a:solidFill>
                <a:latin typeface="Calibri"/>
              </a:rPr>
              <a:t>for-each loop</a:t>
            </a:r>
            <a:r>
              <a:rPr b="0" lang="en-US" sz="1800" spc="-1" strike="noStrike">
                <a:solidFill>
                  <a:srgbClr val="000000"/>
                </a:solidFill>
                <a:latin typeface="Calibri"/>
              </a:rPr>
              <a:t>. The Java for-each loop prints the array elements one by one. It holds an array element in a variable, then executes the body of the loop.</a:t>
            </a:r>
            <a:endParaRPr b="0" lang="en-IN" sz="1800" spc="-1" strike="noStrike">
              <a:latin typeface="Arial"/>
            </a:endParaRPr>
          </a:p>
          <a:p>
            <a:pPr>
              <a:lnSpc>
                <a:spcPct val="100000"/>
              </a:lnSpc>
            </a:pPr>
            <a:r>
              <a:rPr b="0" lang="en-US" sz="1800" spc="-1" strike="noStrike">
                <a:solidFill>
                  <a:srgbClr val="000000"/>
                </a:solidFill>
                <a:latin typeface="Calibri"/>
              </a:rPr>
              <a:t>The syntax of the for-each loop is given below:</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Let us see the example of print the elements of Java array using the for-each loop.</a:t>
            </a:r>
            <a:endParaRPr b="0" lang="en-IN" sz="1800" spc="-1" strike="noStrike">
              <a:latin typeface="Arial"/>
            </a:endParaRPr>
          </a:p>
        </p:txBody>
      </p:sp>
      <p:pic>
        <p:nvPicPr>
          <p:cNvPr id="243" name="Picture 2" descr=""/>
          <p:cNvPicPr/>
          <p:nvPr/>
        </p:nvPicPr>
        <p:blipFill>
          <a:blip r:embed="rId1"/>
          <a:stretch/>
        </p:blipFill>
        <p:spPr>
          <a:xfrm>
            <a:off x="1250640" y="2482200"/>
            <a:ext cx="2076120" cy="666360"/>
          </a:xfrm>
          <a:prstGeom prst="rect">
            <a:avLst/>
          </a:prstGeom>
          <a:ln w="0">
            <a:noFill/>
          </a:ln>
        </p:spPr>
      </p:pic>
      <p:pic>
        <p:nvPicPr>
          <p:cNvPr id="244" name="Picture 3" descr=""/>
          <p:cNvPicPr/>
          <p:nvPr/>
        </p:nvPicPr>
        <p:blipFill>
          <a:blip r:embed="rId2"/>
          <a:stretch/>
        </p:blipFill>
        <p:spPr>
          <a:xfrm>
            <a:off x="581400" y="3510000"/>
            <a:ext cx="4381200" cy="1609200"/>
          </a:xfrm>
          <a:prstGeom prst="rect">
            <a:avLst/>
          </a:prstGeom>
          <a:ln w="0">
            <a:noFill/>
          </a:ln>
        </p:spPr>
      </p:pic>
      <p:pic>
        <p:nvPicPr>
          <p:cNvPr id="245" name="Picture 4" descr=""/>
          <p:cNvPicPr/>
          <p:nvPr/>
        </p:nvPicPr>
        <p:blipFill>
          <a:blip r:embed="rId3"/>
          <a:stretch/>
        </p:blipFill>
        <p:spPr>
          <a:xfrm>
            <a:off x="5862600" y="3732840"/>
            <a:ext cx="2580840" cy="1142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MASTER_UPGRAD</Template>
  <TotalTime>27628</TotalTime>
  <Application>LibreOffice/7.0.0.3$Windows_X86_64 LibreOffice_project/8061b3e9204bef6b321a21033174034a5e2ea88e</Application>
  <Words>3677</Words>
  <Paragraphs>485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dc:description/>
  <dc:language>en-IN</dc:language>
  <cp:lastModifiedBy/>
  <dcterms:modified xsi:type="dcterms:W3CDTF">2021-01-08T13:58:00Z</dcterms:modified>
  <cp:revision>362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ies>
</file>