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3.xml" ContentType="application/vnd.openxmlformats-officedocument.presentationml.notesSlide+xml"/>
  <Override PartName="/ppt/notesSlides/_rels/notesSlide3.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jpeg" ContentType="image/jpe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78"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79"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80"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81"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8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4200416B-BAB1-450E-B47C-DA4B48086E0E}"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380880" y="685800"/>
            <a:ext cx="6095520" cy="3428640"/>
          </a:xfrm>
          <a:prstGeom prst="rect">
            <a:avLst/>
          </a:prstGeom>
        </p:spPr>
      </p:sp>
      <p:sp>
        <p:nvSpPr>
          <p:cNvPr id="329" name="PlaceHolder 2"/>
          <p:cNvSpPr>
            <a:spLocks noGrp="1"/>
          </p:cNvSpPr>
          <p:nvPr>
            <p:ph type="body"/>
          </p:nvPr>
        </p:nvSpPr>
        <p:spPr>
          <a:xfrm>
            <a:off x="685800" y="4343400"/>
            <a:ext cx="5486040" cy="4114440"/>
          </a:xfrm>
          <a:prstGeom prst="rect">
            <a:avLst/>
          </a:prstGeom>
        </p:spPr>
        <p:txBody>
          <a:bodyPr>
            <a:noAutofit/>
          </a:bodyPr>
          <a:p>
            <a:endParaRPr b="0" lang="en-IN" sz="2000" spc="-1" strike="noStrike">
              <a:latin typeface="Arial"/>
            </a:endParaRPr>
          </a:p>
        </p:txBody>
      </p:sp>
      <p:sp>
        <p:nvSpPr>
          <p:cNvPr id="330" name="TextShape 3"/>
          <p:cNvSpPr txBox="1"/>
          <p:nvPr/>
        </p:nvSpPr>
        <p:spPr>
          <a:xfrm>
            <a:off x="3884760" y="8685360"/>
            <a:ext cx="2971440" cy="456840"/>
          </a:xfrm>
          <a:prstGeom prst="rect">
            <a:avLst/>
          </a:prstGeom>
          <a:noFill/>
          <a:ln w="0">
            <a:noFill/>
          </a:ln>
        </p:spPr>
        <p:txBody>
          <a:bodyPr anchor="b">
            <a:noAutofit/>
          </a:bodyPr>
          <a:p>
            <a:pPr algn="r">
              <a:lnSpc>
                <a:spcPct val="100000"/>
              </a:lnSpc>
            </a:pPr>
            <a:fld id="{3CB0238B-0165-4F9D-A5A3-201AD986ED93}" type="slidenum">
              <a:rPr b="0" lang="en-US" sz="1200" spc="-1" strike="noStrike">
                <a:solidFill>
                  <a:srgbClr val="000000"/>
                </a:solidFill>
                <a:latin typeface="+mn-lt"/>
                <a:ea typeface="+mn-ea"/>
              </a:rPr>
              <a:t>23</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3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3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3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3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3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3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4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4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4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5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143000" y="841680"/>
            <a:ext cx="6857640" cy="8299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6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6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6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7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7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7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7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8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8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8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8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8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8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0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1143000" y="841680"/>
            <a:ext cx="6857640" cy="8299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0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1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1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1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1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2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2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2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2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3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3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3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3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4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8"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9" name="PlaceHolder 1"/>
          <p:cNvSpPr>
            <a:spLocks noGrp="1"/>
          </p:cNvSpPr>
          <p:nvPr>
            <p:ph type="subTitle"/>
          </p:nvPr>
        </p:nvSpPr>
        <p:spPr>
          <a:xfrm>
            <a:off x="1143000" y="841680"/>
            <a:ext cx="6857640" cy="8299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5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6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6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6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6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7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7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74"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7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7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143000" y="841680"/>
            <a:ext cx="6857640" cy="8299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2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2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2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7929720" y="209520"/>
            <a:ext cx="813600" cy="216720"/>
          </a:xfrm>
          <a:prstGeom prst="rect">
            <a:avLst/>
          </a:prstGeom>
          <a:ln w="0">
            <a:noFill/>
          </a:ln>
        </p:spPr>
      </p:pic>
      <p:sp>
        <p:nvSpPr>
          <p:cNvPr id="1" name="PlaceHolder 1"/>
          <p:cNvSpPr>
            <a:spLocks noGrp="1"/>
          </p:cNvSpPr>
          <p:nvPr>
            <p:ph type="title"/>
          </p:nvPr>
        </p:nvSpPr>
        <p:spPr>
          <a:xfrm>
            <a:off x="1143000" y="841680"/>
            <a:ext cx="6857640" cy="1790280"/>
          </a:xfrm>
          <a:prstGeom prst="rect">
            <a:avLst/>
          </a:prstGeom>
        </p:spPr>
        <p:txBody>
          <a:bodyPr anchor="b">
            <a:noAutofit/>
          </a:bodyPr>
          <a:p>
            <a:pPr algn="ctr">
              <a:lnSpc>
                <a:spcPct val="90000"/>
              </a:lnSpc>
            </a:pPr>
            <a:r>
              <a:rPr b="0" lang="en-US" sz="4500" spc="-1" strike="noStrike">
                <a:solidFill>
                  <a:srgbClr val="000000"/>
                </a:solidFill>
                <a:latin typeface="Neue Plak"/>
              </a:rPr>
              <a:t>Click to edit Master title style</a:t>
            </a:r>
            <a:endParaRPr b="0" lang="en-US" sz="4500" spc="-1" strike="noStrike">
              <a:solidFill>
                <a:srgbClr val="000000"/>
              </a:solidFill>
              <a:latin typeface="Calibri"/>
            </a:endParaRPr>
          </a:p>
        </p:txBody>
      </p:sp>
      <p:sp>
        <p:nvSpPr>
          <p:cNvPr id="2" name="PlaceHolder 2"/>
          <p:cNvSpPr>
            <a:spLocks noGrp="1"/>
          </p:cNvSpPr>
          <p:nvPr>
            <p:ph type="dt"/>
          </p:nvPr>
        </p:nvSpPr>
        <p:spPr>
          <a:xfrm>
            <a:off x="663840" y="4653720"/>
            <a:ext cx="2057040" cy="273600"/>
          </a:xfrm>
          <a:prstGeom prst="rect">
            <a:avLst/>
          </a:prstGeom>
        </p:spPr>
        <p:txBody>
          <a:bodyPr anchor="ctr">
            <a:noAutofit/>
          </a:bodyPr>
          <a:p>
            <a:pPr>
              <a:lnSpc>
                <a:spcPct val="100000"/>
              </a:lnSpc>
            </a:pPr>
            <a:fld id="{5F2DBC43-9324-4837-8281-FFF4F81372BB}" type="datetime1">
              <a:rPr b="0" lang="en-IN" sz="900" spc="-1" strike="noStrike">
                <a:solidFill>
                  <a:srgbClr val="ed8e92"/>
                </a:solidFill>
                <a:latin typeface="Proxima Nova Rg"/>
              </a:rPr>
              <a:t>07/01/2021</a:t>
            </a:fld>
            <a:endParaRPr b="0" lang="en-IN" sz="900" spc="-1" strike="noStrike">
              <a:latin typeface="Times New Roman"/>
            </a:endParaRPr>
          </a:p>
        </p:txBody>
      </p:sp>
      <p:sp>
        <p:nvSpPr>
          <p:cNvPr id="3" name="PlaceHolder 3"/>
          <p:cNvSpPr>
            <a:spLocks noGrp="1"/>
          </p:cNvSpPr>
          <p:nvPr>
            <p:ph type="sldNum"/>
          </p:nvPr>
        </p:nvSpPr>
        <p:spPr>
          <a:xfrm>
            <a:off x="6616800" y="4012560"/>
            <a:ext cx="2057040" cy="273600"/>
          </a:xfrm>
          <a:prstGeom prst="rect">
            <a:avLst/>
          </a:prstGeom>
        </p:spPr>
        <p:txBody>
          <a:bodyPr anchor="ctr">
            <a:noAutofit/>
          </a:bodyPr>
          <a:p>
            <a:pPr algn="r">
              <a:lnSpc>
                <a:spcPct val="100000"/>
              </a:lnSpc>
            </a:pPr>
            <a:fld id="{F88CD740-3DBB-42E4-B11E-01E1C8A7B0A4}" type="slidenum">
              <a:rPr b="0" lang="en-IN" sz="900" spc="-1" strike="noStrike">
                <a:solidFill>
                  <a:srgbClr val="ed8e92"/>
                </a:solidFill>
                <a:latin typeface="Proxima Nova Rg"/>
              </a:rPr>
              <a:t>&lt;number&gt;</a:t>
            </a:fld>
            <a:endParaRPr b="0" lang="en-IN" sz="900" spc="-1" strike="noStrike">
              <a:latin typeface="Times New Roman"/>
            </a:endParaRPr>
          </a:p>
        </p:txBody>
      </p:sp>
      <p:sp>
        <p:nvSpPr>
          <p:cNvPr id="4" name="CustomShape 4"/>
          <p:cNvSpPr/>
          <p:nvPr/>
        </p:nvSpPr>
        <p:spPr>
          <a:xfrm>
            <a:off x="0" y="0"/>
            <a:ext cx="9143640" cy="46533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sp>
      <p:pic>
        <p:nvPicPr>
          <p:cNvPr id="5" name="Picture 7" descr=""/>
          <p:cNvPicPr/>
          <p:nvPr/>
        </p:nvPicPr>
        <p:blipFill>
          <a:blip r:embed="rId3"/>
          <a:stretch/>
        </p:blipFill>
        <p:spPr>
          <a:xfrm>
            <a:off x="663840" y="572040"/>
            <a:ext cx="2057040" cy="548640"/>
          </a:xfrm>
          <a:prstGeom prst="rect">
            <a:avLst/>
          </a:prstGeom>
          <a:ln w="0">
            <a:noFill/>
          </a:ln>
        </p:spPr>
      </p:pic>
      <p:sp>
        <p:nvSpPr>
          <p:cNvPr id="6"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100" spc="-1" strike="noStrike">
                <a:solidFill>
                  <a:srgbClr val="000000"/>
                </a:solidFill>
                <a:latin typeface="Calibri"/>
              </a:rPr>
              <a:t>Click to edit the outline text format</a:t>
            </a:r>
            <a:endParaRPr b="0" lang="en-US" sz="21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500" spc="-1" strike="noStrike">
                <a:solidFill>
                  <a:srgbClr val="000000"/>
                </a:solidFill>
                <a:latin typeface="Calibri"/>
              </a:rPr>
              <a:t>Second Outline Level</a:t>
            </a:r>
            <a:endParaRPr b="0" lang="en-US" sz="15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350" spc="-1" strike="noStrike">
                <a:solidFill>
                  <a:srgbClr val="000000"/>
                </a:solidFill>
                <a:latin typeface="Calibri"/>
              </a:rPr>
              <a:t>Third Outline Level</a:t>
            </a:r>
            <a:endParaRPr b="0" lang="en-US" sz="135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350" spc="-1" strike="noStrike">
                <a:solidFill>
                  <a:srgbClr val="000000"/>
                </a:solidFill>
                <a:latin typeface="Calibri"/>
              </a:rPr>
              <a:t>Fourth Outline Level</a:t>
            </a:r>
            <a:endParaRPr b="0" lang="en-US" sz="135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6" descr=""/>
          <p:cNvPicPr/>
          <p:nvPr/>
        </p:nvPicPr>
        <p:blipFill>
          <a:blip r:embed="rId2"/>
          <a:stretch/>
        </p:blipFill>
        <p:spPr>
          <a:xfrm>
            <a:off x="7929720" y="209520"/>
            <a:ext cx="813600" cy="216720"/>
          </a:xfrm>
          <a:prstGeom prst="rect">
            <a:avLst/>
          </a:prstGeom>
          <a:ln w="0">
            <a:noFill/>
          </a:ln>
        </p:spPr>
      </p:pic>
      <p:sp>
        <p:nvSpPr>
          <p:cNvPr id="44" name="PlaceHolder 1"/>
          <p:cNvSpPr>
            <a:spLocks noGrp="1"/>
          </p:cNvSpPr>
          <p:nvPr>
            <p:ph type="body"/>
          </p:nvPr>
        </p:nvSpPr>
        <p:spPr>
          <a:xfrm>
            <a:off x="0" y="0"/>
            <a:ext cx="9143640" cy="5143320"/>
          </a:xfrm>
          <a:prstGeom prst="rect">
            <a:avLst/>
          </a:prstGeom>
        </p:spPr>
        <p:txBody>
          <a:bodyPr>
            <a:noAutofit/>
          </a:bodyPr>
          <a:p>
            <a:pPr marL="432000" indent="-324000" algn="ctr">
              <a:spcBef>
                <a:spcPts val="1417"/>
              </a:spcBef>
              <a:buClr>
                <a:srgbClr val="000000"/>
              </a:buClr>
              <a:buSzPct val="45000"/>
              <a:buFont typeface="Wingdings" charset="2"/>
              <a:buChar char=""/>
            </a:pPr>
            <a:r>
              <a:rPr b="0" lang="en-US" sz="900" spc="-1" strike="noStrike">
                <a:solidFill>
                  <a:srgbClr val="000000"/>
                </a:solidFill>
                <a:latin typeface="Calibri"/>
              </a:rPr>
              <a:t>Click to edit the outline text format</a:t>
            </a:r>
            <a:endParaRPr b="0" lang="en-US" sz="9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en-US" sz="900" spc="-1" strike="noStrike">
                <a:solidFill>
                  <a:srgbClr val="000000"/>
                </a:solidFill>
                <a:latin typeface="Calibri"/>
              </a:rPr>
              <a:t>Second Outline Level</a:t>
            </a:r>
            <a:endParaRPr b="0" lang="en-US" sz="9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en-US" sz="900" spc="-1" strike="noStrike">
                <a:solidFill>
                  <a:srgbClr val="000000"/>
                </a:solidFill>
                <a:latin typeface="Calibri"/>
              </a:rPr>
              <a:t>Third Outline Level</a:t>
            </a:r>
            <a:endParaRPr b="0" lang="en-US" sz="9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en-US" sz="900" spc="-1" strike="noStrike">
                <a:solidFill>
                  <a:srgbClr val="000000"/>
                </a:solidFill>
                <a:latin typeface="Calibri"/>
              </a:rPr>
              <a:t>Fourth Outline Level</a:t>
            </a:r>
            <a:endParaRPr b="0" lang="en-US" sz="9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en-US" sz="900" spc="-1" strike="noStrike">
                <a:solidFill>
                  <a:srgbClr val="000000"/>
                </a:solidFill>
                <a:latin typeface="Calibri"/>
              </a:rPr>
              <a:t>Fifth Outline Level</a:t>
            </a:r>
            <a:endParaRPr b="0" lang="en-US" sz="9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en-US" sz="900" spc="-1" strike="noStrike">
                <a:solidFill>
                  <a:srgbClr val="000000"/>
                </a:solidFill>
                <a:latin typeface="Calibri"/>
              </a:rPr>
              <a:t>Sixth Outline Level</a:t>
            </a:r>
            <a:endParaRPr b="0" lang="en-US" sz="9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en-US" sz="900" spc="-1" strike="noStrike">
                <a:solidFill>
                  <a:srgbClr val="000000"/>
                </a:solidFill>
                <a:latin typeface="Calibri"/>
              </a:rPr>
              <a:t>Seventh Outline Level</a:t>
            </a:r>
            <a:endParaRPr b="0" lang="en-US" sz="900" spc="-1" strike="noStrike">
              <a:solidFill>
                <a:srgbClr val="000000"/>
              </a:solidFill>
              <a:latin typeface="Calibri"/>
            </a:endParaRPr>
          </a:p>
        </p:txBody>
      </p:sp>
      <p:sp>
        <p:nvSpPr>
          <p:cNvPr id="45" name="PlaceHolder 2"/>
          <p:cNvSpPr>
            <a:spLocks noGrp="1"/>
          </p:cNvSpPr>
          <p:nvPr>
            <p:ph type="dt"/>
          </p:nvPr>
        </p:nvSpPr>
        <p:spPr>
          <a:xfrm>
            <a:off x="628560" y="4767120"/>
            <a:ext cx="2057040" cy="273600"/>
          </a:xfrm>
          <a:prstGeom prst="rect">
            <a:avLst/>
          </a:prstGeom>
        </p:spPr>
        <p:txBody>
          <a:bodyPr anchor="ctr">
            <a:noAutofit/>
          </a:bodyPr>
          <a:p>
            <a:pPr>
              <a:lnSpc>
                <a:spcPct val="100000"/>
              </a:lnSpc>
            </a:pPr>
            <a:fld id="{E0B8AB43-7ACA-4675-816D-B8022A416CB8}" type="datetime1">
              <a:rPr b="0" lang="en-IN" sz="900" spc="-1" strike="noStrike">
                <a:solidFill>
                  <a:srgbClr val="8b8b8b"/>
                </a:solidFill>
                <a:latin typeface="Proxima Nova Rg"/>
              </a:rPr>
              <a:t>07/01/2021</a:t>
            </a:fld>
            <a:endParaRPr b="0" lang="en-IN" sz="900" spc="-1" strike="noStrike">
              <a:latin typeface="Times New Roman"/>
            </a:endParaRPr>
          </a:p>
        </p:txBody>
      </p:sp>
      <p:sp>
        <p:nvSpPr>
          <p:cNvPr id="46" name="PlaceHolder 3"/>
          <p:cNvSpPr>
            <a:spLocks noGrp="1"/>
          </p:cNvSpPr>
          <p:nvPr>
            <p:ph type="sldNum"/>
          </p:nvPr>
        </p:nvSpPr>
        <p:spPr>
          <a:xfrm>
            <a:off x="6458040" y="4767120"/>
            <a:ext cx="2057040" cy="273600"/>
          </a:xfrm>
          <a:prstGeom prst="rect">
            <a:avLst/>
          </a:prstGeom>
        </p:spPr>
        <p:txBody>
          <a:bodyPr anchor="ctr">
            <a:noAutofit/>
          </a:bodyPr>
          <a:p>
            <a:pPr algn="r">
              <a:lnSpc>
                <a:spcPct val="100000"/>
              </a:lnSpc>
              <a:tabLst>
                <a:tab algn="l" pos="0"/>
              </a:tabLst>
            </a:pPr>
            <a:fld id="{6FC11F52-DB38-4C8E-8EE3-FD79F455E19A}" type="slidenum">
              <a:rPr b="0" lang="en-IN" sz="900" spc="-1" strike="noStrike">
                <a:solidFill>
                  <a:srgbClr val="8b8b8b"/>
                </a:solidFill>
                <a:latin typeface="Proxima Nova Rg"/>
              </a:rPr>
              <a:t>&lt;number&gt;</a:t>
            </a:fld>
            <a:endParaRPr b="0" lang="en-IN" sz="900" spc="-1" strike="noStrike">
              <a:latin typeface="Times New Roman"/>
            </a:endParaRPr>
          </a:p>
        </p:txBody>
      </p:sp>
      <p:pic>
        <p:nvPicPr>
          <p:cNvPr id="47" name="Google Shape;21;p3" descr=""/>
          <p:cNvPicPr/>
          <p:nvPr/>
        </p:nvPicPr>
        <p:blipFill>
          <a:blip r:embed="rId3"/>
          <a:stretch/>
        </p:blipFill>
        <p:spPr>
          <a:xfrm>
            <a:off x="628560" y="546120"/>
            <a:ext cx="3259440" cy="4033800"/>
          </a:xfrm>
          <a:prstGeom prst="rect">
            <a:avLst/>
          </a:prstGeom>
          <a:ln w="0">
            <a:noFill/>
          </a:ln>
        </p:spPr>
      </p:pic>
      <p:sp>
        <p:nvSpPr>
          <p:cNvPr id="48" name="CustomShape 4"/>
          <p:cNvSpPr/>
          <p:nvPr/>
        </p:nvSpPr>
        <p:spPr>
          <a:xfrm>
            <a:off x="971640" y="1260720"/>
            <a:ext cx="2552400" cy="1580040"/>
          </a:xfrm>
          <a:prstGeom prst="rect">
            <a:avLst/>
          </a:prstGeom>
          <a:noFill/>
          <a:ln w="0">
            <a:noFill/>
          </a:ln>
        </p:spPr>
        <p:style>
          <a:lnRef idx="0"/>
          <a:fillRef idx="0"/>
          <a:effectRef idx="0"/>
          <a:fontRef idx="minor"/>
        </p:style>
        <p:txBody>
          <a:bodyPr>
            <a:noAutofit/>
          </a:bodyPr>
          <a:p>
            <a:pPr>
              <a:lnSpc>
                <a:spcPct val="90000"/>
              </a:lnSpc>
              <a:tabLst>
                <a:tab algn="l" pos="0"/>
              </a:tabLst>
            </a:pPr>
            <a:r>
              <a:rPr b="0" lang="en-IN" sz="1400" spc="-1" strike="noStrike">
                <a:solidFill>
                  <a:srgbClr val="ffffff"/>
                </a:solidFill>
                <a:latin typeface="Proxima Nova"/>
                <a:ea typeface="Proxima Nova"/>
              </a:rPr>
              <a:t>Edit Master text styles</a:t>
            </a:r>
            <a:endParaRPr b="0" lang="en-IN" sz="1400" spc="-1" strike="noStrike">
              <a:latin typeface="Arial"/>
            </a:endParaRPr>
          </a:p>
        </p:txBody>
      </p:sp>
      <p:pic>
        <p:nvPicPr>
          <p:cNvPr id="49" name="Google Shape;23;p3" descr=""/>
          <p:cNvPicPr/>
          <p:nvPr/>
        </p:nvPicPr>
        <p:blipFill>
          <a:blip r:embed="rId4"/>
          <a:stretch/>
        </p:blipFill>
        <p:spPr>
          <a:xfrm>
            <a:off x="628560" y="546120"/>
            <a:ext cx="3259440" cy="4033800"/>
          </a:xfrm>
          <a:prstGeom prst="rect">
            <a:avLst/>
          </a:prstGeom>
          <a:ln w="0">
            <a:noFill/>
          </a:ln>
        </p:spPr>
      </p:pic>
      <p:sp>
        <p:nvSpPr>
          <p:cNvPr id="50" name="CustomShape 5"/>
          <p:cNvSpPr/>
          <p:nvPr/>
        </p:nvSpPr>
        <p:spPr>
          <a:xfrm>
            <a:off x="971640" y="1260720"/>
            <a:ext cx="2552400" cy="1580040"/>
          </a:xfrm>
          <a:prstGeom prst="rect">
            <a:avLst/>
          </a:prstGeom>
          <a:noFill/>
          <a:ln w="0">
            <a:noFill/>
          </a:ln>
        </p:spPr>
        <p:style>
          <a:lnRef idx="0"/>
          <a:fillRef idx="0"/>
          <a:effectRef idx="0"/>
          <a:fontRef idx="minor"/>
        </p:style>
        <p:txBody>
          <a:bodyPr>
            <a:noAutofit/>
          </a:bodyPr>
          <a:p>
            <a:pPr>
              <a:lnSpc>
                <a:spcPct val="90000"/>
              </a:lnSpc>
              <a:tabLst>
                <a:tab algn="l" pos="0"/>
              </a:tabLst>
            </a:pPr>
            <a:r>
              <a:rPr b="0" lang="en-IN" sz="1400" spc="-1" strike="noStrike">
                <a:solidFill>
                  <a:srgbClr val="ffffff"/>
                </a:solidFill>
                <a:latin typeface="Proxima Nova"/>
                <a:ea typeface="Proxima Nova"/>
              </a:rPr>
              <a:t>Edit Master text styles</a:t>
            </a:r>
            <a:endParaRPr b="0" lang="en-IN" sz="1400" spc="-1" strike="noStrike">
              <a:latin typeface="Arial"/>
            </a:endParaRPr>
          </a:p>
        </p:txBody>
      </p:sp>
      <p:sp>
        <p:nvSpPr>
          <p:cNvPr id="51" name="PlaceHolder 6"/>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8" name="Picture 6" descr=""/>
          <p:cNvPicPr/>
          <p:nvPr/>
        </p:nvPicPr>
        <p:blipFill>
          <a:blip r:embed="rId2"/>
          <a:stretch/>
        </p:blipFill>
        <p:spPr>
          <a:xfrm>
            <a:off x="7929720" y="209520"/>
            <a:ext cx="813600" cy="216720"/>
          </a:xfrm>
          <a:prstGeom prst="rect">
            <a:avLst/>
          </a:prstGeom>
          <a:ln w="0">
            <a:noFill/>
          </a:ln>
        </p:spPr>
      </p:pic>
      <p:sp>
        <p:nvSpPr>
          <p:cNvPr id="89" name="CustomShape 1"/>
          <p:cNvSpPr/>
          <p:nvPr/>
        </p:nvSpPr>
        <p:spPr>
          <a:xfrm>
            <a:off x="-360" y="0"/>
            <a:ext cx="9143640" cy="514332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p:style>
      </p:sp>
      <p:sp>
        <p:nvSpPr>
          <p:cNvPr id="90" name="PlaceHolder 2"/>
          <p:cNvSpPr>
            <a:spLocks noGrp="1"/>
          </p:cNvSpPr>
          <p:nvPr>
            <p:ph type="title"/>
          </p:nvPr>
        </p:nvSpPr>
        <p:spPr>
          <a:xfrm>
            <a:off x="630360" y="544320"/>
            <a:ext cx="5990040" cy="561960"/>
          </a:xfrm>
          <a:prstGeom prst="rect">
            <a:avLst/>
          </a:prstGeom>
        </p:spPr>
        <p:txBody>
          <a:bodyPr anchor="ctr">
            <a:noAutofit/>
          </a:bodyPr>
          <a:p>
            <a:pPr>
              <a:lnSpc>
                <a:spcPct val="90000"/>
              </a:lnSpc>
            </a:pPr>
            <a:r>
              <a:rPr b="0" lang="en-US" sz="3600" spc="-1" strike="noStrike">
                <a:solidFill>
                  <a:srgbClr val="ffffff"/>
                </a:solidFill>
                <a:latin typeface="Neue Plak"/>
              </a:rPr>
              <a:t>Click to add title</a:t>
            </a:r>
            <a:endParaRPr b="0" lang="en-US" sz="3600" spc="-1" strike="noStrike">
              <a:solidFill>
                <a:srgbClr val="000000"/>
              </a:solidFill>
              <a:latin typeface="Calibri"/>
            </a:endParaRPr>
          </a:p>
        </p:txBody>
      </p:sp>
      <p:sp>
        <p:nvSpPr>
          <p:cNvPr id="91" name="PlaceHolder 3"/>
          <p:cNvSpPr>
            <a:spLocks noGrp="1"/>
          </p:cNvSpPr>
          <p:nvPr>
            <p:ph type="dt"/>
          </p:nvPr>
        </p:nvSpPr>
        <p:spPr>
          <a:xfrm>
            <a:off x="628560" y="4767120"/>
            <a:ext cx="2057040" cy="273600"/>
          </a:xfrm>
          <a:prstGeom prst="rect">
            <a:avLst/>
          </a:prstGeom>
        </p:spPr>
        <p:txBody>
          <a:bodyPr anchor="ctr">
            <a:noAutofit/>
          </a:bodyPr>
          <a:p>
            <a:pPr>
              <a:lnSpc>
                <a:spcPct val="100000"/>
              </a:lnSpc>
            </a:pPr>
            <a:fld id="{BE969406-1541-4B87-B82A-1B7DF61C62DF}" type="datetime1">
              <a:rPr b="0" lang="en-IN" sz="900" spc="-1" strike="noStrike">
                <a:solidFill>
                  <a:srgbClr val="ffffff"/>
                </a:solidFill>
                <a:latin typeface="Proxima Nova Rg"/>
              </a:rPr>
              <a:t>07/01/2021</a:t>
            </a:fld>
            <a:endParaRPr b="0" lang="en-IN" sz="900" spc="-1" strike="noStrike">
              <a:latin typeface="Times New Roman"/>
            </a:endParaRPr>
          </a:p>
        </p:txBody>
      </p:sp>
      <p:sp>
        <p:nvSpPr>
          <p:cNvPr id="92" name="PlaceHolder 4"/>
          <p:cNvSpPr>
            <a:spLocks noGrp="1"/>
          </p:cNvSpPr>
          <p:nvPr>
            <p:ph type="ftr"/>
          </p:nvPr>
        </p:nvSpPr>
        <p:spPr>
          <a:xfrm>
            <a:off x="3029040" y="4767120"/>
            <a:ext cx="3085920" cy="273600"/>
          </a:xfrm>
          <a:prstGeom prst="rect">
            <a:avLst/>
          </a:prstGeom>
        </p:spPr>
        <p:txBody>
          <a:bodyPr lIns="90000" rIns="90000" tIns="45000" bIns="45000">
            <a:noAutofit/>
          </a:bodyPr>
          <a:p>
            <a:pPr>
              <a:lnSpc>
                <a:spcPct val="100000"/>
              </a:lnSpc>
            </a:pPr>
            <a:r>
              <a:rPr b="0" lang="en-IN" sz="1800" spc="-1" strike="noStrike">
                <a:solidFill>
                  <a:srgbClr val="ffffff"/>
                </a:solidFill>
                <a:latin typeface="Calibri"/>
              </a:rPr>
              <a:t>Data Science Certification Program</a:t>
            </a:r>
            <a:endParaRPr b="0" lang="en-IN" sz="1800" spc="-1" strike="noStrike">
              <a:latin typeface="Times New Roman"/>
            </a:endParaRPr>
          </a:p>
        </p:txBody>
      </p:sp>
      <p:sp>
        <p:nvSpPr>
          <p:cNvPr id="93" name="PlaceHolder 5"/>
          <p:cNvSpPr>
            <a:spLocks noGrp="1"/>
          </p:cNvSpPr>
          <p:nvPr>
            <p:ph type="sldNum"/>
          </p:nvPr>
        </p:nvSpPr>
        <p:spPr>
          <a:xfrm>
            <a:off x="6458040" y="4767120"/>
            <a:ext cx="2057040" cy="273600"/>
          </a:xfrm>
          <a:prstGeom prst="rect">
            <a:avLst/>
          </a:prstGeom>
        </p:spPr>
        <p:txBody>
          <a:bodyPr anchor="ctr">
            <a:noAutofit/>
          </a:bodyPr>
          <a:p>
            <a:pPr algn="r">
              <a:lnSpc>
                <a:spcPct val="100000"/>
              </a:lnSpc>
            </a:pPr>
            <a:fld id="{F22A4220-F9A8-407B-B8BE-43803857E3DD}" type="slidenum">
              <a:rPr b="0" lang="en-IN" sz="900" spc="-1" strike="noStrike">
                <a:solidFill>
                  <a:srgbClr val="ffffff"/>
                </a:solidFill>
                <a:latin typeface="Proxima Nova Rg"/>
              </a:rPr>
              <a:t>&lt;number&gt;</a:t>
            </a:fld>
            <a:endParaRPr b="0" lang="en-IN" sz="900" spc="-1" strike="noStrike">
              <a:latin typeface="Times New Roman"/>
            </a:endParaRPr>
          </a:p>
        </p:txBody>
      </p:sp>
      <p:pic>
        <p:nvPicPr>
          <p:cNvPr id="94" name="Picture 8" descr=""/>
          <p:cNvPicPr/>
          <p:nvPr/>
        </p:nvPicPr>
        <p:blipFill>
          <a:blip r:embed="rId3"/>
          <a:stretch/>
        </p:blipFill>
        <p:spPr>
          <a:xfrm>
            <a:off x="7611840" y="303480"/>
            <a:ext cx="909360" cy="242640"/>
          </a:xfrm>
          <a:prstGeom prst="rect">
            <a:avLst/>
          </a:prstGeom>
          <a:ln w="0">
            <a:noFill/>
          </a:ln>
        </p:spPr>
      </p:pic>
      <p:sp>
        <p:nvSpPr>
          <p:cNvPr id="95" name="CustomShape 6"/>
          <p:cNvSpPr/>
          <p:nvPr/>
        </p:nvSpPr>
        <p:spPr>
          <a:xfrm>
            <a:off x="0" y="0"/>
            <a:ext cx="9143640" cy="514332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p:style>
      </p:sp>
      <p:pic>
        <p:nvPicPr>
          <p:cNvPr id="96" name="Picture 13" descr=""/>
          <p:cNvPicPr/>
          <p:nvPr/>
        </p:nvPicPr>
        <p:blipFill>
          <a:blip r:embed="rId4"/>
          <a:stretch/>
        </p:blipFill>
        <p:spPr>
          <a:xfrm>
            <a:off x="7929360" y="210240"/>
            <a:ext cx="813240" cy="216720"/>
          </a:xfrm>
          <a:prstGeom prst="rect">
            <a:avLst/>
          </a:prstGeom>
          <a:ln w="0">
            <a:noFill/>
          </a:ln>
        </p:spPr>
      </p:pic>
      <p:sp>
        <p:nvSpPr>
          <p:cNvPr id="97"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100" spc="-1" strike="noStrike">
                <a:solidFill>
                  <a:srgbClr val="000000"/>
                </a:solidFill>
                <a:latin typeface="Calibri"/>
              </a:rPr>
              <a:t>Click to edit the outline text format</a:t>
            </a:r>
            <a:endParaRPr b="0" lang="en-US" sz="21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500" spc="-1" strike="noStrike">
                <a:solidFill>
                  <a:srgbClr val="000000"/>
                </a:solidFill>
                <a:latin typeface="Calibri"/>
              </a:rPr>
              <a:t>Second Outline Level</a:t>
            </a:r>
            <a:endParaRPr b="0" lang="en-US" sz="15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350" spc="-1" strike="noStrike">
                <a:solidFill>
                  <a:srgbClr val="000000"/>
                </a:solidFill>
                <a:latin typeface="Calibri"/>
              </a:rPr>
              <a:t>Third Outline Level</a:t>
            </a:r>
            <a:endParaRPr b="0" lang="en-US" sz="135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350" spc="-1" strike="noStrike">
                <a:solidFill>
                  <a:srgbClr val="000000"/>
                </a:solidFill>
                <a:latin typeface="Calibri"/>
              </a:rPr>
              <a:t>Fourth Outline Level</a:t>
            </a:r>
            <a:endParaRPr b="0" lang="en-US" sz="135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4" name="Picture 6" descr=""/>
          <p:cNvPicPr/>
          <p:nvPr/>
        </p:nvPicPr>
        <p:blipFill>
          <a:blip r:embed="rId2"/>
          <a:stretch/>
        </p:blipFill>
        <p:spPr>
          <a:xfrm>
            <a:off x="7929720" y="209520"/>
            <a:ext cx="813600" cy="216720"/>
          </a:xfrm>
          <a:prstGeom prst="rect">
            <a:avLst/>
          </a:prstGeom>
          <a:ln w="0">
            <a:noFill/>
          </a:ln>
        </p:spPr>
      </p:pic>
      <p:sp>
        <p:nvSpPr>
          <p:cNvPr id="135" name="PlaceHolder 1"/>
          <p:cNvSpPr>
            <a:spLocks noGrp="1"/>
          </p:cNvSpPr>
          <p:nvPr>
            <p:ph type="dt"/>
          </p:nvPr>
        </p:nvSpPr>
        <p:spPr>
          <a:xfrm>
            <a:off x="628560" y="4767120"/>
            <a:ext cx="2057040" cy="273600"/>
          </a:xfrm>
          <a:prstGeom prst="rect">
            <a:avLst/>
          </a:prstGeom>
        </p:spPr>
        <p:txBody>
          <a:bodyPr anchor="ctr">
            <a:noAutofit/>
          </a:bodyPr>
          <a:p>
            <a:pPr>
              <a:lnSpc>
                <a:spcPct val="100000"/>
              </a:lnSpc>
            </a:pPr>
            <a:fld id="{18E82D37-6EFB-4246-B59D-2924C6724BB3}" type="datetime1">
              <a:rPr b="0" lang="en-IN" sz="900" spc="-1" strike="noStrike">
                <a:solidFill>
                  <a:srgbClr val="8b8b8b"/>
                </a:solidFill>
                <a:latin typeface="Proxima Nova Rg"/>
              </a:rPr>
              <a:t>07/01/2021</a:t>
            </a:fld>
            <a:endParaRPr b="0" lang="en-IN" sz="900" spc="-1" strike="noStrike">
              <a:latin typeface="Times New Roman"/>
            </a:endParaRPr>
          </a:p>
        </p:txBody>
      </p:sp>
      <p:sp>
        <p:nvSpPr>
          <p:cNvPr id="136" name="PlaceHolder 2"/>
          <p:cNvSpPr>
            <a:spLocks noGrp="1"/>
          </p:cNvSpPr>
          <p:nvPr>
            <p:ph type="sldNum"/>
          </p:nvPr>
        </p:nvSpPr>
        <p:spPr>
          <a:xfrm>
            <a:off x="6458040" y="4767120"/>
            <a:ext cx="2057040" cy="273600"/>
          </a:xfrm>
          <a:prstGeom prst="rect">
            <a:avLst/>
          </a:prstGeom>
        </p:spPr>
        <p:txBody>
          <a:bodyPr anchor="ctr">
            <a:noAutofit/>
          </a:bodyPr>
          <a:p>
            <a:pPr algn="r">
              <a:lnSpc>
                <a:spcPct val="100000"/>
              </a:lnSpc>
            </a:pPr>
            <a:fld id="{6B4C4E07-3005-4D66-8B4B-B309C5E68C8C}" type="slidenum">
              <a:rPr b="0" lang="en-IN" sz="900" spc="-1" strike="noStrike">
                <a:solidFill>
                  <a:srgbClr val="8b8b8b"/>
                </a:solidFill>
                <a:latin typeface="Proxima Nova Rg"/>
              </a:rPr>
              <a:t>&lt;number&gt;</a:t>
            </a:fld>
            <a:endParaRPr b="0" lang="en-IN" sz="900" spc="-1" strike="noStrike">
              <a:latin typeface="Times New Roman"/>
            </a:endParaRPr>
          </a:p>
        </p:txBody>
      </p:sp>
      <p:sp>
        <p:nvSpPr>
          <p:cNvPr id="137" name="PlaceHolder 3"/>
          <p:cNvSpPr>
            <a:spLocks noGrp="1"/>
          </p:cNvSpPr>
          <p:nvPr>
            <p:ph type="body"/>
          </p:nvPr>
        </p:nvSpPr>
        <p:spPr>
          <a:xfrm>
            <a:off x="3303720" y="1816200"/>
            <a:ext cx="5265360" cy="2619000"/>
          </a:xfrm>
          <a:prstGeom prst="rect">
            <a:avLst/>
          </a:prstGeom>
        </p:spPr>
        <p:txBody>
          <a:bodyPr>
            <a:noAutofit/>
          </a:bodyPr>
          <a:p>
            <a:pPr algn="ctr">
              <a:lnSpc>
                <a:spcPct val="90000"/>
              </a:lnSpc>
              <a:spcBef>
                <a:spcPts val="751"/>
              </a:spcBef>
              <a:tabLst>
                <a:tab algn="l" pos="0"/>
              </a:tabLst>
            </a:pPr>
            <a:r>
              <a:rPr b="0" lang="en-US" sz="1800" spc="-1" strike="noStrike">
                <a:solidFill>
                  <a:srgbClr val="000000"/>
                </a:solidFill>
                <a:latin typeface="Proxima Nova Rg"/>
              </a:rPr>
              <a:t>Click to add text</a:t>
            </a:r>
            <a:endParaRPr b="0" lang="en-US" sz="1800" spc="-1" strike="noStrike">
              <a:solidFill>
                <a:srgbClr val="000000"/>
              </a:solidFill>
              <a:latin typeface="Calibri"/>
            </a:endParaRPr>
          </a:p>
        </p:txBody>
      </p:sp>
      <p:sp>
        <p:nvSpPr>
          <p:cNvPr id="138" name="CustomShape 4"/>
          <p:cNvSpPr/>
          <p:nvPr/>
        </p:nvSpPr>
        <p:spPr>
          <a:xfrm>
            <a:off x="0" y="0"/>
            <a:ext cx="9143640" cy="636480"/>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p:style>
      </p:sp>
      <p:sp>
        <p:nvSpPr>
          <p:cNvPr id="139" name="PlaceHolder 5"/>
          <p:cNvSpPr>
            <a:spLocks noGrp="1"/>
          </p:cNvSpPr>
          <p:nvPr>
            <p:ph type="title"/>
          </p:nvPr>
        </p:nvSpPr>
        <p:spPr>
          <a:xfrm>
            <a:off x="316800" y="122040"/>
            <a:ext cx="3735720" cy="382320"/>
          </a:xfrm>
          <a:prstGeom prst="rect">
            <a:avLst/>
          </a:prstGeom>
        </p:spPr>
        <p:txBody>
          <a:bodyPr anchor="ctr">
            <a:noAutofit/>
          </a:bodyPr>
          <a:p>
            <a:pPr>
              <a:lnSpc>
                <a:spcPct val="90000"/>
              </a:lnSpc>
            </a:pPr>
            <a:r>
              <a:rPr b="0" lang="en-US" sz="2400" spc="-1" strike="noStrike">
                <a:solidFill>
                  <a:srgbClr val="ffffff"/>
                </a:solidFill>
                <a:latin typeface="Proxima Nova"/>
              </a:rPr>
              <a:t>Click to add title</a:t>
            </a:r>
            <a:endParaRPr b="0" lang="en-US" sz="2400" spc="-1" strike="noStrike">
              <a:solidFill>
                <a:srgbClr val="000000"/>
              </a:solidFill>
              <a:latin typeface="Calibri"/>
            </a:endParaRPr>
          </a:p>
        </p:txBody>
      </p:sp>
      <p:pic>
        <p:nvPicPr>
          <p:cNvPr id="140" name="Picture 14" descr=""/>
          <p:cNvPicPr/>
          <p:nvPr/>
        </p:nvPicPr>
        <p:blipFill>
          <a:blip r:embed="rId3"/>
          <a:stretch/>
        </p:blipFill>
        <p:spPr>
          <a:xfrm>
            <a:off x="7929360" y="210240"/>
            <a:ext cx="813240" cy="2167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555120" y="2115000"/>
            <a:ext cx="6895080" cy="1171800"/>
          </a:xfrm>
          <a:prstGeom prst="rect">
            <a:avLst/>
          </a:prstGeom>
          <a:noFill/>
          <a:ln w="0">
            <a:noFill/>
          </a:ln>
        </p:spPr>
        <p:style>
          <a:lnRef idx="0"/>
          <a:fillRef idx="0"/>
          <a:effectRef idx="0"/>
          <a:fontRef idx="minor"/>
        </p:style>
        <p:txBody>
          <a:bodyPr anchor="b">
            <a:noAutofit/>
          </a:bodyPr>
          <a:p>
            <a:pPr>
              <a:lnSpc>
                <a:spcPct val="90000"/>
              </a:lnSpc>
            </a:pPr>
            <a:r>
              <a:rPr b="0" lang="en-IN" sz="4000" spc="-1" strike="noStrike">
                <a:solidFill>
                  <a:srgbClr val="000000"/>
                </a:solidFill>
                <a:latin typeface="Proxima Nova Light"/>
              </a:rPr>
              <a:t>Java</a:t>
            </a:r>
            <a:endParaRPr b="0" lang="en-IN" sz="4000" spc="-1" strike="noStrike">
              <a:latin typeface="Arial"/>
            </a:endParaRPr>
          </a:p>
          <a:p>
            <a:pPr>
              <a:lnSpc>
                <a:spcPct val="90000"/>
              </a:lnSpc>
            </a:pPr>
            <a:r>
              <a:rPr b="0" lang="en-IN" sz="4000" spc="-1" strike="noStrike">
                <a:solidFill>
                  <a:srgbClr val="000000"/>
                </a:solidFill>
                <a:latin typeface="Proxima Nova Light"/>
              </a:rPr>
              <a:t>Program</a:t>
            </a:r>
            <a:endParaRPr b="0" lang="en-IN" sz="4000" spc="-1" strike="noStrike">
              <a:latin typeface="Arial"/>
            </a:endParaRPr>
          </a:p>
        </p:txBody>
      </p:sp>
      <p:pic>
        <p:nvPicPr>
          <p:cNvPr id="184" name="Picture 3" descr=""/>
          <p:cNvPicPr/>
          <p:nvPr/>
        </p:nvPicPr>
        <p:blipFill>
          <a:blip r:embed="rId1"/>
          <a:stretch/>
        </p:blipFill>
        <p:spPr>
          <a:xfrm>
            <a:off x="7582320" y="0"/>
            <a:ext cx="1356120" cy="1577160"/>
          </a:xfrm>
          <a:prstGeom prst="rect">
            <a:avLst/>
          </a:prstGeom>
          <a:ln w="0">
            <a:noFill/>
          </a:ln>
        </p:spPr>
      </p:pic>
      <p:sp>
        <p:nvSpPr>
          <p:cNvPr id="185" name="CustomShape 2"/>
          <p:cNvSpPr/>
          <p:nvPr/>
        </p:nvSpPr>
        <p:spPr>
          <a:xfrm>
            <a:off x="684720" y="720000"/>
            <a:ext cx="2555280" cy="950760"/>
          </a:xfrm>
          <a:prstGeom prst="rect">
            <a:avLst/>
          </a:prstGeom>
          <a:noFill/>
          <a:ln w="0">
            <a:noFill/>
          </a:ln>
        </p:spPr>
        <p:style>
          <a:lnRef idx="0"/>
          <a:fillRef idx="0"/>
          <a:effectRef idx="0"/>
          <a:fontRef idx="minor"/>
        </p:style>
        <p:txBody>
          <a:bodyPr>
            <a:noAutofit/>
          </a:bodyPr>
          <a:p>
            <a:pPr>
              <a:lnSpc>
                <a:spcPct val="90000"/>
              </a:lnSpc>
              <a:spcBef>
                <a:spcPts val="1001"/>
              </a:spcBef>
              <a:tabLst>
                <a:tab algn="l" pos="0"/>
              </a:tabLst>
            </a:pPr>
            <a:endParaRPr b="0" lang="en-IN" sz="2430" spc="-1" strike="noStrike">
              <a:latin typeface="Arial"/>
            </a:endParaRPr>
          </a:p>
          <a:p>
            <a:pPr>
              <a:lnSpc>
                <a:spcPct val="90000"/>
              </a:lnSpc>
              <a:spcBef>
                <a:spcPts val="1001"/>
              </a:spcBef>
              <a:tabLst>
                <a:tab algn="l" pos="0"/>
              </a:tabLst>
            </a:pPr>
            <a:r>
              <a:rPr b="0" i="1" lang="en-US" sz="1400" spc="-1" strike="noStrike">
                <a:solidFill>
                  <a:srgbClr val="000000"/>
                </a:solidFill>
                <a:latin typeface="Proxima Nova Rg"/>
              </a:rPr>
              <a:t>    </a:t>
            </a:r>
            <a:r>
              <a:rPr b="0" i="1" lang="en-US" sz="1400" spc="-1" strike="noStrike">
                <a:solidFill>
                  <a:srgbClr val="000000"/>
                </a:solidFill>
                <a:latin typeface="Proxima Nova Rg"/>
              </a:rPr>
              <a:t>#LifeKoKaroLift</a:t>
            </a:r>
            <a:endParaRPr b="0" lang="en-IN" sz="1400" spc="-1" strike="noStrike">
              <a:latin typeface="Arial"/>
            </a:endParaRPr>
          </a:p>
        </p:txBody>
      </p:sp>
      <p:sp>
        <p:nvSpPr>
          <p:cNvPr id="186" name="TextShape 3"/>
          <p:cNvSpPr txBox="1"/>
          <p:nvPr/>
        </p:nvSpPr>
        <p:spPr>
          <a:xfrm>
            <a:off x="663840" y="4653720"/>
            <a:ext cx="2057040" cy="273600"/>
          </a:xfrm>
          <a:prstGeom prst="rect">
            <a:avLst/>
          </a:prstGeom>
          <a:noFill/>
          <a:ln w="0">
            <a:noFill/>
          </a:ln>
        </p:spPr>
        <p:txBody>
          <a:bodyPr anchor="ctr">
            <a:noAutofit/>
          </a:bodyPr>
          <a:p>
            <a:pPr>
              <a:lnSpc>
                <a:spcPct val="100000"/>
              </a:lnSpc>
            </a:pPr>
            <a:fld id="{8C847383-2A7D-4647-B13A-B7BF4AECB609}" type="datetime1">
              <a:rPr b="0" lang="en-IN" sz="900" spc="-1" strike="noStrike">
                <a:solidFill>
                  <a:srgbClr val="ed8e92"/>
                </a:solidFill>
                <a:latin typeface="Proxima Nova Rg"/>
              </a:rPr>
              <a:t>07/01/2021</a:t>
            </a:fld>
            <a:endParaRPr b="0" lang="en-IN" sz="900" spc="-1" strike="noStrike">
              <a:latin typeface="Times New Roman"/>
            </a:endParaRPr>
          </a:p>
        </p:txBody>
      </p:sp>
      <p:sp>
        <p:nvSpPr>
          <p:cNvPr id="187" name="TextShape 4"/>
          <p:cNvSpPr txBox="1"/>
          <p:nvPr/>
        </p:nvSpPr>
        <p:spPr>
          <a:xfrm>
            <a:off x="6616800" y="4012560"/>
            <a:ext cx="2057040" cy="273600"/>
          </a:xfrm>
          <a:prstGeom prst="rect">
            <a:avLst/>
          </a:prstGeom>
          <a:noFill/>
          <a:ln w="0">
            <a:noFill/>
          </a:ln>
        </p:spPr>
        <p:txBody>
          <a:bodyPr anchor="ctr">
            <a:noAutofit/>
          </a:bodyPr>
          <a:p>
            <a:pPr algn="r">
              <a:lnSpc>
                <a:spcPct val="100000"/>
              </a:lnSpc>
            </a:pPr>
            <a:fld id="{D6E9A227-AA82-4298-A02E-FB149DAAAF5B}" type="slidenum">
              <a:rPr b="0" lang="en-IN" sz="900" spc="-1" strike="noStrike">
                <a:solidFill>
                  <a:srgbClr val="ed8e92"/>
                </a:solidFill>
                <a:latin typeface="Proxima Nova Rg"/>
              </a:rPr>
              <a:t>&lt;number&gt;</a:t>
            </a:fld>
            <a:endParaRPr b="0" lang="en-IN" sz="9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1722240" y="4768200"/>
            <a:ext cx="2057040" cy="273600"/>
          </a:xfrm>
          <a:prstGeom prst="rect">
            <a:avLst/>
          </a:prstGeom>
          <a:noFill/>
          <a:ln w="0">
            <a:noFill/>
          </a:ln>
        </p:spPr>
        <p:txBody>
          <a:bodyPr anchor="ctr">
            <a:noAutofit/>
          </a:bodyPr>
          <a:p>
            <a:pPr>
              <a:lnSpc>
                <a:spcPct val="100000"/>
              </a:lnSpc>
            </a:pPr>
            <a:fld id="{2526EE62-CBE0-409A-A9C7-21EC79EAE8C2}" type="datetime1">
              <a:rPr b="0" lang="en-IN" sz="900" spc="-1" strike="noStrike">
                <a:solidFill>
                  <a:srgbClr val="ff0000"/>
                </a:solidFill>
                <a:latin typeface="Proxima Nova Rg"/>
              </a:rPr>
              <a:t>07/01/2021</a:t>
            </a:fld>
            <a:endParaRPr b="0" lang="en-IN" sz="900" spc="-1" strike="noStrike">
              <a:latin typeface="Times New Roman"/>
            </a:endParaRPr>
          </a:p>
        </p:txBody>
      </p:sp>
      <p:sp>
        <p:nvSpPr>
          <p:cNvPr id="242"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444F9674-B145-40BA-87AD-D8D08F175143}" type="slidenum">
              <a:rPr b="0" lang="en-IN" sz="900" spc="-1" strike="noStrike">
                <a:solidFill>
                  <a:srgbClr val="ff0000"/>
                </a:solidFill>
                <a:latin typeface="Proxima Nova Rg"/>
              </a:rPr>
              <a:t>9</a:t>
            </a:fld>
            <a:endParaRPr b="0" lang="en-IN" sz="900" spc="-1" strike="noStrike">
              <a:latin typeface="Times New Roman"/>
            </a:endParaRPr>
          </a:p>
        </p:txBody>
      </p:sp>
      <p:sp>
        <p:nvSpPr>
          <p:cNvPr id="243"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Inheritance</a:t>
            </a:r>
            <a:endParaRPr b="0" lang="en-IN" sz="2400" spc="-1" strike="noStrike">
              <a:latin typeface="Arial"/>
            </a:endParaRPr>
          </a:p>
        </p:txBody>
      </p:sp>
      <p:sp>
        <p:nvSpPr>
          <p:cNvPr id="244"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45" name="CustomShape 5"/>
          <p:cNvSpPr/>
          <p:nvPr/>
        </p:nvSpPr>
        <p:spPr>
          <a:xfrm>
            <a:off x="159480" y="1074600"/>
            <a:ext cx="88246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When one class inherits multiple classes, it is known as multiple inheritance. For Example:</a:t>
            </a:r>
            <a:endParaRPr b="0" lang="en-IN" sz="1800" spc="-1" strike="noStrike">
              <a:latin typeface="Arial"/>
            </a:endParaRPr>
          </a:p>
        </p:txBody>
      </p:sp>
      <p:pic>
        <p:nvPicPr>
          <p:cNvPr id="246" name="Picture 2" descr=""/>
          <p:cNvPicPr/>
          <p:nvPr/>
        </p:nvPicPr>
        <p:blipFill>
          <a:blip r:embed="rId1"/>
          <a:stretch/>
        </p:blipFill>
        <p:spPr>
          <a:xfrm>
            <a:off x="409680" y="1538640"/>
            <a:ext cx="8324640" cy="30092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1722240" y="4768200"/>
            <a:ext cx="2057040" cy="273600"/>
          </a:xfrm>
          <a:prstGeom prst="rect">
            <a:avLst/>
          </a:prstGeom>
          <a:noFill/>
          <a:ln w="0">
            <a:noFill/>
          </a:ln>
        </p:spPr>
        <p:txBody>
          <a:bodyPr anchor="ctr">
            <a:noAutofit/>
          </a:bodyPr>
          <a:p>
            <a:pPr>
              <a:lnSpc>
                <a:spcPct val="100000"/>
              </a:lnSpc>
            </a:pPr>
            <a:fld id="{113082DD-3D16-4FBA-84B2-2CD991DFD4BE}" type="datetime1">
              <a:rPr b="0" lang="en-IN" sz="900" spc="-1" strike="noStrike">
                <a:solidFill>
                  <a:srgbClr val="ff0000"/>
                </a:solidFill>
                <a:latin typeface="Proxima Nova Rg"/>
              </a:rPr>
              <a:t>07/01/2021</a:t>
            </a:fld>
            <a:endParaRPr b="0" lang="en-IN" sz="900" spc="-1" strike="noStrike">
              <a:latin typeface="Times New Roman"/>
            </a:endParaRPr>
          </a:p>
        </p:txBody>
      </p:sp>
      <p:sp>
        <p:nvSpPr>
          <p:cNvPr id="248"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007DFCA8-534E-4346-989E-D6627C4F924C}" type="slidenum">
              <a:rPr b="0" lang="en-IN" sz="900" spc="-1" strike="noStrike">
                <a:solidFill>
                  <a:srgbClr val="ff0000"/>
                </a:solidFill>
                <a:latin typeface="Proxima Nova Rg"/>
              </a:rPr>
              <a:t>10</a:t>
            </a:fld>
            <a:endParaRPr b="0" lang="en-IN" sz="900" spc="-1" strike="noStrike">
              <a:latin typeface="Times New Roman"/>
            </a:endParaRPr>
          </a:p>
        </p:txBody>
      </p:sp>
      <p:sp>
        <p:nvSpPr>
          <p:cNvPr id="249"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Inheritance</a:t>
            </a:r>
            <a:endParaRPr b="0" lang="en-IN" sz="2400" spc="-1" strike="noStrike">
              <a:latin typeface="Arial"/>
            </a:endParaRPr>
          </a:p>
        </p:txBody>
      </p:sp>
      <p:sp>
        <p:nvSpPr>
          <p:cNvPr id="250"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51" name="CustomShape 5"/>
          <p:cNvSpPr/>
          <p:nvPr/>
        </p:nvSpPr>
        <p:spPr>
          <a:xfrm>
            <a:off x="159480" y="1074600"/>
            <a:ext cx="8824680" cy="913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Single Inheritance Example</a:t>
            </a:r>
            <a:endParaRPr b="0" lang="en-IN" sz="1800" spc="-1" strike="noStrike">
              <a:latin typeface="Arial"/>
            </a:endParaRPr>
          </a:p>
          <a:p>
            <a:pPr>
              <a:lnSpc>
                <a:spcPct val="100000"/>
              </a:lnSpc>
            </a:pPr>
            <a:r>
              <a:rPr b="0" lang="en-US" sz="1800" spc="-1" strike="noStrike">
                <a:solidFill>
                  <a:srgbClr val="000000"/>
                </a:solidFill>
                <a:latin typeface="Calibri"/>
              </a:rPr>
              <a:t>When a class inherits another class, it is known as a </a:t>
            </a:r>
            <a:r>
              <a:rPr b="0" i="1" lang="en-US" sz="1800" spc="-1" strike="noStrike">
                <a:solidFill>
                  <a:srgbClr val="000000"/>
                </a:solidFill>
                <a:latin typeface="Calibri"/>
              </a:rPr>
              <a:t>single inheritance</a:t>
            </a:r>
            <a:r>
              <a:rPr b="0" lang="en-US" sz="1800" spc="-1" strike="noStrike">
                <a:solidFill>
                  <a:srgbClr val="000000"/>
                </a:solidFill>
                <a:latin typeface="Calibri"/>
              </a:rPr>
              <a:t>. In the example given below, Dog class inherits the Animal class, so there is the single inheritance.</a:t>
            </a:r>
            <a:endParaRPr b="0" lang="en-IN" sz="1800" spc="-1" strike="noStrike">
              <a:latin typeface="Arial"/>
            </a:endParaRPr>
          </a:p>
        </p:txBody>
      </p:sp>
      <p:pic>
        <p:nvPicPr>
          <p:cNvPr id="252" name="Picture 2" descr=""/>
          <p:cNvPicPr/>
          <p:nvPr/>
        </p:nvPicPr>
        <p:blipFill>
          <a:blip r:embed="rId1"/>
          <a:stretch/>
        </p:blipFill>
        <p:spPr>
          <a:xfrm>
            <a:off x="1479600" y="1899000"/>
            <a:ext cx="4824000" cy="32439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1722240" y="4768200"/>
            <a:ext cx="2057040" cy="273600"/>
          </a:xfrm>
          <a:prstGeom prst="rect">
            <a:avLst/>
          </a:prstGeom>
          <a:noFill/>
          <a:ln w="0">
            <a:noFill/>
          </a:ln>
        </p:spPr>
        <p:txBody>
          <a:bodyPr anchor="ctr">
            <a:noAutofit/>
          </a:bodyPr>
          <a:p>
            <a:pPr>
              <a:lnSpc>
                <a:spcPct val="100000"/>
              </a:lnSpc>
            </a:pPr>
            <a:fld id="{DA0E21B0-EB65-44E1-A662-B788FF6AEF7C}" type="datetime1">
              <a:rPr b="0" lang="en-IN" sz="900" spc="-1" strike="noStrike">
                <a:solidFill>
                  <a:srgbClr val="ff0000"/>
                </a:solidFill>
                <a:latin typeface="Proxima Nova Rg"/>
              </a:rPr>
              <a:t>07/01/2021</a:t>
            </a:fld>
            <a:endParaRPr b="0" lang="en-IN" sz="900" spc="-1" strike="noStrike">
              <a:latin typeface="Times New Roman"/>
            </a:endParaRPr>
          </a:p>
        </p:txBody>
      </p:sp>
      <p:sp>
        <p:nvSpPr>
          <p:cNvPr id="254"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594F78D3-2610-4CF2-BF6B-3CB8A4A96FDD}" type="slidenum">
              <a:rPr b="0" lang="en-IN" sz="900" spc="-1" strike="noStrike">
                <a:solidFill>
                  <a:srgbClr val="ff0000"/>
                </a:solidFill>
                <a:latin typeface="Proxima Nova Rg"/>
              </a:rPr>
              <a:t>11</a:t>
            </a:fld>
            <a:endParaRPr b="0" lang="en-IN" sz="900" spc="-1" strike="noStrike">
              <a:latin typeface="Times New Roman"/>
            </a:endParaRPr>
          </a:p>
        </p:txBody>
      </p:sp>
      <p:sp>
        <p:nvSpPr>
          <p:cNvPr id="255"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Inheritance</a:t>
            </a:r>
            <a:endParaRPr b="0" lang="en-IN" sz="2400" spc="-1" strike="noStrike">
              <a:latin typeface="Arial"/>
            </a:endParaRPr>
          </a:p>
        </p:txBody>
      </p:sp>
      <p:sp>
        <p:nvSpPr>
          <p:cNvPr id="256"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57" name="CustomShape 5"/>
          <p:cNvSpPr/>
          <p:nvPr/>
        </p:nvSpPr>
        <p:spPr>
          <a:xfrm>
            <a:off x="159480" y="1074600"/>
            <a:ext cx="8824680" cy="1461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Multilevel Inheritance Example</a:t>
            </a:r>
            <a:endParaRPr b="0" lang="en-IN" sz="1800" spc="-1" strike="noStrike">
              <a:latin typeface="Arial"/>
            </a:endParaRPr>
          </a:p>
          <a:p>
            <a:pPr>
              <a:lnSpc>
                <a:spcPct val="100000"/>
              </a:lnSpc>
            </a:pPr>
            <a:r>
              <a:rPr b="0" lang="en-US" sz="1800" spc="-1" strike="noStrike">
                <a:solidFill>
                  <a:srgbClr val="000000"/>
                </a:solidFill>
                <a:latin typeface="Calibri"/>
              </a:rPr>
              <a:t>When there is a chain of inheritance, it is known as </a:t>
            </a:r>
            <a:r>
              <a:rPr b="0" i="1" lang="en-US" sz="1800" spc="-1" strike="noStrike">
                <a:solidFill>
                  <a:srgbClr val="000000"/>
                </a:solidFill>
                <a:latin typeface="Calibri"/>
              </a:rPr>
              <a:t>multilevel inheritance</a:t>
            </a:r>
            <a:r>
              <a:rPr b="0" lang="en-US" sz="1800" spc="-1" strike="noStrike">
                <a:solidFill>
                  <a:srgbClr val="000000"/>
                </a:solidFill>
                <a:latin typeface="Calibri"/>
              </a:rPr>
              <a:t>. As you can see in the example given below, BabyDog class inherits the Dog class which again inherits the Animal class, so there is a multilevel inheritance.</a:t>
            </a:r>
            <a:endParaRPr b="0" lang="en-IN" sz="1800" spc="-1" strike="noStrike">
              <a:latin typeface="Arial"/>
            </a:endParaRPr>
          </a:p>
          <a:p>
            <a:pPr>
              <a:lnSpc>
                <a:spcPct val="100000"/>
              </a:lnSpc>
            </a:pPr>
            <a:endParaRPr b="0" lang="en-IN" sz="1800" spc="-1" strike="noStrike">
              <a:latin typeface="Arial"/>
            </a:endParaRPr>
          </a:p>
        </p:txBody>
      </p:sp>
      <p:pic>
        <p:nvPicPr>
          <p:cNvPr id="258" name="Picture 3" descr=""/>
          <p:cNvPicPr/>
          <p:nvPr/>
        </p:nvPicPr>
        <p:blipFill>
          <a:blip r:embed="rId1"/>
          <a:stretch/>
        </p:blipFill>
        <p:spPr>
          <a:xfrm>
            <a:off x="729720" y="2259360"/>
            <a:ext cx="3057840" cy="2883600"/>
          </a:xfrm>
          <a:prstGeom prst="rect">
            <a:avLst/>
          </a:prstGeom>
          <a:ln w="0">
            <a:noFill/>
          </a:ln>
        </p:spPr>
      </p:pic>
      <p:pic>
        <p:nvPicPr>
          <p:cNvPr id="259" name="Picture 4" descr=""/>
          <p:cNvPicPr/>
          <p:nvPr/>
        </p:nvPicPr>
        <p:blipFill>
          <a:blip r:embed="rId2"/>
          <a:stretch/>
        </p:blipFill>
        <p:spPr>
          <a:xfrm>
            <a:off x="4572000" y="2930040"/>
            <a:ext cx="2866680" cy="15426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1722240" y="4768200"/>
            <a:ext cx="2057040" cy="273600"/>
          </a:xfrm>
          <a:prstGeom prst="rect">
            <a:avLst/>
          </a:prstGeom>
          <a:noFill/>
          <a:ln w="0">
            <a:noFill/>
          </a:ln>
        </p:spPr>
        <p:txBody>
          <a:bodyPr anchor="ctr">
            <a:noAutofit/>
          </a:bodyPr>
          <a:p>
            <a:pPr>
              <a:lnSpc>
                <a:spcPct val="100000"/>
              </a:lnSpc>
            </a:pPr>
            <a:fld id="{E4B33CE3-CE54-4BF7-8394-A4B13332D7E7}" type="datetime1">
              <a:rPr b="0" lang="en-IN" sz="900" spc="-1" strike="noStrike">
                <a:solidFill>
                  <a:srgbClr val="ff0000"/>
                </a:solidFill>
                <a:latin typeface="Proxima Nova Rg"/>
              </a:rPr>
              <a:t>07/01/2021</a:t>
            </a:fld>
            <a:endParaRPr b="0" lang="en-IN" sz="900" spc="-1" strike="noStrike">
              <a:latin typeface="Times New Roman"/>
            </a:endParaRPr>
          </a:p>
        </p:txBody>
      </p:sp>
      <p:sp>
        <p:nvSpPr>
          <p:cNvPr id="261"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9754031F-A7BA-4BEF-8A23-A9C0ED57C5AE}" type="slidenum">
              <a:rPr b="0" lang="en-IN" sz="900" spc="-1" strike="noStrike">
                <a:solidFill>
                  <a:srgbClr val="ff0000"/>
                </a:solidFill>
                <a:latin typeface="Proxima Nova Rg"/>
              </a:rPr>
              <a:t>12</a:t>
            </a:fld>
            <a:endParaRPr b="0" lang="en-IN" sz="900" spc="-1" strike="noStrike">
              <a:latin typeface="Times New Roman"/>
            </a:endParaRPr>
          </a:p>
        </p:txBody>
      </p:sp>
      <p:sp>
        <p:nvSpPr>
          <p:cNvPr id="262"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Inheritance</a:t>
            </a:r>
            <a:endParaRPr b="0" lang="en-IN" sz="2400" spc="-1" strike="noStrike">
              <a:latin typeface="Arial"/>
            </a:endParaRPr>
          </a:p>
        </p:txBody>
      </p:sp>
      <p:sp>
        <p:nvSpPr>
          <p:cNvPr id="263"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64" name="CustomShape 5"/>
          <p:cNvSpPr/>
          <p:nvPr/>
        </p:nvSpPr>
        <p:spPr>
          <a:xfrm>
            <a:off x="159480" y="1074600"/>
            <a:ext cx="8824680" cy="1187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Hierarchical Inheritance Example</a:t>
            </a:r>
            <a:endParaRPr b="0" lang="en-IN" sz="1800" spc="-1" strike="noStrike">
              <a:latin typeface="Arial"/>
            </a:endParaRPr>
          </a:p>
          <a:p>
            <a:pPr>
              <a:lnSpc>
                <a:spcPct val="100000"/>
              </a:lnSpc>
            </a:pPr>
            <a:r>
              <a:rPr b="0" lang="en-US" sz="1800" spc="-1" strike="noStrike">
                <a:solidFill>
                  <a:srgbClr val="000000"/>
                </a:solidFill>
                <a:latin typeface="Calibri"/>
              </a:rPr>
              <a:t>When two or more classes inherits a single class, it is known as </a:t>
            </a:r>
            <a:r>
              <a:rPr b="0" i="1" lang="en-US" sz="1800" spc="-1" strike="noStrike">
                <a:solidFill>
                  <a:srgbClr val="000000"/>
                </a:solidFill>
                <a:latin typeface="Calibri"/>
              </a:rPr>
              <a:t>hierarchical inheritance</a:t>
            </a:r>
            <a:r>
              <a:rPr b="0" lang="en-US" sz="1800" spc="-1" strike="noStrike">
                <a:solidFill>
                  <a:srgbClr val="000000"/>
                </a:solidFill>
                <a:latin typeface="Calibri"/>
              </a:rPr>
              <a:t>. In the example given below, Dog and Cat classes inherits the Animal class, so there is hierarchical inheritance.</a:t>
            </a:r>
            <a:endParaRPr b="0" lang="en-IN" sz="1800" spc="-1" strike="noStrike">
              <a:latin typeface="Arial"/>
            </a:endParaRPr>
          </a:p>
        </p:txBody>
      </p:sp>
      <p:pic>
        <p:nvPicPr>
          <p:cNvPr id="265" name="Picture 2" descr=""/>
          <p:cNvPicPr/>
          <p:nvPr/>
        </p:nvPicPr>
        <p:blipFill>
          <a:blip r:embed="rId1"/>
          <a:stretch/>
        </p:blipFill>
        <p:spPr>
          <a:xfrm>
            <a:off x="650520" y="2207520"/>
            <a:ext cx="3736440" cy="2935440"/>
          </a:xfrm>
          <a:prstGeom prst="rect">
            <a:avLst/>
          </a:prstGeom>
          <a:ln w="0">
            <a:noFill/>
          </a:ln>
        </p:spPr>
      </p:pic>
      <p:pic>
        <p:nvPicPr>
          <p:cNvPr id="266" name="Picture 3" descr=""/>
          <p:cNvPicPr/>
          <p:nvPr/>
        </p:nvPicPr>
        <p:blipFill>
          <a:blip r:embed="rId2"/>
          <a:stretch/>
        </p:blipFill>
        <p:spPr>
          <a:xfrm>
            <a:off x="5002200" y="2698920"/>
            <a:ext cx="2304720" cy="13806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1722240" y="4768200"/>
            <a:ext cx="2057040" cy="273600"/>
          </a:xfrm>
          <a:prstGeom prst="rect">
            <a:avLst/>
          </a:prstGeom>
          <a:noFill/>
          <a:ln w="0">
            <a:noFill/>
          </a:ln>
        </p:spPr>
        <p:txBody>
          <a:bodyPr anchor="ctr">
            <a:noAutofit/>
          </a:bodyPr>
          <a:p>
            <a:pPr>
              <a:lnSpc>
                <a:spcPct val="100000"/>
              </a:lnSpc>
            </a:pPr>
            <a:fld id="{06053920-1077-4F5C-B3D2-302FA5A6FFEA}" type="datetime1">
              <a:rPr b="0" lang="en-IN" sz="900" spc="-1" strike="noStrike">
                <a:solidFill>
                  <a:srgbClr val="ff0000"/>
                </a:solidFill>
                <a:latin typeface="Proxima Nova Rg"/>
              </a:rPr>
              <a:t>07/01/2021</a:t>
            </a:fld>
            <a:endParaRPr b="0" lang="en-IN" sz="900" spc="-1" strike="noStrike">
              <a:latin typeface="Times New Roman"/>
            </a:endParaRPr>
          </a:p>
        </p:txBody>
      </p:sp>
      <p:sp>
        <p:nvSpPr>
          <p:cNvPr id="268"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AAA185F1-58EA-4C6A-8B23-3BECF76A3E9E}" type="slidenum">
              <a:rPr b="0" lang="en-IN" sz="900" spc="-1" strike="noStrike">
                <a:solidFill>
                  <a:srgbClr val="ff0000"/>
                </a:solidFill>
                <a:latin typeface="Proxima Nova Rg"/>
              </a:rPr>
              <a:t>13</a:t>
            </a:fld>
            <a:endParaRPr b="0" lang="en-IN" sz="900" spc="-1" strike="noStrike">
              <a:latin typeface="Times New Roman"/>
            </a:endParaRPr>
          </a:p>
        </p:txBody>
      </p:sp>
      <p:sp>
        <p:nvSpPr>
          <p:cNvPr id="269"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Inheritance</a:t>
            </a:r>
            <a:endParaRPr b="0" lang="en-IN" sz="2400" spc="-1" strike="noStrike">
              <a:latin typeface="Arial"/>
            </a:endParaRPr>
          </a:p>
        </p:txBody>
      </p:sp>
      <p:sp>
        <p:nvSpPr>
          <p:cNvPr id="270"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71" name="CustomShape 5"/>
          <p:cNvSpPr/>
          <p:nvPr/>
        </p:nvSpPr>
        <p:spPr>
          <a:xfrm>
            <a:off x="159480" y="1241640"/>
            <a:ext cx="8824680" cy="31078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Subclass and Superclass</a:t>
            </a:r>
            <a:endParaRPr b="0" lang="en-IN" sz="1800" spc="-1" strike="noStrike">
              <a:latin typeface="Arial"/>
            </a:endParaRPr>
          </a:p>
          <a:p>
            <a:pPr>
              <a:lnSpc>
                <a:spcPct val="100000"/>
              </a:lnSpc>
            </a:pPr>
            <a:r>
              <a:rPr b="0" lang="en-US" sz="1800" spc="-1" strike="noStrike">
                <a:solidFill>
                  <a:srgbClr val="000000"/>
                </a:solidFill>
                <a:latin typeface="Calibri"/>
              </a:rPr>
              <a:t>In Java, it is possible to inherit attributes and methods from one class to another. We group the "inheritance concept" into two categories: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rPr>
              <a:t>subclass</a:t>
            </a:r>
            <a:r>
              <a:rPr b="0" lang="en-US" sz="1800" spc="-1" strike="noStrike">
                <a:solidFill>
                  <a:srgbClr val="000000"/>
                </a:solidFill>
                <a:latin typeface="Calibri"/>
              </a:rPr>
              <a:t> (child) - the class that inherits from another class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rPr>
              <a:t>superclass</a:t>
            </a:r>
            <a:r>
              <a:rPr b="0" lang="en-US" sz="1800" spc="-1" strike="noStrike">
                <a:solidFill>
                  <a:srgbClr val="000000"/>
                </a:solidFill>
                <a:latin typeface="Calibri"/>
              </a:rPr>
              <a:t> (parent) - the class being inherited from</a:t>
            </a:r>
            <a:endParaRPr b="0" lang="en-IN" sz="1800" spc="-1" strike="noStrike">
              <a:latin typeface="Arial"/>
            </a:endParaRPr>
          </a:p>
          <a:p>
            <a:pPr>
              <a:lnSpc>
                <a:spcPct val="100000"/>
              </a:lnSpc>
            </a:pPr>
            <a:r>
              <a:rPr b="0" lang="en-US" sz="1800" spc="-1" strike="noStrike">
                <a:solidFill>
                  <a:srgbClr val="000000"/>
                </a:solidFill>
                <a:latin typeface="Calibri"/>
              </a:rPr>
              <a:t>To inherit from a class, use the extends keyword.</a:t>
            </a:r>
            <a:endParaRPr b="0" lang="en-IN" sz="1800" spc="-1" strike="noStrike">
              <a:latin typeface="Arial"/>
            </a:endParaRPr>
          </a:p>
          <a:p>
            <a:pPr>
              <a:lnSpc>
                <a:spcPct val="100000"/>
              </a:lnSpc>
            </a:pPr>
            <a:r>
              <a:rPr b="0" lang="en-US" sz="1800" spc="-1" strike="noStrike">
                <a:solidFill>
                  <a:srgbClr val="000000"/>
                </a:solidFill>
                <a:latin typeface="Calibri"/>
              </a:rPr>
              <a:t>In the example below, the Car class (subclass) inherits the attributes and methods from the Vehicle class (superclass):</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1722240" y="4768200"/>
            <a:ext cx="2057040" cy="273600"/>
          </a:xfrm>
          <a:prstGeom prst="rect">
            <a:avLst/>
          </a:prstGeom>
          <a:noFill/>
          <a:ln w="0">
            <a:noFill/>
          </a:ln>
        </p:spPr>
        <p:txBody>
          <a:bodyPr anchor="ctr">
            <a:noAutofit/>
          </a:bodyPr>
          <a:p>
            <a:pPr>
              <a:lnSpc>
                <a:spcPct val="100000"/>
              </a:lnSpc>
            </a:pPr>
            <a:fld id="{2292F6E9-6717-4ABF-A1F6-4796FEEA425D}" type="datetime1">
              <a:rPr b="0" lang="en-IN" sz="900" spc="-1" strike="noStrike">
                <a:solidFill>
                  <a:srgbClr val="ff0000"/>
                </a:solidFill>
                <a:latin typeface="Proxima Nova Rg"/>
              </a:rPr>
              <a:t>07/01/2021</a:t>
            </a:fld>
            <a:endParaRPr b="0" lang="en-IN" sz="900" spc="-1" strike="noStrike">
              <a:latin typeface="Times New Roman"/>
            </a:endParaRPr>
          </a:p>
        </p:txBody>
      </p:sp>
      <p:sp>
        <p:nvSpPr>
          <p:cNvPr id="273"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1FF6FD87-4A54-43C8-ACBF-F034AE470097}" type="slidenum">
              <a:rPr b="0" lang="en-IN" sz="900" spc="-1" strike="noStrike">
                <a:solidFill>
                  <a:srgbClr val="ff0000"/>
                </a:solidFill>
                <a:latin typeface="Proxima Nova Rg"/>
              </a:rPr>
              <a:t>14</a:t>
            </a:fld>
            <a:endParaRPr b="0" lang="en-IN" sz="900" spc="-1" strike="noStrike">
              <a:latin typeface="Times New Roman"/>
            </a:endParaRPr>
          </a:p>
        </p:txBody>
      </p:sp>
      <p:sp>
        <p:nvSpPr>
          <p:cNvPr id="274"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Inheritance</a:t>
            </a:r>
            <a:endParaRPr b="0" lang="en-IN" sz="2400" spc="-1" strike="noStrike">
              <a:latin typeface="Arial"/>
            </a:endParaRPr>
          </a:p>
        </p:txBody>
      </p:sp>
      <p:sp>
        <p:nvSpPr>
          <p:cNvPr id="275"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76" name="CustomShape 5"/>
          <p:cNvSpPr/>
          <p:nvPr/>
        </p:nvSpPr>
        <p:spPr>
          <a:xfrm>
            <a:off x="159480" y="1057320"/>
            <a:ext cx="88246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In the example below, the Car class (subclass) inherits the attributes and methods from the Vehicle class (superclass):</a:t>
            </a:r>
            <a:endParaRPr b="0" lang="en-IN" sz="1800" spc="-1" strike="noStrike">
              <a:latin typeface="Arial"/>
            </a:endParaRPr>
          </a:p>
        </p:txBody>
      </p:sp>
      <p:pic>
        <p:nvPicPr>
          <p:cNvPr id="277" name="Picture 3" descr=""/>
          <p:cNvPicPr/>
          <p:nvPr/>
        </p:nvPicPr>
        <p:blipFill>
          <a:blip r:embed="rId1"/>
          <a:stretch/>
        </p:blipFill>
        <p:spPr>
          <a:xfrm>
            <a:off x="1756440" y="1703520"/>
            <a:ext cx="5630760" cy="33487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1722240" y="4768200"/>
            <a:ext cx="2057040" cy="273600"/>
          </a:xfrm>
          <a:prstGeom prst="rect">
            <a:avLst/>
          </a:prstGeom>
          <a:noFill/>
          <a:ln w="0">
            <a:noFill/>
          </a:ln>
        </p:spPr>
        <p:txBody>
          <a:bodyPr anchor="ctr">
            <a:noAutofit/>
          </a:bodyPr>
          <a:p>
            <a:pPr>
              <a:lnSpc>
                <a:spcPct val="100000"/>
              </a:lnSpc>
            </a:pPr>
            <a:fld id="{B6E731DB-4F1B-4F46-8A4A-23D1899BF40B}" type="datetime1">
              <a:rPr b="0" lang="en-IN" sz="900" spc="-1" strike="noStrike">
                <a:solidFill>
                  <a:srgbClr val="ff0000"/>
                </a:solidFill>
                <a:latin typeface="Proxima Nova Rg"/>
              </a:rPr>
              <a:t>07/01/2021</a:t>
            </a:fld>
            <a:endParaRPr b="0" lang="en-IN" sz="900" spc="-1" strike="noStrike">
              <a:latin typeface="Times New Roman"/>
            </a:endParaRPr>
          </a:p>
        </p:txBody>
      </p:sp>
      <p:sp>
        <p:nvSpPr>
          <p:cNvPr id="279"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4002307F-84AE-4AE9-BBEF-690CC9C40651}" type="slidenum">
              <a:rPr b="0" lang="en-IN" sz="900" spc="-1" strike="noStrike">
                <a:solidFill>
                  <a:srgbClr val="ff0000"/>
                </a:solidFill>
                <a:latin typeface="Proxima Nova Rg"/>
              </a:rPr>
              <a:t>15</a:t>
            </a:fld>
            <a:endParaRPr b="0" lang="en-IN" sz="900" spc="-1" strike="noStrike">
              <a:latin typeface="Times New Roman"/>
            </a:endParaRPr>
          </a:p>
        </p:txBody>
      </p:sp>
      <p:sp>
        <p:nvSpPr>
          <p:cNvPr id="280"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33000"/>
          </a:bodyPr>
          <a:p>
            <a:pPr>
              <a:lnSpc>
                <a:spcPct val="90000"/>
              </a:lnSpc>
            </a:pPr>
            <a:r>
              <a:rPr b="0" lang="en-US" sz="2400" spc="-1" strike="noStrike">
                <a:solidFill>
                  <a:srgbClr val="ffffff"/>
                </a:solidFill>
                <a:latin typeface="Proxima Nova"/>
              </a:rPr>
              <a:t>Inheritance vs Composition</a:t>
            </a:r>
            <a:endParaRPr b="0" lang="en-IN" sz="2400" spc="-1" strike="noStrike">
              <a:latin typeface="Arial"/>
            </a:endParaRPr>
          </a:p>
        </p:txBody>
      </p:sp>
      <p:sp>
        <p:nvSpPr>
          <p:cNvPr id="281"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82" name="CustomShape 5"/>
          <p:cNvSpPr/>
          <p:nvPr/>
        </p:nvSpPr>
        <p:spPr>
          <a:xfrm>
            <a:off x="159480" y="1057320"/>
            <a:ext cx="8824680" cy="39308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Inheritance and composition are two programming techniques developers use to establish relationships between classes and objects. Whereas inheritance derives one class from another, composition defines a class as the sum of its parts.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rPr>
              <a:t>When to use inheritance in Java</a:t>
            </a:r>
            <a:endParaRPr b="0" lang="en-IN" sz="1800" spc="-1" strike="noStrike">
              <a:latin typeface="Arial"/>
            </a:endParaRPr>
          </a:p>
          <a:p>
            <a:pPr>
              <a:lnSpc>
                <a:spcPct val="100000"/>
              </a:lnSpc>
            </a:pPr>
            <a:r>
              <a:rPr b="0" lang="en-US" sz="1800" spc="-1" strike="noStrike">
                <a:solidFill>
                  <a:srgbClr val="000000"/>
                </a:solidFill>
                <a:latin typeface="Calibri"/>
              </a:rPr>
              <a:t>In object-oriented programming, we can use inheritance when we know there is an "is a" relationship between a child and its parent class. Some examples would be:</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A person </a:t>
            </a:r>
            <a:r>
              <a:rPr b="0" i="1" lang="en-US" sz="1800" spc="-1" strike="noStrike">
                <a:solidFill>
                  <a:srgbClr val="000000"/>
                </a:solidFill>
                <a:latin typeface="Calibri"/>
              </a:rPr>
              <a:t>is a</a:t>
            </a:r>
            <a:r>
              <a:rPr b="0" lang="en-US" sz="1800" spc="-1" strike="noStrike">
                <a:solidFill>
                  <a:srgbClr val="000000"/>
                </a:solidFill>
                <a:latin typeface="Calibri"/>
              </a:rPr>
              <a:t> human.</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A cat </a:t>
            </a:r>
            <a:r>
              <a:rPr b="0" i="1" lang="en-US" sz="1800" spc="-1" strike="noStrike">
                <a:solidFill>
                  <a:srgbClr val="000000"/>
                </a:solidFill>
                <a:latin typeface="Calibri"/>
              </a:rPr>
              <a:t>is an</a:t>
            </a:r>
            <a:r>
              <a:rPr b="0" lang="en-US" sz="1800" spc="-1" strike="noStrike">
                <a:solidFill>
                  <a:srgbClr val="000000"/>
                </a:solidFill>
                <a:latin typeface="Calibri"/>
              </a:rPr>
              <a:t> animal.</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A car </a:t>
            </a:r>
            <a:r>
              <a:rPr b="0" i="1" lang="en-US" sz="1800" spc="-1" strike="noStrike">
                <a:solidFill>
                  <a:srgbClr val="000000"/>
                </a:solidFill>
                <a:latin typeface="Calibri"/>
              </a:rPr>
              <a:t>is a</a:t>
            </a:r>
            <a:r>
              <a:rPr b="0" lang="en-US" sz="1800" spc="-1" strike="noStrike">
                <a:solidFill>
                  <a:srgbClr val="000000"/>
                </a:solidFill>
                <a:latin typeface="Calibri"/>
              </a:rPr>
              <a:t>  vehicle.</a:t>
            </a:r>
            <a:endParaRPr b="0" lang="en-IN" sz="1800" spc="-1" strike="noStrike">
              <a:latin typeface="Arial"/>
            </a:endParaRPr>
          </a:p>
          <a:p>
            <a:pPr>
              <a:lnSpc>
                <a:spcPct val="100000"/>
              </a:lnSpc>
            </a:pPr>
            <a:r>
              <a:rPr b="0" lang="en-US" sz="1800" spc="-1" strike="noStrike">
                <a:solidFill>
                  <a:srgbClr val="000000"/>
                </a:solidFill>
                <a:latin typeface="Calibri"/>
              </a:rPr>
              <a:t>In each case, the child or subclass is a </a:t>
            </a:r>
            <a:r>
              <a:rPr b="0" i="1" lang="en-US" sz="1800" spc="-1" strike="noStrike">
                <a:solidFill>
                  <a:srgbClr val="000000"/>
                </a:solidFill>
                <a:latin typeface="Calibri"/>
              </a:rPr>
              <a:t>specialized</a:t>
            </a:r>
            <a:r>
              <a:rPr b="0" lang="en-US" sz="1800" spc="-1" strike="noStrike">
                <a:solidFill>
                  <a:srgbClr val="000000"/>
                </a:solidFill>
                <a:latin typeface="Calibri"/>
              </a:rPr>
              <a:t> version of the parent or superclass. Inheriting from the superclass is an example of code reuse. To better understand this relationship, take a moment to study the Car class, which inherits from Vehicle:</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1722240" y="4768200"/>
            <a:ext cx="2057040" cy="273600"/>
          </a:xfrm>
          <a:prstGeom prst="rect">
            <a:avLst/>
          </a:prstGeom>
          <a:noFill/>
          <a:ln w="0">
            <a:noFill/>
          </a:ln>
        </p:spPr>
        <p:txBody>
          <a:bodyPr anchor="ctr">
            <a:noAutofit/>
          </a:bodyPr>
          <a:p>
            <a:pPr>
              <a:lnSpc>
                <a:spcPct val="100000"/>
              </a:lnSpc>
            </a:pPr>
            <a:fld id="{94C0C167-9D08-46FD-BC48-0B3D6F4A6A1E}" type="datetime1">
              <a:rPr b="0" lang="en-IN" sz="900" spc="-1" strike="noStrike">
                <a:solidFill>
                  <a:srgbClr val="ff0000"/>
                </a:solidFill>
                <a:latin typeface="Proxima Nova Rg"/>
              </a:rPr>
              <a:t>07/01/2021</a:t>
            </a:fld>
            <a:endParaRPr b="0" lang="en-IN" sz="900" spc="-1" strike="noStrike">
              <a:latin typeface="Times New Roman"/>
            </a:endParaRPr>
          </a:p>
        </p:txBody>
      </p:sp>
      <p:sp>
        <p:nvSpPr>
          <p:cNvPr id="284"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8560C635-DD10-4FA8-B741-35AA1FB659D5}" type="slidenum">
              <a:rPr b="0" lang="en-IN" sz="900" spc="-1" strike="noStrike">
                <a:solidFill>
                  <a:srgbClr val="ff0000"/>
                </a:solidFill>
                <a:latin typeface="Proxima Nova Rg"/>
              </a:rPr>
              <a:t>16</a:t>
            </a:fld>
            <a:endParaRPr b="0" lang="en-IN" sz="900" spc="-1" strike="noStrike">
              <a:latin typeface="Times New Roman"/>
            </a:endParaRPr>
          </a:p>
        </p:txBody>
      </p:sp>
      <p:sp>
        <p:nvSpPr>
          <p:cNvPr id="285"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33000"/>
          </a:bodyPr>
          <a:p>
            <a:pPr>
              <a:lnSpc>
                <a:spcPct val="90000"/>
              </a:lnSpc>
            </a:pPr>
            <a:r>
              <a:rPr b="0" lang="en-US" sz="2400" spc="-1" strike="noStrike">
                <a:solidFill>
                  <a:srgbClr val="ffffff"/>
                </a:solidFill>
                <a:latin typeface="Proxima Nova"/>
              </a:rPr>
              <a:t>Inheritance vs Composition</a:t>
            </a:r>
            <a:endParaRPr b="0" lang="en-IN" sz="2400" spc="-1" strike="noStrike">
              <a:latin typeface="Arial"/>
            </a:endParaRPr>
          </a:p>
        </p:txBody>
      </p:sp>
      <p:sp>
        <p:nvSpPr>
          <p:cNvPr id="286"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87" name="CustomShape 5"/>
          <p:cNvSpPr/>
          <p:nvPr/>
        </p:nvSpPr>
        <p:spPr>
          <a:xfrm>
            <a:off x="139680" y="2050920"/>
            <a:ext cx="4115520" cy="1736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When you are considering using inheritance, ask yourself whether the subclass really is a more specialized version of the superclass. In this case, a car is a type of vehicle, so the inheritance relationship makes sense. </a:t>
            </a:r>
            <a:endParaRPr b="0" lang="en-IN" sz="1800" spc="-1" strike="noStrike">
              <a:latin typeface="Arial"/>
            </a:endParaRPr>
          </a:p>
        </p:txBody>
      </p:sp>
      <p:pic>
        <p:nvPicPr>
          <p:cNvPr id="288" name="Picture 2" descr=""/>
          <p:cNvPicPr/>
          <p:nvPr/>
        </p:nvPicPr>
        <p:blipFill>
          <a:blip r:embed="rId1"/>
          <a:stretch/>
        </p:blipFill>
        <p:spPr>
          <a:xfrm>
            <a:off x="4255560" y="1057320"/>
            <a:ext cx="4550400" cy="37414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1722240" y="4768200"/>
            <a:ext cx="2057040" cy="273600"/>
          </a:xfrm>
          <a:prstGeom prst="rect">
            <a:avLst/>
          </a:prstGeom>
          <a:noFill/>
          <a:ln w="0">
            <a:noFill/>
          </a:ln>
        </p:spPr>
        <p:txBody>
          <a:bodyPr anchor="ctr">
            <a:noAutofit/>
          </a:bodyPr>
          <a:p>
            <a:pPr>
              <a:lnSpc>
                <a:spcPct val="100000"/>
              </a:lnSpc>
            </a:pPr>
            <a:fld id="{2F5AD535-52DB-47AD-AA99-87A0EB214AAF}" type="datetime1">
              <a:rPr b="0" lang="en-IN" sz="900" spc="-1" strike="noStrike">
                <a:solidFill>
                  <a:srgbClr val="ff0000"/>
                </a:solidFill>
                <a:latin typeface="Proxima Nova Rg"/>
              </a:rPr>
              <a:t>07/01/2021</a:t>
            </a:fld>
            <a:endParaRPr b="0" lang="en-IN" sz="900" spc="-1" strike="noStrike">
              <a:latin typeface="Times New Roman"/>
            </a:endParaRPr>
          </a:p>
        </p:txBody>
      </p:sp>
      <p:sp>
        <p:nvSpPr>
          <p:cNvPr id="290"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D5F16DF9-F049-4D50-BE4A-18AE3F52C248}" type="slidenum">
              <a:rPr b="0" lang="en-IN" sz="900" spc="-1" strike="noStrike">
                <a:solidFill>
                  <a:srgbClr val="ff0000"/>
                </a:solidFill>
                <a:latin typeface="Proxima Nova Rg"/>
              </a:rPr>
              <a:t>17</a:t>
            </a:fld>
            <a:endParaRPr b="0" lang="en-IN" sz="900" spc="-1" strike="noStrike">
              <a:latin typeface="Times New Roman"/>
            </a:endParaRPr>
          </a:p>
        </p:txBody>
      </p:sp>
      <p:sp>
        <p:nvSpPr>
          <p:cNvPr id="291"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33000"/>
          </a:bodyPr>
          <a:p>
            <a:pPr>
              <a:lnSpc>
                <a:spcPct val="90000"/>
              </a:lnSpc>
            </a:pPr>
            <a:r>
              <a:rPr b="0" lang="en-US" sz="2400" spc="-1" strike="noStrike">
                <a:solidFill>
                  <a:srgbClr val="ffffff"/>
                </a:solidFill>
                <a:latin typeface="Proxima Nova"/>
              </a:rPr>
              <a:t>Inheritance vs Composition</a:t>
            </a:r>
            <a:endParaRPr b="0" lang="en-IN" sz="2400" spc="-1" strike="noStrike">
              <a:latin typeface="Arial"/>
            </a:endParaRPr>
          </a:p>
        </p:txBody>
      </p:sp>
      <p:sp>
        <p:nvSpPr>
          <p:cNvPr id="292"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93" name="CustomShape 5"/>
          <p:cNvSpPr/>
          <p:nvPr/>
        </p:nvSpPr>
        <p:spPr>
          <a:xfrm>
            <a:off x="139680" y="1639800"/>
            <a:ext cx="8819280" cy="20106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When to use composition in Java</a:t>
            </a:r>
            <a:endParaRPr b="0" lang="en-IN" sz="1800" spc="-1" strike="noStrike">
              <a:latin typeface="Arial"/>
            </a:endParaRPr>
          </a:p>
          <a:p>
            <a:pPr>
              <a:lnSpc>
                <a:spcPct val="100000"/>
              </a:lnSpc>
            </a:pPr>
            <a:r>
              <a:rPr b="0" lang="en-US" sz="1800" spc="-1" strike="noStrike">
                <a:solidFill>
                  <a:srgbClr val="000000"/>
                </a:solidFill>
                <a:latin typeface="Calibri"/>
              </a:rPr>
              <a:t>In object-oriented programming, we can use composition in cases where one object "has" (or is part of) another object. Some examples would be:</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A car </a:t>
            </a:r>
            <a:r>
              <a:rPr b="0" i="1" lang="en-US" sz="1800" spc="-1" strike="noStrike">
                <a:solidFill>
                  <a:srgbClr val="000000"/>
                </a:solidFill>
                <a:latin typeface="Calibri"/>
              </a:rPr>
              <a:t>has a</a:t>
            </a:r>
            <a:r>
              <a:rPr b="0" lang="en-US" sz="1800" spc="-1" strike="noStrike">
                <a:solidFill>
                  <a:srgbClr val="000000"/>
                </a:solidFill>
                <a:latin typeface="Calibri"/>
              </a:rPr>
              <a:t> battery (a battery </a:t>
            </a:r>
            <a:r>
              <a:rPr b="0" i="1" lang="en-US" sz="1800" spc="-1" strike="noStrike">
                <a:solidFill>
                  <a:srgbClr val="000000"/>
                </a:solidFill>
                <a:latin typeface="Calibri"/>
              </a:rPr>
              <a:t>is part of</a:t>
            </a:r>
            <a:r>
              <a:rPr b="0" lang="en-US" sz="1800" spc="-1" strike="noStrike">
                <a:solidFill>
                  <a:srgbClr val="000000"/>
                </a:solidFill>
                <a:latin typeface="Calibri"/>
              </a:rPr>
              <a:t> a car).</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A person </a:t>
            </a:r>
            <a:r>
              <a:rPr b="0" i="1" lang="en-US" sz="1800" spc="-1" strike="noStrike">
                <a:solidFill>
                  <a:srgbClr val="000000"/>
                </a:solidFill>
                <a:latin typeface="Calibri"/>
              </a:rPr>
              <a:t>has a </a:t>
            </a:r>
            <a:r>
              <a:rPr b="0" lang="en-US" sz="1800" spc="-1" strike="noStrike">
                <a:solidFill>
                  <a:srgbClr val="000000"/>
                </a:solidFill>
                <a:latin typeface="Calibri"/>
              </a:rPr>
              <a:t>heart  (a heart </a:t>
            </a:r>
            <a:r>
              <a:rPr b="0" i="1" lang="en-US" sz="1800" spc="-1" strike="noStrike">
                <a:solidFill>
                  <a:srgbClr val="000000"/>
                </a:solidFill>
                <a:latin typeface="Calibri"/>
              </a:rPr>
              <a:t>is part of</a:t>
            </a:r>
            <a:r>
              <a:rPr b="0" lang="en-US" sz="1800" spc="-1" strike="noStrike">
                <a:solidFill>
                  <a:srgbClr val="000000"/>
                </a:solidFill>
                <a:latin typeface="Calibri"/>
              </a:rPr>
              <a:t> a person).</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A house </a:t>
            </a:r>
            <a:r>
              <a:rPr b="0" i="1" lang="en-US" sz="1800" spc="-1" strike="noStrike">
                <a:solidFill>
                  <a:srgbClr val="000000"/>
                </a:solidFill>
                <a:latin typeface="Calibri"/>
              </a:rPr>
              <a:t>has a</a:t>
            </a:r>
            <a:r>
              <a:rPr b="0" lang="en-US" sz="1800" spc="-1" strike="noStrike">
                <a:solidFill>
                  <a:srgbClr val="000000"/>
                </a:solidFill>
                <a:latin typeface="Calibri"/>
              </a:rPr>
              <a:t> living room (a living room </a:t>
            </a:r>
            <a:r>
              <a:rPr b="0" i="1" lang="en-US" sz="1800" spc="-1" strike="noStrike">
                <a:solidFill>
                  <a:srgbClr val="000000"/>
                </a:solidFill>
                <a:latin typeface="Calibri"/>
              </a:rPr>
              <a:t>is part of</a:t>
            </a:r>
            <a:r>
              <a:rPr b="0" lang="en-US" sz="1800" spc="-1" strike="noStrike">
                <a:solidFill>
                  <a:srgbClr val="000000"/>
                </a:solidFill>
                <a:latin typeface="Calibri"/>
              </a:rPr>
              <a:t> a house).</a:t>
            </a:r>
            <a:endParaRPr b="0" lang="en-IN" sz="1800" spc="-1" strike="noStrike">
              <a:latin typeface="Arial"/>
            </a:endParaRPr>
          </a:p>
          <a:p>
            <a:pPr>
              <a:lnSpc>
                <a:spcPct val="100000"/>
              </a:lnSpc>
            </a:pPr>
            <a:r>
              <a:rPr b="0" lang="en-US" sz="1800" spc="-1" strike="noStrike">
                <a:solidFill>
                  <a:srgbClr val="000000"/>
                </a:solidFill>
                <a:latin typeface="Calibri"/>
              </a:rPr>
              <a:t>To better understand this type of relationship, consider the composition of a House: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1722240" y="4768200"/>
            <a:ext cx="2057040" cy="273600"/>
          </a:xfrm>
          <a:prstGeom prst="rect">
            <a:avLst/>
          </a:prstGeom>
          <a:noFill/>
          <a:ln w="0">
            <a:noFill/>
          </a:ln>
        </p:spPr>
        <p:txBody>
          <a:bodyPr anchor="ctr">
            <a:noAutofit/>
          </a:bodyPr>
          <a:p>
            <a:pPr>
              <a:lnSpc>
                <a:spcPct val="100000"/>
              </a:lnSpc>
            </a:pPr>
            <a:fld id="{2940F943-1FEA-48F2-AD11-E3D4955FBA28}" type="datetime1">
              <a:rPr b="0" lang="en-IN" sz="900" spc="-1" strike="noStrike">
                <a:solidFill>
                  <a:srgbClr val="ff0000"/>
                </a:solidFill>
                <a:latin typeface="Proxima Nova Rg"/>
              </a:rPr>
              <a:t>07/01/2021</a:t>
            </a:fld>
            <a:endParaRPr b="0" lang="en-IN" sz="900" spc="-1" strike="noStrike">
              <a:latin typeface="Times New Roman"/>
            </a:endParaRPr>
          </a:p>
        </p:txBody>
      </p:sp>
      <p:sp>
        <p:nvSpPr>
          <p:cNvPr id="295"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9B4D8535-0C7A-4D3C-A093-D41E245000D4}" type="slidenum">
              <a:rPr b="0" lang="en-IN" sz="900" spc="-1" strike="noStrike">
                <a:solidFill>
                  <a:srgbClr val="ff0000"/>
                </a:solidFill>
                <a:latin typeface="Proxima Nova Rg"/>
              </a:rPr>
              <a:t>18</a:t>
            </a:fld>
            <a:endParaRPr b="0" lang="en-IN" sz="900" spc="-1" strike="noStrike">
              <a:latin typeface="Times New Roman"/>
            </a:endParaRPr>
          </a:p>
        </p:txBody>
      </p:sp>
      <p:sp>
        <p:nvSpPr>
          <p:cNvPr id="296"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33000"/>
          </a:bodyPr>
          <a:p>
            <a:pPr>
              <a:lnSpc>
                <a:spcPct val="90000"/>
              </a:lnSpc>
            </a:pPr>
            <a:r>
              <a:rPr b="0" lang="en-US" sz="2400" spc="-1" strike="noStrike">
                <a:solidFill>
                  <a:srgbClr val="ffffff"/>
                </a:solidFill>
                <a:latin typeface="Proxima Nova"/>
              </a:rPr>
              <a:t>Inheritance vs Composition</a:t>
            </a:r>
            <a:endParaRPr b="0" lang="en-IN" sz="2400" spc="-1" strike="noStrike">
              <a:latin typeface="Arial"/>
            </a:endParaRPr>
          </a:p>
        </p:txBody>
      </p:sp>
      <p:sp>
        <p:nvSpPr>
          <p:cNvPr id="297"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98" name="CustomShape 5"/>
          <p:cNvSpPr/>
          <p:nvPr/>
        </p:nvSpPr>
        <p:spPr>
          <a:xfrm>
            <a:off x="139680" y="1639800"/>
            <a:ext cx="3983760" cy="1461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In this case, we know that a house has a living room and a bedroom, so we can use the Bedroom and  LivingRoom objects in the composition of a House. </a:t>
            </a:r>
            <a:endParaRPr b="0" lang="en-IN" sz="1800" spc="-1" strike="noStrike">
              <a:latin typeface="Arial"/>
            </a:endParaRPr>
          </a:p>
        </p:txBody>
      </p:sp>
      <p:pic>
        <p:nvPicPr>
          <p:cNvPr id="299" name="Picture 2" descr=""/>
          <p:cNvPicPr/>
          <p:nvPr/>
        </p:nvPicPr>
        <p:blipFill>
          <a:blip r:embed="rId1"/>
          <a:stretch/>
        </p:blipFill>
        <p:spPr>
          <a:xfrm>
            <a:off x="4123440" y="981720"/>
            <a:ext cx="4936680" cy="40737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8" name="Google Shape;397;p24" descr=""/>
          <p:cNvPicPr/>
          <p:nvPr/>
        </p:nvPicPr>
        <p:blipFill>
          <a:blip r:embed="rId1"/>
          <a:srcRect l="0" t="7700" r="0" b="7700"/>
          <a:stretch/>
        </p:blipFill>
        <p:spPr>
          <a:xfrm>
            <a:off x="0" y="0"/>
            <a:ext cx="9143640" cy="5143320"/>
          </a:xfrm>
          <a:prstGeom prst="rect">
            <a:avLst/>
          </a:prstGeom>
          <a:ln w="0">
            <a:noFill/>
          </a:ln>
        </p:spPr>
      </p:pic>
      <p:sp>
        <p:nvSpPr>
          <p:cNvPr id="189" name="TextShape 1"/>
          <p:cNvSpPr txBox="1"/>
          <p:nvPr/>
        </p:nvSpPr>
        <p:spPr>
          <a:xfrm>
            <a:off x="638280" y="4767120"/>
            <a:ext cx="2057040" cy="273600"/>
          </a:xfrm>
          <a:prstGeom prst="rect">
            <a:avLst/>
          </a:prstGeom>
          <a:noFill/>
          <a:ln w="0">
            <a:noFill/>
          </a:ln>
        </p:spPr>
        <p:txBody>
          <a:bodyPr anchor="ctr">
            <a:noAutofit/>
          </a:bodyPr>
          <a:p>
            <a:pPr>
              <a:lnSpc>
                <a:spcPct val="100000"/>
              </a:lnSpc>
              <a:tabLst>
                <a:tab algn="l" pos="0"/>
              </a:tabLst>
            </a:pPr>
            <a:fld id="{806607E5-D723-44D2-AFCC-C110177DD8FA}" type="datetime1">
              <a:rPr b="0" lang="en-IN" sz="900" spc="-1" strike="noStrike">
                <a:solidFill>
                  <a:srgbClr val="e72d3f"/>
                </a:solidFill>
                <a:latin typeface="Proxima Nova"/>
                <a:ea typeface="Proxima Nova"/>
              </a:rPr>
              <a:t>07/01/2021</a:t>
            </a:fld>
            <a:endParaRPr b="0" lang="en-IN" sz="900" spc="-1" strike="noStrike">
              <a:latin typeface="Times New Roman"/>
            </a:endParaRPr>
          </a:p>
        </p:txBody>
      </p:sp>
      <p:sp>
        <p:nvSpPr>
          <p:cNvPr id="190" name="TextShape 2"/>
          <p:cNvSpPr txBox="1"/>
          <p:nvPr/>
        </p:nvSpPr>
        <p:spPr>
          <a:xfrm>
            <a:off x="6467400" y="4767120"/>
            <a:ext cx="2057040" cy="273600"/>
          </a:xfrm>
          <a:prstGeom prst="rect">
            <a:avLst/>
          </a:prstGeom>
          <a:noFill/>
          <a:ln w="0">
            <a:noFill/>
          </a:ln>
        </p:spPr>
        <p:txBody>
          <a:bodyPr anchor="ctr">
            <a:noAutofit/>
          </a:bodyPr>
          <a:p>
            <a:pPr algn="r">
              <a:lnSpc>
                <a:spcPct val="100000"/>
              </a:lnSpc>
              <a:tabLst>
                <a:tab algn="l" pos="0"/>
              </a:tabLst>
            </a:pPr>
            <a:fld id="{210F4D20-1346-4471-AD3E-C5EB269FB1DE}" type="slidenum">
              <a:rPr b="0" lang="en-IN" sz="900" spc="-1" strike="noStrike">
                <a:solidFill>
                  <a:srgbClr val="e72d3f"/>
                </a:solidFill>
                <a:latin typeface="Proxima Nova"/>
                <a:ea typeface="Proxima Nova"/>
              </a:rPr>
              <a:t>&lt;number&gt;</a:t>
            </a:fld>
            <a:endParaRPr b="0" lang="en-IN" sz="900" spc="-1" strike="noStrike">
              <a:latin typeface="Times New Roman"/>
            </a:endParaRPr>
          </a:p>
        </p:txBody>
      </p:sp>
      <p:pic>
        <p:nvPicPr>
          <p:cNvPr id="191" name="Google Shape;400;p24" descr=""/>
          <p:cNvPicPr/>
          <p:nvPr/>
        </p:nvPicPr>
        <p:blipFill>
          <a:blip r:embed="rId2"/>
          <a:stretch/>
        </p:blipFill>
        <p:spPr>
          <a:xfrm>
            <a:off x="635040" y="0"/>
            <a:ext cx="3259440" cy="4041360"/>
          </a:xfrm>
          <a:prstGeom prst="rect">
            <a:avLst/>
          </a:prstGeom>
          <a:ln w="0">
            <a:noFill/>
          </a:ln>
        </p:spPr>
      </p:pic>
      <p:sp>
        <p:nvSpPr>
          <p:cNvPr id="192" name="CustomShape 3"/>
          <p:cNvSpPr/>
          <p:nvPr/>
        </p:nvSpPr>
        <p:spPr>
          <a:xfrm>
            <a:off x="733680" y="1063080"/>
            <a:ext cx="3000600" cy="1137960"/>
          </a:xfrm>
          <a:prstGeom prst="rect">
            <a:avLst/>
          </a:prstGeom>
          <a:noFill/>
          <a:ln w="0">
            <a:noFill/>
          </a:ln>
        </p:spPr>
        <p:style>
          <a:lnRef idx="0"/>
          <a:fillRef idx="0"/>
          <a:effectRef idx="0"/>
          <a:fontRef idx="minor"/>
        </p:style>
        <p:txBody>
          <a:bodyPr>
            <a:noAutofit/>
          </a:bodyPr>
          <a:p>
            <a:pPr algn="ctr">
              <a:lnSpc>
                <a:spcPct val="90000"/>
              </a:lnSpc>
              <a:tabLst>
                <a:tab algn="l" pos="0"/>
              </a:tabLst>
            </a:pPr>
            <a:r>
              <a:rPr b="1" lang="en-IN" sz="1800" spc="-1" strike="noStrike">
                <a:solidFill>
                  <a:srgbClr val="ffffff"/>
                </a:solidFill>
                <a:latin typeface="Proxima Nova"/>
                <a:ea typeface="Proxima Nova"/>
              </a:rPr>
              <a:t>Course :</a:t>
            </a:r>
            <a:r>
              <a:rPr b="0" lang="en-IN" sz="1800" spc="-1" strike="noStrike">
                <a:solidFill>
                  <a:srgbClr val="ffffff"/>
                </a:solidFill>
                <a:latin typeface="Proxima Nova"/>
                <a:ea typeface="Proxima Nova"/>
              </a:rPr>
              <a:t> Java Program</a:t>
            </a:r>
            <a:endParaRPr b="0" lang="en-IN" sz="1800" spc="-1" strike="noStrike">
              <a:latin typeface="Arial"/>
            </a:endParaRPr>
          </a:p>
          <a:p>
            <a:pPr algn="ctr">
              <a:lnSpc>
                <a:spcPct val="90000"/>
              </a:lnSpc>
              <a:spcBef>
                <a:spcPts val="1001"/>
              </a:spcBef>
              <a:tabLst>
                <a:tab algn="l" pos="0"/>
              </a:tabLst>
            </a:pPr>
            <a:r>
              <a:rPr b="1" lang="en-IN" sz="1800" spc="-1" strike="noStrike">
                <a:solidFill>
                  <a:srgbClr val="ffffff"/>
                </a:solidFill>
                <a:latin typeface="Proxima Nova"/>
                <a:ea typeface="Proxima Nova"/>
              </a:rPr>
              <a:t>Lecture On :</a:t>
            </a:r>
            <a:r>
              <a:rPr b="0" lang="en-IN" sz="1800" spc="-1" strike="noStrike">
                <a:solidFill>
                  <a:srgbClr val="ffffff"/>
                </a:solidFill>
                <a:latin typeface="Proxima Nova"/>
                <a:ea typeface="Proxima Nova"/>
              </a:rPr>
              <a:t> Object Oriented Programming</a:t>
            </a:r>
            <a:endParaRPr b="0" lang="en-IN" sz="1800" spc="-1" strike="noStrike">
              <a:latin typeface="Arial"/>
            </a:endParaRPr>
          </a:p>
          <a:p>
            <a:pPr algn="ctr">
              <a:lnSpc>
                <a:spcPct val="90000"/>
              </a:lnSpc>
              <a:spcBef>
                <a:spcPts val="1001"/>
              </a:spcBef>
              <a:tabLst>
                <a:tab algn="l" pos="0"/>
              </a:tabLst>
            </a:pPr>
            <a:r>
              <a:rPr b="1" lang="en-IN" sz="1800" spc="-1" strike="noStrike">
                <a:solidFill>
                  <a:srgbClr val="ffffff"/>
                </a:solidFill>
                <a:latin typeface="Proxima Nova"/>
                <a:ea typeface="Proxima Nova"/>
              </a:rPr>
              <a:t>Instructor :</a:t>
            </a:r>
            <a:r>
              <a:rPr b="0" lang="en-IN" sz="1800" spc="-1" strike="noStrike">
                <a:solidFill>
                  <a:srgbClr val="ffffff"/>
                </a:solidFill>
                <a:latin typeface="Proxima Nova"/>
                <a:ea typeface="Proxima Nova"/>
              </a:rPr>
              <a:t> Rahul Kumar</a:t>
            </a:r>
            <a:endParaRPr b="0" lang="en-IN" sz="1800" spc="-1" strike="noStrike">
              <a:latin typeface="Arial"/>
            </a:endParaRPr>
          </a:p>
        </p:txBody>
      </p:sp>
      <p:pic>
        <p:nvPicPr>
          <p:cNvPr id="193" name="Google Shape;402;p24" descr=""/>
          <p:cNvPicPr/>
          <p:nvPr/>
        </p:nvPicPr>
        <p:blipFill>
          <a:blip r:embed="rId3"/>
          <a:stretch/>
        </p:blipFill>
        <p:spPr>
          <a:xfrm>
            <a:off x="7929360" y="210240"/>
            <a:ext cx="813240" cy="21672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1722240" y="4768200"/>
            <a:ext cx="2057040" cy="273600"/>
          </a:xfrm>
          <a:prstGeom prst="rect">
            <a:avLst/>
          </a:prstGeom>
          <a:noFill/>
          <a:ln w="0">
            <a:noFill/>
          </a:ln>
        </p:spPr>
        <p:txBody>
          <a:bodyPr anchor="ctr">
            <a:noAutofit/>
          </a:bodyPr>
          <a:p>
            <a:pPr>
              <a:lnSpc>
                <a:spcPct val="100000"/>
              </a:lnSpc>
            </a:pPr>
            <a:fld id="{6809F9AF-81BC-445F-A3DE-BD0BCD207599}" type="datetime1">
              <a:rPr b="0" lang="en-IN" sz="900" spc="-1" strike="noStrike">
                <a:solidFill>
                  <a:srgbClr val="ff0000"/>
                </a:solidFill>
                <a:latin typeface="Proxima Nova Rg"/>
              </a:rPr>
              <a:t>07/01/2021</a:t>
            </a:fld>
            <a:endParaRPr b="0" lang="en-IN" sz="900" spc="-1" strike="noStrike">
              <a:latin typeface="Times New Roman"/>
            </a:endParaRPr>
          </a:p>
        </p:txBody>
      </p:sp>
      <p:sp>
        <p:nvSpPr>
          <p:cNvPr id="301"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AE28CD63-7F7E-4106-9308-F7ED44EE1B24}" type="slidenum">
              <a:rPr b="0" lang="en-IN" sz="900" spc="-1" strike="noStrike">
                <a:solidFill>
                  <a:srgbClr val="ff0000"/>
                </a:solidFill>
                <a:latin typeface="Proxima Nova Rg"/>
              </a:rPr>
              <a:t>19</a:t>
            </a:fld>
            <a:endParaRPr b="0" lang="en-IN" sz="900" spc="-1" strike="noStrike">
              <a:latin typeface="Times New Roman"/>
            </a:endParaRPr>
          </a:p>
        </p:txBody>
      </p:sp>
      <p:sp>
        <p:nvSpPr>
          <p:cNvPr id="302"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Method Overriding in Java</a:t>
            </a:r>
            <a:endParaRPr b="0" lang="en-IN" sz="2400" spc="-1" strike="noStrike">
              <a:latin typeface="Arial"/>
            </a:endParaRPr>
          </a:p>
        </p:txBody>
      </p:sp>
      <p:sp>
        <p:nvSpPr>
          <p:cNvPr id="303"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04" name="CustomShape 5"/>
          <p:cNvSpPr/>
          <p:nvPr/>
        </p:nvSpPr>
        <p:spPr>
          <a:xfrm>
            <a:off x="139680" y="1130040"/>
            <a:ext cx="8802000" cy="36565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If subclass (child class) has the same method as declared in the parent class, it is known as </a:t>
            </a:r>
            <a:r>
              <a:rPr b="1" lang="en-US" sz="1800" spc="-1" strike="noStrike">
                <a:solidFill>
                  <a:srgbClr val="000000"/>
                </a:solidFill>
                <a:latin typeface="Calibri"/>
              </a:rPr>
              <a:t>method overriding in Java</a:t>
            </a:r>
            <a:r>
              <a:rPr b="0" lang="en-US" sz="1800" spc="-1" strike="noStrike">
                <a:solidFill>
                  <a:srgbClr val="000000"/>
                </a:solidFill>
                <a:latin typeface="Calibri"/>
              </a:rPr>
              <a:t>. </a:t>
            </a:r>
            <a:endParaRPr b="0" lang="en-IN" sz="1800" spc="-1" strike="noStrike">
              <a:latin typeface="Arial"/>
            </a:endParaRPr>
          </a:p>
          <a:p>
            <a:pPr>
              <a:lnSpc>
                <a:spcPct val="100000"/>
              </a:lnSpc>
            </a:pPr>
            <a:r>
              <a:rPr b="0" lang="en-US" sz="1800" spc="-1" strike="noStrike">
                <a:solidFill>
                  <a:srgbClr val="000000"/>
                </a:solidFill>
                <a:latin typeface="Calibri"/>
              </a:rPr>
              <a:t>In other words, If a subclass provides the specific implementation of the method that has been declared by one of its parent class, it is known as method overriding.</a:t>
            </a:r>
            <a:endParaRPr b="0" lang="en-IN" sz="1800" spc="-1" strike="noStrike">
              <a:latin typeface="Arial"/>
            </a:endParaRPr>
          </a:p>
          <a:p>
            <a:pPr>
              <a:lnSpc>
                <a:spcPct val="100000"/>
              </a:lnSpc>
            </a:pPr>
            <a:r>
              <a:rPr b="1" lang="en-US" sz="1800" spc="-1" strike="noStrike">
                <a:solidFill>
                  <a:srgbClr val="000000"/>
                </a:solidFill>
                <a:latin typeface="Calibri"/>
              </a:rPr>
              <a:t>Usage of Java Method Overriding</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Method overriding is used to provide the specific implementation of a method which is already provided by its superclass.</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Method overriding is used for runtime polymorphism</a:t>
            </a:r>
            <a:endParaRPr b="0" lang="en-IN" sz="1800" spc="-1" strike="noStrike">
              <a:latin typeface="Arial"/>
            </a:endParaRPr>
          </a:p>
          <a:p>
            <a:pPr>
              <a:lnSpc>
                <a:spcPct val="100000"/>
              </a:lnSpc>
            </a:pPr>
            <a:r>
              <a:rPr b="1" lang="en-US" sz="1800" spc="-1" strike="noStrike">
                <a:solidFill>
                  <a:srgbClr val="000000"/>
                </a:solidFill>
                <a:latin typeface="Calibri"/>
              </a:rPr>
              <a:t>Rules for Java Method Overriding</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The method must have the same name as in the parent class</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The method must have the same parameter as in the parent class.</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There must be an IS-A relationship (inheritance).</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1722240" y="4768200"/>
            <a:ext cx="2057040" cy="273600"/>
          </a:xfrm>
          <a:prstGeom prst="rect">
            <a:avLst/>
          </a:prstGeom>
          <a:noFill/>
          <a:ln w="0">
            <a:noFill/>
          </a:ln>
        </p:spPr>
        <p:txBody>
          <a:bodyPr anchor="ctr">
            <a:noAutofit/>
          </a:bodyPr>
          <a:p>
            <a:pPr>
              <a:lnSpc>
                <a:spcPct val="100000"/>
              </a:lnSpc>
            </a:pPr>
            <a:fld id="{3F5876C6-CC53-4A52-8501-8EB51A5C0F94}" type="datetime1">
              <a:rPr b="0" lang="en-IN" sz="900" spc="-1" strike="noStrike">
                <a:solidFill>
                  <a:srgbClr val="ff0000"/>
                </a:solidFill>
                <a:latin typeface="Proxima Nova Rg"/>
              </a:rPr>
              <a:t>07/01/2021</a:t>
            </a:fld>
            <a:endParaRPr b="0" lang="en-IN" sz="900" spc="-1" strike="noStrike">
              <a:latin typeface="Times New Roman"/>
            </a:endParaRPr>
          </a:p>
        </p:txBody>
      </p:sp>
      <p:sp>
        <p:nvSpPr>
          <p:cNvPr id="306"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C93E32BE-4EE8-4D49-81B1-3003A25C06B8}" type="slidenum">
              <a:rPr b="0" lang="en-IN" sz="900" spc="-1" strike="noStrike">
                <a:solidFill>
                  <a:srgbClr val="ff0000"/>
                </a:solidFill>
                <a:latin typeface="Proxima Nova Rg"/>
              </a:rPr>
              <a:t>20</a:t>
            </a:fld>
            <a:endParaRPr b="0" lang="en-IN" sz="900" spc="-1" strike="noStrike">
              <a:latin typeface="Times New Roman"/>
            </a:endParaRPr>
          </a:p>
        </p:txBody>
      </p:sp>
      <p:sp>
        <p:nvSpPr>
          <p:cNvPr id="307"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Method Overriding in Java</a:t>
            </a:r>
            <a:endParaRPr b="0" lang="en-IN" sz="2400" spc="-1" strike="noStrike">
              <a:latin typeface="Arial"/>
            </a:endParaRPr>
          </a:p>
        </p:txBody>
      </p:sp>
      <p:sp>
        <p:nvSpPr>
          <p:cNvPr id="308"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09" name="CustomShape 5"/>
          <p:cNvSpPr/>
          <p:nvPr/>
        </p:nvSpPr>
        <p:spPr>
          <a:xfrm>
            <a:off x="139680" y="1130040"/>
            <a:ext cx="8802000" cy="1187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A real example of Java Method Overriding</a:t>
            </a:r>
            <a:endParaRPr b="0" lang="en-IN" sz="1800" spc="-1" strike="noStrike">
              <a:latin typeface="Arial"/>
            </a:endParaRPr>
          </a:p>
          <a:p>
            <a:pPr>
              <a:lnSpc>
                <a:spcPct val="100000"/>
              </a:lnSpc>
            </a:pPr>
            <a:r>
              <a:rPr b="0" lang="en-US" sz="1800" spc="-1" strike="noStrike">
                <a:solidFill>
                  <a:srgbClr val="000000"/>
                </a:solidFill>
                <a:latin typeface="Calibri"/>
              </a:rPr>
              <a:t>Consider a scenario where Bank is a class that provides functionality to get the rate of interest. However, the rate of interest varies according to banks. For example, SBI, ICICI and AXIS banks could provide 8%, 7%, and 9% rate of interest.</a:t>
            </a:r>
            <a:endParaRPr b="0" lang="en-IN" sz="1800" spc="-1" strike="noStrike">
              <a:latin typeface="Arial"/>
            </a:endParaRPr>
          </a:p>
        </p:txBody>
      </p:sp>
      <p:pic>
        <p:nvPicPr>
          <p:cNvPr id="310" name="Picture 2" descr=""/>
          <p:cNvPicPr/>
          <p:nvPr/>
        </p:nvPicPr>
        <p:blipFill>
          <a:blip r:embed="rId1"/>
          <a:stretch/>
        </p:blipFill>
        <p:spPr>
          <a:xfrm>
            <a:off x="715320" y="2330280"/>
            <a:ext cx="7650000" cy="28281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1722240" y="4768200"/>
            <a:ext cx="2057040" cy="273600"/>
          </a:xfrm>
          <a:prstGeom prst="rect">
            <a:avLst/>
          </a:prstGeom>
          <a:noFill/>
          <a:ln w="0">
            <a:noFill/>
          </a:ln>
        </p:spPr>
        <p:txBody>
          <a:bodyPr anchor="ctr">
            <a:noAutofit/>
          </a:bodyPr>
          <a:p>
            <a:pPr>
              <a:lnSpc>
                <a:spcPct val="100000"/>
              </a:lnSpc>
            </a:pPr>
            <a:fld id="{53B8C4EE-100B-42F0-BFE9-9294FA92F7F4}" type="datetime1">
              <a:rPr b="0" lang="en-IN" sz="900" spc="-1" strike="noStrike">
                <a:solidFill>
                  <a:srgbClr val="ff0000"/>
                </a:solidFill>
                <a:latin typeface="Proxima Nova Rg"/>
              </a:rPr>
              <a:t>07/01/2021</a:t>
            </a:fld>
            <a:endParaRPr b="0" lang="en-IN" sz="900" spc="-1" strike="noStrike">
              <a:latin typeface="Times New Roman"/>
            </a:endParaRPr>
          </a:p>
        </p:txBody>
      </p:sp>
      <p:sp>
        <p:nvSpPr>
          <p:cNvPr id="312"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82CE71F6-FFED-4F32-B2BA-8164CAB6A037}" type="slidenum">
              <a:rPr b="0" lang="en-IN" sz="900" spc="-1" strike="noStrike">
                <a:solidFill>
                  <a:srgbClr val="ff0000"/>
                </a:solidFill>
                <a:latin typeface="Proxima Nova Rg"/>
              </a:rPr>
              <a:t>21</a:t>
            </a:fld>
            <a:endParaRPr b="0" lang="en-IN" sz="900" spc="-1" strike="noStrike">
              <a:latin typeface="Times New Roman"/>
            </a:endParaRPr>
          </a:p>
        </p:txBody>
      </p:sp>
      <p:sp>
        <p:nvSpPr>
          <p:cNvPr id="313"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Method Overriding in Java</a:t>
            </a:r>
            <a:endParaRPr b="0" lang="en-IN" sz="2400" spc="-1" strike="noStrike">
              <a:latin typeface="Arial"/>
            </a:endParaRPr>
          </a:p>
        </p:txBody>
      </p:sp>
      <p:sp>
        <p:nvSpPr>
          <p:cNvPr id="314"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15" name="CustomShape 5"/>
          <p:cNvSpPr/>
          <p:nvPr/>
        </p:nvSpPr>
        <p:spPr>
          <a:xfrm>
            <a:off x="139680" y="1130040"/>
            <a:ext cx="8802000" cy="1187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A real example of Java Method Overriding</a:t>
            </a:r>
            <a:endParaRPr b="0" lang="en-IN" sz="1800" spc="-1" strike="noStrike">
              <a:latin typeface="Arial"/>
            </a:endParaRPr>
          </a:p>
          <a:p>
            <a:pPr>
              <a:lnSpc>
                <a:spcPct val="100000"/>
              </a:lnSpc>
            </a:pPr>
            <a:r>
              <a:rPr b="0" lang="en-US" sz="1800" spc="-1" strike="noStrike">
                <a:solidFill>
                  <a:srgbClr val="000000"/>
                </a:solidFill>
                <a:latin typeface="Calibri"/>
              </a:rPr>
              <a:t>Consider a scenario where Bank is a class that provides functionality to get the rate of interest. However, the rate of interest varies according to banks. For example, SBI, ICICI and AXIS banks could provide 8%, 7%, and 9% rate of interest.</a:t>
            </a:r>
            <a:endParaRPr b="0" lang="en-IN" sz="1800" spc="-1" strike="noStrike">
              <a:latin typeface="Arial"/>
            </a:endParaRPr>
          </a:p>
        </p:txBody>
      </p:sp>
      <p:pic>
        <p:nvPicPr>
          <p:cNvPr id="316" name="Picture 2" descr=""/>
          <p:cNvPicPr/>
          <p:nvPr/>
        </p:nvPicPr>
        <p:blipFill>
          <a:blip r:embed="rId1"/>
          <a:stretch/>
        </p:blipFill>
        <p:spPr>
          <a:xfrm>
            <a:off x="715320" y="2330280"/>
            <a:ext cx="7650000" cy="28281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1722240" y="4768200"/>
            <a:ext cx="2057040" cy="273600"/>
          </a:xfrm>
          <a:prstGeom prst="rect">
            <a:avLst/>
          </a:prstGeom>
          <a:noFill/>
          <a:ln w="0">
            <a:noFill/>
          </a:ln>
        </p:spPr>
        <p:txBody>
          <a:bodyPr anchor="ctr">
            <a:noAutofit/>
          </a:bodyPr>
          <a:p>
            <a:pPr>
              <a:lnSpc>
                <a:spcPct val="100000"/>
              </a:lnSpc>
            </a:pPr>
            <a:fld id="{9BA83491-F29C-4EAC-9ED2-3DF1873A38C4}" type="datetime1">
              <a:rPr b="0" lang="en-IN" sz="900" spc="-1" strike="noStrike">
                <a:solidFill>
                  <a:srgbClr val="ff0000"/>
                </a:solidFill>
                <a:latin typeface="Proxima Nova Rg"/>
              </a:rPr>
              <a:t>07/01/2021</a:t>
            </a:fld>
            <a:endParaRPr b="0" lang="en-IN" sz="900" spc="-1" strike="noStrike">
              <a:latin typeface="Times New Roman"/>
            </a:endParaRPr>
          </a:p>
        </p:txBody>
      </p:sp>
      <p:sp>
        <p:nvSpPr>
          <p:cNvPr id="318"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8C767DAA-C8F8-48F6-8AB6-B98074744826}" type="slidenum">
              <a:rPr b="0" lang="en-IN" sz="900" spc="-1" strike="noStrike">
                <a:solidFill>
                  <a:srgbClr val="ff0000"/>
                </a:solidFill>
                <a:latin typeface="Proxima Nova Rg"/>
              </a:rPr>
              <a:t>22</a:t>
            </a:fld>
            <a:endParaRPr b="0" lang="en-IN" sz="900" spc="-1" strike="noStrike">
              <a:latin typeface="Times New Roman"/>
            </a:endParaRPr>
          </a:p>
        </p:txBody>
      </p:sp>
      <p:sp>
        <p:nvSpPr>
          <p:cNvPr id="319"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Method Overriding in Java</a:t>
            </a:r>
            <a:endParaRPr b="0" lang="en-IN" sz="2400" spc="-1" strike="noStrike">
              <a:latin typeface="Arial"/>
            </a:endParaRPr>
          </a:p>
        </p:txBody>
      </p:sp>
      <p:sp>
        <p:nvSpPr>
          <p:cNvPr id="320"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pic>
        <p:nvPicPr>
          <p:cNvPr id="321" name="Picture 2" descr=""/>
          <p:cNvPicPr/>
          <p:nvPr/>
        </p:nvPicPr>
        <p:blipFill>
          <a:blip r:embed="rId1"/>
          <a:stretch/>
        </p:blipFill>
        <p:spPr>
          <a:xfrm>
            <a:off x="385920" y="1011600"/>
            <a:ext cx="5372640" cy="4131360"/>
          </a:xfrm>
          <a:prstGeom prst="rect">
            <a:avLst/>
          </a:prstGeom>
          <a:ln w="0">
            <a:noFill/>
          </a:ln>
        </p:spPr>
      </p:pic>
      <p:pic>
        <p:nvPicPr>
          <p:cNvPr id="322" name="Picture 3" descr=""/>
          <p:cNvPicPr/>
          <p:nvPr/>
        </p:nvPicPr>
        <p:blipFill>
          <a:blip r:embed="rId2"/>
          <a:stretch/>
        </p:blipFill>
        <p:spPr>
          <a:xfrm>
            <a:off x="6184080" y="2312640"/>
            <a:ext cx="2437920" cy="11332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555120" y="2115000"/>
            <a:ext cx="6895080" cy="1171800"/>
          </a:xfrm>
          <a:prstGeom prst="rect">
            <a:avLst/>
          </a:prstGeom>
          <a:noFill/>
          <a:ln w="0">
            <a:noFill/>
          </a:ln>
        </p:spPr>
        <p:style>
          <a:lnRef idx="0"/>
          <a:fillRef idx="0"/>
          <a:effectRef idx="0"/>
          <a:fontRef idx="minor"/>
        </p:style>
        <p:txBody>
          <a:bodyPr anchor="b">
            <a:noAutofit/>
          </a:bodyPr>
          <a:p>
            <a:pPr>
              <a:lnSpc>
                <a:spcPct val="90000"/>
              </a:lnSpc>
            </a:pPr>
            <a:r>
              <a:rPr b="0" lang="en-IN" sz="4000" spc="-1" strike="noStrike">
                <a:solidFill>
                  <a:srgbClr val="000000"/>
                </a:solidFill>
                <a:latin typeface="Proxima Nova Light"/>
              </a:rPr>
              <a:t>Thank You!</a:t>
            </a:r>
            <a:endParaRPr b="0" lang="en-IN" sz="4000" spc="-1" strike="noStrike">
              <a:latin typeface="Arial"/>
            </a:endParaRPr>
          </a:p>
        </p:txBody>
      </p:sp>
      <p:pic>
        <p:nvPicPr>
          <p:cNvPr id="324" name="Picture 3" descr=""/>
          <p:cNvPicPr/>
          <p:nvPr/>
        </p:nvPicPr>
        <p:blipFill>
          <a:blip r:embed="rId1"/>
          <a:stretch/>
        </p:blipFill>
        <p:spPr>
          <a:xfrm>
            <a:off x="7582320" y="0"/>
            <a:ext cx="1356120" cy="1577160"/>
          </a:xfrm>
          <a:prstGeom prst="rect">
            <a:avLst/>
          </a:prstGeom>
          <a:ln w="0">
            <a:noFill/>
          </a:ln>
        </p:spPr>
      </p:pic>
      <p:sp>
        <p:nvSpPr>
          <p:cNvPr id="325" name="CustomShape 2"/>
          <p:cNvSpPr/>
          <p:nvPr/>
        </p:nvSpPr>
        <p:spPr>
          <a:xfrm>
            <a:off x="1157040" y="716040"/>
            <a:ext cx="1655280" cy="1310760"/>
          </a:xfrm>
          <a:prstGeom prst="rect">
            <a:avLst/>
          </a:prstGeom>
          <a:noFill/>
          <a:ln w="0">
            <a:noFill/>
          </a:ln>
        </p:spPr>
        <p:style>
          <a:lnRef idx="0"/>
          <a:fillRef idx="0"/>
          <a:effectRef idx="0"/>
          <a:fontRef idx="minor"/>
        </p:style>
        <p:txBody>
          <a:bodyPr>
            <a:noAutofit/>
          </a:bodyPr>
          <a:p>
            <a:pPr>
              <a:lnSpc>
                <a:spcPct val="90000"/>
              </a:lnSpc>
              <a:spcBef>
                <a:spcPts val="1001"/>
              </a:spcBef>
              <a:tabLst>
                <a:tab algn="l" pos="0"/>
              </a:tabLst>
            </a:pPr>
            <a:endParaRPr b="0" lang="en-IN" sz="2430" spc="-1" strike="noStrike">
              <a:latin typeface="Arial"/>
            </a:endParaRPr>
          </a:p>
          <a:p>
            <a:pPr>
              <a:lnSpc>
                <a:spcPct val="90000"/>
              </a:lnSpc>
              <a:spcBef>
                <a:spcPts val="1001"/>
              </a:spcBef>
              <a:tabLst>
                <a:tab algn="l" pos="0"/>
              </a:tabLst>
            </a:pPr>
            <a:r>
              <a:rPr b="0" i="1" lang="en-US" sz="1400" spc="-1" strike="noStrike">
                <a:solidFill>
                  <a:srgbClr val="000000"/>
                </a:solidFill>
                <a:latin typeface="Proxima Nova Rg"/>
              </a:rPr>
              <a:t>    </a:t>
            </a:r>
            <a:r>
              <a:rPr b="0" i="1" lang="en-US" sz="1400" spc="-1" strike="noStrike">
                <a:solidFill>
                  <a:srgbClr val="000000"/>
                </a:solidFill>
                <a:latin typeface="Proxima Nova Rg"/>
              </a:rPr>
              <a:t>#LifeKoKaroLift</a:t>
            </a:r>
            <a:endParaRPr b="0" lang="en-IN" sz="1400" spc="-1" strike="noStrike">
              <a:latin typeface="Arial"/>
            </a:endParaRPr>
          </a:p>
        </p:txBody>
      </p:sp>
      <p:sp>
        <p:nvSpPr>
          <p:cNvPr id="326" name="TextShape 3"/>
          <p:cNvSpPr txBox="1"/>
          <p:nvPr/>
        </p:nvSpPr>
        <p:spPr>
          <a:xfrm>
            <a:off x="663840" y="4653720"/>
            <a:ext cx="2057040" cy="273600"/>
          </a:xfrm>
          <a:prstGeom prst="rect">
            <a:avLst/>
          </a:prstGeom>
          <a:noFill/>
          <a:ln w="0">
            <a:noFill/>
          </a:ln>
        </p:spPr>
        <p:txBody>
          <a:bodyPr anchor="ctr">
            <a:noAutofit/>
          </a:bodyPr>
          <a:p>
            <a:pPr>
              <a:lnSpc>
                <a:spcPct val="100000"/>
              </a:lnSpc>
            </a:pPr>
            <a:fld id="{AC3EC760-9357-462B-9CE3-1C24A6FEE3C7}" type="datetime1">
              <a:rPr b="0" lang="en-IN" sz="900" spc="-1" strike="noStrike">
                <a:solidFill>
                  <a:srgbClr val="ed8e92"/>
                </a:solidFill>
                <a:latin typeface="Proxima Nova Rg"/>
              </a:rPr>
              <a:t>07/01/2021</a:t>
            </a:fld>
            <a:endParaRPr b="0" lang="en-IN" sz="900" spc="-1" strike="noStrike">
              <a:latin typeface="Times New Roman"/>
            </a:endParaRPr>
          </a:p>
        </p:txBody>
      </p:sp>
      <p:sp>
        <p:nvSpPr>
          <p:cNvPr id="327" name="TextShape 4"/>
          <p:cNvSpPr txBox="1"/>
          <p:nvPr/>
        </p:nvSpPr>
        <p:spPr>
          <a:xfrm>
            <a:off x="6616800" y="4012560"/>
            <a:ext cx="2057040" cy="273600"/>
          </a:xfrm>
          <a:prstGeom prst="rect">
            <a:avLst/>
          </a:prstGeom>
          <a:noFill/>
          <a:ln w="0">
            <a:noFill/>
          </a:ln>
        </p:spPr>
        <p:txBody>
          <a:bodyPr anchor="ctr">
            <a:noAutofit/>
          </a:bodyPr>
          <a:p>
            <a:pPr algn="r">
              <a:lnSpc>
                <a:spcPct val="100000"/>
              </a:lnSpc>
            </a:pPr>
            <a:fld id="{45FFEF45-DE22-45F3-BE84-EF537669C12A}" type="slidenum">
              <a:rPr b="0" lang="en-IN" sz="900" spc="-1" strike="noStrike">
                <a:solidFill>
                  <a:srgbClr val="ed8e92"/>
                </a:solidFill>
                <a:latin typeface="Proxima Nova Rg"/>
              </a:rPr>
              <a:t>23</a:t>
            </a:fld>
            <a:endParaRPr b="0" lang="en-IN" sz="9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638280" y="4767120"/>
            <a:ext cx="2057040" cy="273600"/>
          </a:xfrm>
          <a:prstGeom prst="rect">
            <a:avLst/>
          </a:prstGeom>
          <a:noFill/>
          <a:ln w="0">
            <a:noFill/>
          </a:ln>
        </p:spPr>
        <p:txBody>
          <a:bodyPr anchor="ctr">
            <a:noAutofit/>
          </a:bodyPr>
          <a:p>
            <a:pPr>
              <a:lnSpc>
                <a:spcPct val="100000"/>
              </a:lnSpc>
            </a:pPr>
            <a:fld id="{26EAE5BF-8772-4D38-9AC5-D27857EDEAC9}" type="datetime1">
              <a:rPr b="0" lang="en-IN" sz="900" spc="-1" strike="noStrike">
                <a:solidFill>
                  <a:srgbClr val="ffffff"/>
                </a:solidFill>
                <a:latin typeface="Proxima Nova Rg"/>
              </a:rPr>
              <a:t>07/01/2021</a:t>
            </a:fld>
            <a:endParaRPr b="0" lang="en-IN" sz="900" spc="-1" strike="noStrike">
              <a:latin typeface="Times New Roman"/>
            </a:endParaRPr>
          </a:p>
        </p:txBody>
      </p:sp>
      <p:sp>
        <p:nvSpPr>
          <p:cNvPr id="195" name="TextShape 2"/>
          <p:cNvSpPr txBox="1"/>
          <p:nvPr/>
        </p:nvSpPr>
        <p:spPr>
          <a:xfrm>
            <a:off x="6467400" y="4767120"/>
            <a:ext cx="2057040" cy="273600"/>
          </a:xfrm>
          <a:prstGeom prst="rect">
            <a:avLst/>
          </a:prstGeom>
          <a:noFill/>
          <a:ln w="0">
            <a:noFill/>
          </a:ln>
        </p:spPr>
        <p:txBody>
          <a:bodyPr anchor="ctr">
            <a:noAutofit/>
          </a:bodyPr>
          <a:p>
            <a:pPr algn="r">
              <a:lnSpc>
                <a:spcPct val="100000"/>
              </a:lnSpc>
            </a:pPr>
            <a:fld id="{DD8E3C77-6982-47E4-8979-896DD9243FCF}" type="slidenum">
              <a:rPr b="0" lang="en-IN" sz="900" spc="-1" strike="noStrike">
                <a:solidFill>
                  <a:srgbClr val="ffffff"/>
                </a:solidFill>
                <a:latin typeface="Proxima Nova Rg"/>
              </a:rPr>
              <a:t>&lt;number&gt;</a:t>
            </a:fld>
            <a:endParaRPr b="0" lang="en-IN" sz="900" spc="-1" strike="noStrike">
              <a:latin typeface="Times New Roman"/>
            </a:endParaRPr>
          </a:p>
        </p:txBody>
      </p:sp>
      <p:sp>
        <p:nvSpPr>
          <p:cNvPr id="196" name="CustomShape 3"/>
          <p:cNvSpPr/>
          <p:nvPr/>
        </p:nvSpPr>
        <p:spPr>
          <a:xfrm>
            <a:off x="638280" y="654840"/>
            <a:ext cx="4431960" cy="516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x-none" sz="2800" spc="-1" strike="noStrike">
                <a:solidFill>
                  <a:srgbClr val="ffffff"/>
                </a:solidFill>
                <a:latin typeface="Calibri"/>
              </a:rPr>
              <a:t>Today’s Agenda</a:t>
            </a:r>
            <a:endParaRPr b="0" lang="en-IN" sz="2800" spc="-1" strike="noStrike">
              <a:latin typeface="Arial"/>
            </a:endParaRPr>
          </a:p>
        </p:txBody>
      </p:sp>
      <p:sp>
        <p:nvSpPr>
          <p:cNvPr id="197" name="TextShape 4"/>
          <p:cNvSpPr txBox="1"/>
          <p:nvPr/>
        </p:nvSpPr>
        <p:spPr>
          <a:xfrm>
            <a:off x="3029040" y="4767120"/>
            <a:ext cx="3085920" cy="273600"/>
          </a:xfrm>
          <a:prstGeom prst="rect">
            <a:avLst/>
          </a:prstGeom>
          <a:noFill/>
          <a:ln w="0">
            <a:noFill/>
          </a:ln>
        </p:spPr>
        <p:txBody>
          <a:bodyPr lIns="90000" rIns="90000" tIns="45000" bIns="45000">
            <a:noAutofit/>
          </a:bodyPr>
          <a:p>
            <a:pPr>
              <a:lnSpc>
                <a:spcPct val="100000"/>
              </a:lnSpc>
            </a:pPr>
            <a:r>
              <a:rPr b="0" lang="en-IN" sz="1800" spc="-1" strike="noStrike">
                <a:solidFill>
                  <a:srgbClr val="ffffff"/>
                </a:solidFill>
                <a:latin typeface="Calibri"/>
              </a:rPr>
              <a:t>Python Program</a:t>
            </a:r>
            <a:endParaRPr b="0" lang="en-IN" sz="1800" spc="-1" strike="noStrike">
              <a:latin typeface="Times New Roman"/>
            </a:endParaRPr>
          </a:p>
        </p:txBody>
      </p:sp>
      <p:sp>
        <p:nvSpPr>
          <p:cNvPr id="198" name="CustomShape 5"/>
          <p:cNvSpPr/>
          <p:nvPr/>
        </p:nvSpPr>
        <p:spPr>
          <a:xfrm>
            <a:off x="743040" y="1705320"/>
            <a:ext cx="497700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Calibri"/>
              </a:rPr>
              <a:t>1.) Inheritance and it’s types</a:t>
            </a:r>
            <a:endParaRPr b="0" lang="en-IN" sz="1800" spc="-1" strike="noStrike">
              <a:latin typeface="Arial"/>
            </a:endParaRPr>
          </a:p>
          <a:p>
            <a:pPr>
              <a:lnSpc>
                <a:spcPct val="100000"/>
              </a:lnSpc>
            </a:pPr>
            <a:r>
              <a:rPr b="0" lang="en-US" sz="1800" spc="-1" strike="noStrike">
                <a:solidFill>
                  <a:srgbClr val="ffffff"/>
                </a:solidFill>
                <a:latin typeface="Calibri"/>
              </a:rPr>
              <a:t>2.) Overriding</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1722240" y="4768200"/>
            <a:ext cx="2057040" cy="273600"/>
          </a:xfrm>
          <a:prstGeom prst="rect">
            <a:avLst/>
          </a:prstGeom>
          <a:noFill/>
          <a:ln w="0">
            <a:noFill/>
          </a:ln>
        </p:spPr>
        <p:txBody>
          <a:bodyPr anchor="ctr">
            <a:noAutofit/>
          </a:bodyPr>
          <a:p>
            <a:pPr>
              <a:lnSpc>
                <a:spcPct val="100000"/>
              </a:lnSpc>
            </a:pPr>
            <a:fld id="{A7282348-B87E-49DB-B027-846CCDEA22E1}" type="datetime1">
              <a:rPr b="0" lang="en-IN" sz="900" spc="-1" strike="noStrike">
                <a:solidFill>
                  <a:srgbClr val="ff0000"/>
                </a:solidFill>
                <a:latin typeface="Proxima Nova Rg"/>
              </a:rPr>
              <a:t>07/01/2021</a:t>
            </a:fld>
            <a:endParaRPr b="0" lang="en-IN" sz="900" spc="-1" strike="noStrike">
              <a:latin typeface="Times New Roman"/>
            </a:endParaRPr>
          </a:p>
        </p:txBody>
      </p:sp>
      <p:sp>
        <p:nvSpPr>
          <p:cNvPr id="200"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7412C89C-ECEC-4732-A814-E9B58D43E516}"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201"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Inheritance</a:t>
            </a:r>
            <a:endParaRPr b="0" lang="en-IN" sz="2400" spc="-1" strike="noStrike">
              <a:latin typeface="Arial"/>
            </a:endParaRPr>
          </a:p>
        </p:txBody>
      </p:sp>
      <p:sp>
        <p:nvSpPr>
          <p:cNvPr id="202"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03"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04" name="CustomShape 6"/>
          <p:cNvSpPr/>
          <p:nvPr/>
        </p:nvSpPr>
        <p:spPr>
          <a:xfrm>
            <a:off x="318960" y="981720"/>
            <a:ext cx="8824680" cy="36565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Inheritance in Java</a:t>
            </a:r>
            <a:r>
              <a:rPr b="0" lang="en-US" sz="1800" spc="-1" strike="noStrike">
                <a:solidFill>
                  <a:srgbClr val="000000"/>
                </a:solidFill>
                <a:latin typeface="Calibri"/>
              </a:rPr>
              <a:t> is a mechanism in which one object acquires all the properties and behaviors of a parent object. It is an important part of OOPs (Object Oriented programming system).</a:t>
            </a:r>
            <a:endParaRPr b="0" lang="en-IN" sz="1800" spc="-1" strike="noStrike">
              <a:latin typeface="Arial"/>
            </a:endParaRPr>
          </a:p>
          <a:p>
            <a:pPr>
              <a:lnSpc>
                <a:spcPct val="100000"/>
              </a:lnSpc>
            </a:pPr>
            <a:r>
              <a:rPr b="0" lang="en-US" sz="1800" spc="-1" strike="noStrike">
                <a:solidFill>
                  <a:srgbClr val="000000"/>
                </a:solidFill>
                <a:latin typeface="Calibri"/>
              </a:rPr>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endParaRPr b="0" lang="en-IN" sz="1800" spc="-1" strike="noStrike">
              <a:latin typeface="Arial"/>
            </a:endParaRPr>
          </a:p>
          <a:p>
            <a:pPr>
              <a:lnSpc>
                <a:spcPct val="100000"/>
              </a:lnSpc>
            </a:pPr>
            <a:r>
              <a:rPr b="0" lang="en-US" sz="1800" spc="-1" strike="noStrike">
                <a:solidFill>
                  <a:srgbClr val="000000"/>
                </a:solidFill>
                <a:latin typeface="Calibri"/>
              </a:rPr>
              <a:t>Inheritance represents the </a:t>
            </a:r>
            <a:r>
              <a:rPr b="1" lang="en-US" sz="1800" spc="-1" strike="noStrike">
                <a:solidFill>
                  <a:srgbClr val="000000"/>
                </a:solidFill>
                <a:latin typeface="Calibri"/>
              </a:rPr>
              <a:t>IS-A relationship</a:t>
            </a:r>
            <a:r>
              <a:rPr b="0" lang="en-US" sz="1800" spc="-1" strike="noStrike">
                <a:solidFill>
                  <a:srgbClr val="000000"/>
                </a:solidFill>
                <a:latin typeface="Calibri"/>
              </a:rPr>
              <a:t> which is also known as a </a:t>
            </a:r>
            <a:r>
              <a:rPr b="0" i="1" lang="en-US" sz="1800" spc="-1" strike="noStrike">
                <a:solidFill>
                  <a:srgbClr val="000000"/>
                </a:solidFill>
                <a:latin typeface="Calibri"/>
              </a:rPr>
              <a:t>parent-child</a:t>
            </a:r>
            <a:r>
              <a:rPr b="0" lang="en-US" sz="1800" spc="-1" strike="noStrike">
                <a:solidFill>
                  <a:srgbClr val="000000"/>
                </a:solidFill>
                <a:latin typeface="Calibri"/>
              </a:rPr>
              <a:t> relationship.</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rPr>
              <a:t>Why use inheritance in java</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For Method Overriding.</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For Code Reusability.</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1722240" y="4768200"/>
            <a:ext cx="2057040" cy="273600"/>
          </a:xfrm>
          <a:prstGeom prst="rect">
            <a:avLst/>
          </a:prstGeom>
          <a:noFill/>
          <a:ln w="0">
            <a:noFill/>
          </a:ln>
        </p:spPr>
        <p:txBody>
          <a:bodyPr anchor="ctr">
            <a:noAutofit/>
          </a:bodyPr>
          <a:p>
            <a:pPr>
              <a:lnSpc>
                <a:spcPct val="100000"/>
              </a:lnSpc>
            </a:pPr>
            <a:fld id="{1924F51E-2216-45D4-9F2D-A49FAB7C7329}" type="datetime1">
              <a:rPr b="0" lang="en-IN" sz="900" spc="-1" strike="noStrike">
                <a:solidFill>
                  <a:srgbClr val="ff0000"/>
                </a:solidFill>
                <a:latin typeface="Proxima Nova Rg"/>
              </a:rPr>
              <a:t>07/01/2021</a:t>
            </a:fld>
            <a:endParaRPr b="0" lang="en-IN" sz="900" spc="-1" strike="noStrike">
              <a:latin typeface="Times New Roman"/>
            </a:endParaRPr>
          </a:p>
        </p:txBody>
      </p:sp>
      <p:sp>
        <p:nvSpPr>
          <p:cNvPr id="206"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DF434490-4170-4DA6-A4F0-C374F506DBC5}" type="slidenum">
              <a:rPr b="0" lang="en-IN" sz="900" spc="-1" strike="noStrike">
                <a:solidFill>
                  <a:srgbClr val="ff0000"/>
                </a:solidFill>
                <a:latin typeface="Proxima Nova Rg"/>
              </a:rPr>
              <a:t>4</a:t>
            </a:fld>
            <a:endParaRPr b="0" lang="en-IN" sz="900" spc="-1" strike="noStrike">
              <a:latin typeface="Times New Roman"/>
            </a:endParaRPr>
          </a:p>
        </p:txBody>
      </p:sp>
      <p:sp>
        <p:nvSpPr>
          <p:cNvPr id="207"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Inheritance</a:t>
            </a:r>
            <a:endParaRPr b="0" lang="en-IN" sz="2400" spc="-1" strike="noStrike">
              <a:latin typeface="Arial"/>
            </a:endParaRPr>
          </a:p>
        </p:txBody>
      </p:sp>
      <p:sp>
        <p:nvSpPr>
          <p:cNvPr id="208"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09"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10" name="CustomShape 6"/>
          <p:cNvSpPr/>
          <p:nvPr/>
        </p:nvSpPr>
        <p:spPr>
          <a:xfrm>
            <a:off x="266400" y="1004760"/>
            <a:ext cx="8824680" cy="39308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Terms used in Inheritance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rPr>
              <a:t>Class:</a:t>
            </a:r>
            <a:r>
              <a:rPr b="0" lang="en-US" sz="1800" spc="-1" strike="noStrike">
                <a:solidFill>
                  <a:srgbClr val="000000"/>
                </a:solidFill>
                <a:latin typeface="Calibri"/>
              </a:rPr>
              <a:t> A class is a group of objects which have common properties. It is a template or blueprint from which objects are created.</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rPr>
              <a:t>Sub Class/Child Class:</a:t>
            </a:r>
            <a:r>
              <a:rPr b="0" lang="en-US" sz="1800" spc="-1" strike="noStrike">
                <a:solidFill>
                  <a:srgbClr val="000000"/>
                </a:solidFill>
                <a:latin typeface="Calibri"/>
              </a:rPr>
              <a:t> Subclass is a class which inherits the other class. It is also called a derived class, extended class, or child class.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rPr>
              <a:t>Super Class/Parent Class:</a:t>
            </a:r>
            <a:r>
              <a:rPr b="0" lang="en-US" sz="1800" spc="-1" strike="noStrike">
                <a:solidFill>
                  <a:srgbClr val="000000"/>
                </a:solidFill>
                <a:latin typeface="Calibri"/>
              </a:rPr>
              <a:t> Superclass is the class from where a subclass inherits the features. It is also called a base class or a parent class.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rPr>
              <a:t>Reusability:</a:t>
            </a:r>
            <a:r>
              <a:rPr b="0" lang="en-US" sz="1800" spc="-1" strike="noStrike">
                <a:solidFill>
                  <a:srgbClr val="000000"/>
                </a:solidFill>
                <a:latin typeface="Calibri"/>
              </a:rPr>
              <a:t> As the name specifies, reusability is a mechanism which facilitates you to reuse the fields and methods of the existing class when you create a new class. You can use the same fields and methods already defined in the previous class.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1722240" y="4768200"/>
            <a:ext cx="2057040" cy="273600"/>
          </a:xfrm>
          <a:prstGeom prst="rect">
            <a:avLst/>
          </a:prstGeom>
          <a:noFill/>
          <a:ln w="0">
            <a:noFill/>
          </a:ln>
        </p:spPr>
        <p:txBody>
          <a:bodyPr anchor="ctr">
            <a:noAutofit/>
          </a:bodyPr>
          <a:p>
            <a:pPr>
              <a:lnSpc>
                <a:spcPct val="100000"/>
              </a:lnSpc>
            </a:pPr>
            <a:fld id="{BD923120-15F7-4D65-A7A2-9D6BDC59976F}" type="datetime1">
              <a:rPr b="0" lang="en-IN" sz="900" spc="-1" strike="noStrike">
                <a:solidFill>
                  <a:srgbClr val="ff0000"/>
                </a:solidFill>
                <a:latin typeface="Proxima Nova Rg"/>
              </a:rPr>
              <a:t>07/01/2021</a:t>
            </a:fld>
            <a:endParaRPr b="0" lang="en-IN" sz="900" spc="-1" strike="noStrike">
              <a:latin typeface="Times New Roman"/>
            </a:endParaRPr>
          </a:p>
        </p:txBody>
      </p:sp>
      <p:sp>
        <p:nvSpPr>
          <p:cNvPr id="212"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0A8E056D-71D6-4B0B-AA4C-E7E07C8AA9DC}" type="slidenum">
              <a:rPr b="0" lang="en-IN" sz="900" spc="-1" strike="noStrike">
                <a:solidFill>
                  <a:srgbClr val="ff0000"/>
                </a:solidFill>
                <a:latin typeface="Proxima Nova Rg"/>
              </a:rPr>
              <a:t>5</a:t>
            </a:fld>
            <a:endParaRPr b="0" lang="en-IN" sz="900" spc="-1" strike="noStrike">
              <a:latin typeface="Times New Roman"/>
            </a:endParaRPr>
          </a:p>
        </p:txBody>
      </p:sp>
      <p:sp>
        <p:nvSpPr>
          <p:cNvPr id="213"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Inheritance</a:t>
            </a:r>
            <a:endParaRPr b="0" lang="en-IN" sz="2400" spc="-1" strike="noStrike">
              <a:latin typeface="Arial"/>
            </a:endParaRPr>
          </a:p>
        </p:txBody>
      </p:sp>
      <p:sp>
        <p:nvSpPr>
          <p:cNvPr id="214"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15"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16" name="CustomShape 6"/>
          <p:cNvSpPr/>
          <p:nvPr/>
        </p:nvSpPr>
        <p:spPr>
          <a:xfrm>
            <a:off x="266400" y="1386000"/>
            <a:ext cx="8824680" cy="31078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The syntax of Java Inheritance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rPr>
              <a:t>The </a:t>
            </a:r>
            <a:r>
              <a:rPr b="1" lang="en-US" sz="1800" spc="-1" strike="noStrike">
                <a:solidFill>
                  <a:srgbClr val="000000"/>
                </a:solidFill>
                <a:latin typeface="Calibri"/>
              </a:rPr>
              <a:t>extends keyword</a:t>
            </a:r>
            <a:r>
              <a:rPr b="0" lang="en-US" sz="1800" spc="-1" strike="noStrike">
                <a:solidFill>
                  <a:srgbClr val="000000"/>
                </a:solidFill>
                <a:latin typeface="Calibri"/>
              </a:rPr>
              <a:t> indicates that you are making a new class that derives from an existing class. The meaning of "extends" is to increase the functionality.</a:t>
            </a:r>
            <a:endParaRPr b="0" lang="en-IN" sz="1800" spc="-1" strike="noStrike">
              <a:latin typeface="Arial"/>
            </a:endParaRPr>
          </a:p>
          <a:p>
            <a:pPr>
              <a:lnSpc>
                <a:spcPct val="100000"/>
              </a:lnSpc>
            </a:pPr>
            <a:r>
              <a:rPr b="0" lang="en-US" sz="1800" spc="-1" strike="noStrike">
                <a:solidFill>
                  <a:srgbClr val="000000"/>
                </a:solidFill>
                <a:latin typeface="Calibri"/>
              </a:rPr>
              <a:t>In the terminology of Java, a class which is inherited is called a parent or superclass, and the new class is called child or subclass.</a:t>
            </a:r>
            <a:endParaRPr b="0" lang="en-IN" sz="1800" spc="-1" strike="noStrike">
              <a:latin typeface="Arial"/>
            </a:endParaRPr>
          </a:p>
          <a:p>
            <a:pPr>
              <a:lnSpc>
                <a:spcPct val="100000"/>
              </a:lnSpc>
            </a:pPr>
            <a:endParaRPr b="0" lang="en-IN" sz="1800" spc="-1" strike="noStrike">
              <a:latin typeface="Arial"/>
            </a:endParaRPr>
          </a:p>
        </p:txBody>
      </p:sp>
      <p:pic>
        <p:nvPicPr>
          <p:cNvPr id="217" name="Picture 2" descr=""/>
          <p:cNvPicPr/>
          <p:nvPr/>
        </p:nvPicPr>
        <p:blipFill>
          <a:blip r:embed="rId1"/>
          <a:stretch/>
        </p:blipFill>
        <p:spPr>
          <a:xfrm>
            <a:off x="615960" y="1799640"/>
            <a:ext cx="7705440" cy="10854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1722240" y="4768200"/>
            <a:ext cx="2057040" cy="273600"/>
          </a:xfrm>
          <a:prstGeom prst="rect">
            <a:avLst/>
          </a:prstGeom>
          <a:noFill/>
          <a:ln w="0">
            <a:noFill/>
          </a:ln>
        </p:spPr>
        <p:txBody>
          <a:bodyPr anchor="ctr">
            <a:noAutofit/>
          </a:bodyPr>
          <a:p>
            <a:pPr>
              <a:lnSpc>
                <a:spcPct val="100000"/>
              </a:lnSpc>
            </a:pPr>
            <a:fld id="{645E200A-6057-423D-A57F-E70BBFF28B6C}" type="datetime1">
              <a:rPr b="0" lang="en-IN" sz="900" spc="-1" strike="noStrike">
                <a:solidFill>
                  <a:srgbClr val="ff0000"/>
                </a:solidFill>
                <a:latin typeface="Proxima Nova Rg"/>
              </a:rPr>
              <a:t>07/01/2021</a:t>
            </a:fld>
            <a:endParaRPr b="0" lang="en-IN" sz="900" spc="-1" strike="noStrike">
              <a:latin typeface="Times New Roman"/>
            </a:endParaRPr>
          </a:p>
        </p:txBody>
      </p:sp>
      <p:sp>
        <p:nvSpPr>
          <p:cNvPr id="219"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372E3DFE-A28B-4549-B22F-EA5FC1BB0FA7}" type="slidenum">
              <a:rPr b="0" lang="en-IN" sz="900" spc="-1" strike="noStrike">
                <a:solidFill>
                  <a:srgbClr val="ff0000"/>
                </a:solidFill>
                <a:latin typeface="Proxima Nova Rg"/>
              </a:rPr>
              <a:t>6</a:t>
            </a:fld>
            <a:endParaRPr b="0" lang="en-IN" sz="900" spc="-1" strike="noStrike">
              <a:latin typeface="Times New Roman"/>
            </a:endParaRPr>
          </a:p>
        </p:txBody>
      </p:sp>
      <p:sp>
        <p:nvSpPr>
          <p:cNvPr id="220"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Inheritance</a:t>
            </a:r>
            <a:endParaRPr b="0" lang="en-IN" sz="2400" spc="-1" strike="noStrike">
              <a:latin typeface="Arial"/>
            </a:endParaRPr>
          </a:p>
        </p:txBody>
      </p:sp>
      <p:sp>
        <p:nvSpPr>
          <p:cNvPr id="221"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22"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23" name="CustomShape 6"/>
          <p:cNvSpPr/>
          <p:nvPr/>
        </p:nvSpPr>
        <p:spPr>
          <a:xfrm>
            <a:off x="266400" y="1004760"/>
            <a:ext cx="8824680" cy="1461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Java Inheritance Example</a:t>
            </a:r>
            <a:endParaRPr b="0" lang="en-IN" sz="1800" spc="-1" strike="noStrike">
              <a:latin typeface="Arial"/>
            </a:endParaRPr>
          </a:p>
          <a:p>
            <a:pPr>
              <a:lnSpc>
                <a:spcPct val="100000"/>
              </a:lnSpc>
            </a:pPr>
            <a:r>
              <a:rPr b="0" lang="en-US" sz="1800" spc="-1" strike="noStrike">
                <a:solidFill>
                  <a:srgbClr val="000000"/>
                </a:solidFill>
                <a:latin typeface="Calibri"/>
              </a:rPr>
              <a:t>As displayed in the above figure, Programmer is the subclass and Employee is the superclass. The relationship between the two classes is </a:t>
            </a:r>
            <a:r>
              <a:rPr b="1" lang="en-US" sz="1800" spc="-1" strike="noStrike">
                <a:solidFill>
                  <a:srgbClr val="000000"/>
                </a:solidFill>
                <a:latin typeface="Calibri"/>
              </a:rPr>
              <a:t>Programmer IS-A Employee</a:t>
            </a:r>
            <a:r>
              <a:rPr b="0" lang="en-US" sz="1800" spc="-1" strike="noStrike">
                <a:solidFill>
                  <a:srgbClr val="000000"/>
                </a:solidFill>
                <a:latin typeface="Calibri"/>
              </a:rPr>
              <a:t>. It means that Programmer is a type of Employee.</a:t>
            </a:r>
            <a:endParaRPr b="0" lang="en-IN" sz="1800" spc="-1" strike="noStrike">
              <a:latin typeface="Arial"/>
            </a:endParaRPr>
          </a:p>
          <a:p>
            <a:pPr>
              <a:lnSpc>
                <a:spcPct val="100000"/>
              </a:lnSpc>
            </a:pPr>
            <a:endParaRPr b="0" lang="en-IN" sz="1800" spc="-1" strike="noStrike">
              <a:latin typeface="Arial"/>
            </a:endParaRPr>
          </a:p>
        </p:txBody>
      </p:sp>
      <p:pic>
        <p:nvPicPr>
          <p:cNvPr id="224" name="Picture 2" descr=""/>
          <p:cNvPicPr/>
          <p:nvPr/>
        </p:nvPicPr>
        <p:blipFill>
          <a:blip r:embed="rId1"/>
          <a:stretch/>
        </p:blipFill>
        <p:spPr>
          <a:xfrm>
            <a:off x="2844360" y="2151000"/>
            <a:ext cx="1833840" cy="29919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1722240" y="4768200"/>
            <a:ext cx="2057040" cy="273600"/>
          </a:xfrm>
          <a:prstGeom prst="rect">
            <a:avLst/>
          </a:prstGeom>
          <a:noFill/>
          <a:ln w="0">
            <a:noFill/>
          </a:ln>
        </p:spPr>
        <p:txBody>
          <a:bodyPr anchor="ctr">
            <a:noAutofit/>
          </a:bodyPr>
          <a:p>
            <a:pPr>
              <a:lnSpc>
                <a:spcPct val="100000"/>
              </a:lnSpc>
            </a:pPr>
            <a:fld id="{3BE42DC4-3787-4174-82C4-26C77ECC545D}" type="datetime1">
              <a:rPr b="0" lang="en-IN" sz="900" spc="-1" strike="noStrike">
                <a:solidFill>
                  <a:srgbClr val="ff0000"/>
                </a:solidFill>
                <a:latin typeface="Proxima Nova Rg"/>
              </a:rPr>
              <a:t>07/01/2021</a:t>
            </a:fld>
            <a:endParaRPr b="0" lang="en-IN" sz="900" spc="-1" strike="noStrike">
              <a:latin typeface="Times New Roman"/>
            </a:endParaRPr>
          </a:p>
        </p:txBody>
      </p:sp>
      <p:sp>
        <p:nvSpPr>
          <p:cNvPr id="226"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12760AAD-B5C1-490F-829C-90AC249E1431}" type="slidenum">
              <a:rPr b="0" lang="en-IN" sz="900" spc="-1" strike="noStrike">
                <a:solidFill>
                  <a:srgbClr val="ff0000"/>
                </a:solidFill>
                <a:latin typeface="Proxima Nova Rg"/>
              </a:rPr>
              <a:t>7</a:t>
            </a:fld>
            <a:endParaRPr b="0" lang="en-IN" sz="900" spc="-1" strike="noStrike">
              <a:latin typeface="Times New Roman"/>
            </a:endParaRPr>
          </a:p>
        </p:txBody>
      </p:sp>
      <p:sp>
        <p:nvSpPr>
          <p:cNvPr id="227"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Inheritance</a:t>
            </a:r>
            <a:endParaRPr b="0" lang="en-IN" sz="2400" spc="-1" strike="noStrike">
              <a:latin typeface="Arial"/>
            </a:endParaRPr>
          </a:p>
        </p:txBody>
      </p:sp>
      <p:sp>
        <p:nvSpPr>
          <p:cNvPr id="228"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29"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30" name="CustomShape 6"/>
          <p:cNvSpPr/>
          <p:nvPr/>
        </p:nvSpPr>
        <p:spPr>
          <a:xfrm>
            <a:off x="266400" y="4367520"/>
            <a:ext cx="882468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In the above example, Programmer object can access the field of own class as well as of Employee class i.e. code reusability.</a:t>
            </a:r>
            <a:endParaRPr b="0" lang="en-IN" sz="1800" spc="-1" strike="noStrike">
              <a:latin typeface="Arial"/>
            </a:endParaRPr>
          </a:p>
        </p:txBody>
      </p:sp>
      <p:pic>
        <p:nvPicPr>
          <p:cNvPr id="231" name="Picture 2" descr=""/>
          <p:cNvPicPr/>
          <p:nvPr/>
        </p:nvPicPr>
        <p:blipFill>
          <a:blip r:embed="rId1"/>
          <a:stretch/>
        </p:blipFill>
        <p:spPr>
          <a:xfrm>
            <a:off x="893160" y="981720"/>
            <a:ext cx="7181640" cy="2254320"/>
          </a:xfrm>
          <a:prstGeom prst="rect">
            <a:avLst/>
          </a:prstGeom>
          <a:ln w="0">
            <a:noFill/>
          </a:ln>
        </p:spPr>
      </p:pic>
      <p:pic>
        <p:nvPicPr>
          <p:cNvPr id="232" name="Picture 4" descr=""/>
          <p:cNvPicPr/>
          <p:nvPr/>
        </p:nvPicPr>
        <p:blipFill>
          <a:blip r:embed="rId2"/>
          <a:stretch/>
        </p:blipFill>
        <p:spPr>
          <a:xfrm>
            <a:off x="893160" y="3653640"/>
            <a:ext cx="6837480" cy="761040"/>
          </a:xfrm>
          <a:prstGeom prst="rect">
            <a:avLst/>
          </a:prstGeom>
          <a:ln w="0">
            <a:noFill/>
          </a:ln>
        </p:spPr>
      </p:pic>
      <p:sp>
        <p:nvSpPr>
          <p:cNvPr id="233" name="CustomShape 7"/>
          <p:cNvSpPr/>
          <p:nvPr/>
        </p:nvSpPr>
        <p:spPr>
          <a:xfrm>
            <a:off x="266400" y="3236040"/>
            <a:ext cx="88246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Output: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1722240" y="4768200"/>
            <a:ext cx="2057040" cy="273600"/>
          </a:xfrm>
          <a:prstGeom prst="rect">
            <a:avLst/>
          </a:prstGeom>
          <a:noFill/>
          <a:ln w="0">
            <a:noFill/>
          </a:ln>
        </p:spPr>
        <p:txBody>
          <a:bodyPr anchor="ctr">
            <a:noAutofit/>
          </a:bodyPr>
          <a:p>
            <a:pPr>
              <a:lnSpc>
                <a:spcPct val="100000"/>
              </a:lnSpc>
            </a:pPr>
            <a:fld id="{AD52A855-127F-439E-BC49-40B53AD1DC43}" type="datetime1">
              <a:rPr b="0" lang="en-IN" sz="900" spc="-1" strike="noStrike">
                <a:solidFill>
                  <a:srgbClr val="ff0000"/>
                </a:solidFill>
                <a:latin typeface="Proxima Nova Rg"/>
              </a:rPr>
              <a:t>07/01/2021</a:t>
            </a:fld>
            <a:endParaRPr b="0" lang="en-IN" sz="900" spc="-1" strike="noStrike">
              <a:latin typeface="Times New Roman"/>
            </a:endParaRPr>
          </a:p>
        </p:txBody>
      </p:sp>
      <p:sp>
        <p:nvSpPr>
          <p:cNvPr id="235"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7DE3DFA5-4131-49B4-9A1B-E0DC2AE0EF19}" type="slidenum">
              <a:rPr b="0" lang="en-IN" sz="900" spc="-1" strike="noStrike">
                <a:solidFill>
                  <a:srgbClr val="ff0000"/>
                </a:solidFill>
                <a:latin typeface="Proxima Nova Rg"/>
              </a:rPr>
              <a:t>8</a:t>
            </a:fld>
            <a:endParaRPr b="0" lang="en-IN" sz="900" spc="-1" strike="noStrike">
              <a:latin typeface="Times New Roman"/>
            </a:endParaRPr>
          </a:p>
        </p:txBody>
      </p:sp>
      <p:sp>
        <p:nvSpPr>
          <p:cNvPr id="236"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Inheritance</a:t>
            </a:r>
            <a:endParaRPr b="0" lang="en-IN" sz="2400" spc="-1" strike="noStrike">
              <a:latin typeface="Arial"/>
            </a:endParaRPr>
          </a:p>
        </p:txBody>
      </p:sp>
      <p:sp>
        <p:nvSpPr>
          <p:cNvPr id="237"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38"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39" name="CustomShape 6"/>
          <p:cNvSpPr/>
          <p:nvPr/>
        </p:nvSpPr>
        <p:spPr>
          <a:xfrm>
            <a:off x="159480" y="1074600"/>
            <a:ext cx="8824680" cy="1187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Types of inheritance in java</a:t>
            </a:r>
            <a:endParaRPr b="0" lang="en-IN" sz="1800" spc="-1" strike="noStrike">
              <a:latin typeface="Arial"/>
            </a:endParaRPr>
          </a:p>
          <a:p>
            <a:pPr>
              <a:lnSpc>
                <a:spcPct val="100000"/>
              </a:lnSpc>
            </a:pPr>
            <a:r>
              <a:rPr b="0" lang="en-US" sz="1800" spc="-1" strike="noStrike">
                <a:solidFill>
                  <a:srgbClr val="000000"/>
                </a:solidFill>
                <a:latin typeface="Calibri"/>
              </a:rPr>
              <a:t>On the basis of class, there can be three types of inheritance in java: single, multilevel and hierarchical.</a:t>
            </a:r>
            <a:endParaRPr b="0" lang="en-IN" sz="1800" spc="-1" strike="noStrike">
              <a:latin typeface="Arial"/>
            </a:endParaRPr>
          </a:p>
          <a:p>
            <a:pPr>
              <a:lnSpc>
                <a:spcPct val="100000"/>
              </a:lnSpc>
            </a:pPr>
            <a:r>
              <a:rPr b="0" lang="en-US" sz="1800" spc="-1" strike="noStrike">
                <a:solidFill>
                  <a:srgbClr val="000000"/>
                </a:solidFill>
                <a:latin typeface="Calibri"/>
              </a:rPr>
              <a:t>In java programming, multiple and hybrid inheritance is supported through interface only.</a:t>
            </a:r>
            <a:endParaRPr b="0" lang="en-IN" sz="1800" spc="-1" strike="noStrike">
              <a:latin typeface="Arial"/>
            </a:endParaRPr>
          </a:p>
        </p:txBody>
      </p:sp>
      <p:pic>
        <p:nvPicPr>
          <p:cNvPr id="240" name="Picture 2" descr=""/>
          <p:cNvPicPr/>
          <p:nvPr/>
        </p:nvPicPr>
        <p:blipFill>
          <a:blip r:embed="rId1"/>
          <a:stretch/>
        </p:blipFill>
        <p:spPr>
          <a:xfrm>
            <a:off x="324000" y="2453040"/>
            <a:ext cx="8496000" cy="22554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MASTER_UPGRAD</Template>
  <TotalTime>27178</TotalTime>
  <Application>LibreOffice/7.0.0.3$Windows_X86_64 LibreOffice_project/8061b3e9204bef6b321a21033174034a5e2ea88e</Application>
  <Words>3136</Words>
  <Paragraphs>379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2019-01-02T10:18:22Z</dcterms:created>
  <dc:creator>harsh.asiwal@gmail.com</dc:creator>
  <dc:description/>
  <dc:language>en-IN</dc:language>
  <cp:lastModifiedBy/>
  <dcterms:modified xsi:type="dcterms:W3CDTF">2021-01-07T12:53:03Z</dcterms:modified>
  <cp:revision>344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54</vt:i4>
  </property>
</Properties>
</file>