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8560" y="546120"/>
            <a:ext cx="3259080" cy="40334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057320" y="1288800"/>
            <a:ext cx="1699560" cy="2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2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Trebuchet MS"/>
                <a:ea typeface="Trebuchet MS"/>
              </a:rPr>
              <a:t>EditEdit MasterMaster  texttext stylesstyles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635040" y="0"/>
            <a:ext cx="3259080" cy="404136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>
            <a:off x="708480" y="427320"/>
            <a:ext cx="3109680" cy="11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>
            <a:noAutofit/>
          </a:bodyPr>
          <a:p>
            <a:pPr>
              <a:lnSpc>
                <a:spcPct val="100000"/>
              </a:lnSpc>
              <a:spcBef>
                <a:spcPts val="765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Module Name - </a:t>
            </a:r>
            <a:r>
              <a:rPr b="0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Dynamic Programming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Instructor – </a:t>
            </a:r>
            <a:r>
              <a:rPr b="0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Rahul Kumar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Topic Name: </a:t>
            </a:r>
            <a:r>
              <a:rPr b="0" lang="en" sz="1800" spc="-1" strike="noStrike">
                <a:solidFill>
                  <a:srgbClr val="ffffff"/>
                </a:solidFill>
                <a:latin typeface="Arial"/>
                <a:ea typeface="Arial"/>
              </a:rPr>
              <a:t>Introduction to DP: Coin Exchange Problem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Coin Exchange Problem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95080" y="929160"/>
            <a:ext cx="81471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Recursive Solution: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1c75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For every coin we have an option to include it in solution or exclude it.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4" name="TextShape 5"/>
          <p:cNvSpPr txBox="1"/>
          <p:nvPr/>
        </p:nvSpPr>
        <p:spPr>
          <a:xfrm>
            <a:off x="688320" y="1789920"/>
            <a:ext cx="7231680" cy="232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public static int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total</a:t>
            </a:r>
            <a:r>
              <a:rPr b="0" lang="en-IN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int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amount,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 int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[] coins,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 int 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i) {</a:t>
            </a:r>
            <a:br/>
            <a:r>
              <a:rPr b="0" lang="en-IN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(amount &lt; 0) {</a:t>
            </a:r>
            <a:br/>
            <a:r>
              <a:rPr b="0" lang="en-IN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b="0" lang="en-IN" sz="1200" spc="-1" strike="noStrike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IN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(amount == 0) {</a:t>
            </a:r>
            <a:br/>
            <a:r>
              <a:rPr b="0" lang="en-IN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b="0" lang="en-IN" sz="1200" spc="-1" strike="noStrike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   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}</a:t>
            </a:r>
            <a:br/>
            <a:r>
              <a:rPr b="0" lang="en-IN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IN" sz="12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// means coins over and amount&gt;0 so no solution</a:t>
            </a:r>
            <a:br/>
            <a:r>
              <a:rPr b="0" lang="en-IN" sz="1200" spc="-1" strike="noStrike">
                <a:solidFill>
                  <a:srgbClr val="808080"/>
                </a:solidFill>
                <a:latin typeface="JetBrains Mono"/>
                <a:ea typeface="JetBrains Mono"/>
              </a:rPr>
              <a:t>    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(i == coins.length &amp;&amp; amount &gt; 0) {</a:t>
            </a:r>
            <a:br/>
            <a:r>
              <a:rPr b="0" lang="en-IN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0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IN" sz="1200" spc="-1" strike="noStrike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b="0" i="1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total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(amount - coins[i], coins, i) + </a:t>
            </a:r>
            <a:r>
              <a:rPr b="0" i="1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total</a:t>
            </a:r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(amount, coins, i + 1)</a:t>
            </a:r>
            <a:r>
              <a:rPr b="0" lang="en-IN" sz="1200" spc="-1" strike="noStrike">
                <a:solidFill>
                  <a:srgbClr val="cc7832"/>
                </a:solidFill>
                <a:latin typeface="JetBrains Mono"/>
                <a:ea typeface="JetBrains Mono"/>
              </a:rPr>
              <a:t>;</a:t>
            </a:r>
            <a:endParaRPr b="0" lang="en-IN" sz="1200" spc="-1" strike="noStrike">
              <a:latin typeface="Arial"/>
            </a:endParaRPr>
          </a:p>
          <a:p>
            <a:r>
              <a:rPr b="0" lang="en-IN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}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5" name="TextShape 6"/>
          <p:cNvSpPr txBox="1"/>
          <p:nvPr/>
        </p:nvSpPr>
        <p:spPr>
          <a:xfrm>
            <a:off x="564120" y="4140000"/>
            <a:ext cx="30358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Time Complexity : 2^n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Coin Exchange Problem-DP Solution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595080" y="929160"/>
            <a:ext cx="81471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51c75"/>
                </a:solidFill>
                <a:latin typeface="Calibri"/>
                <a:ea typeface="Calibri"/>
              </a:rPr>
              <a:t>Create a solution matrix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=&gt; (solution[coins+1][amount+1]).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351c75"/>
                </a:solidFill>
                <a:latin typeface="Calibri"/>
                <a:ea typeface="Calibri"/>
              </a:rPr>
              <a:t>Base Cases: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1c75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if amount=0 then just return empty set to make the change, so 1 way to make the change.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1c75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if no coins given, 0 ways to change the amount</a:t>
            </a:r>
            <a:r>
              <a:rPr b="1" lang="en" sz="1500" spc="-1" strike="noStrike">
                <a:solidFill>
                  <a:srgbClr val="351c75"/>
                </a:solidFill>
                <a:latin typeface="Calibri"/>
                <a:ea typeface="Calibri"/>
              </a:rPr>
              <a:t>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351c75"/>
                </a:solidFill>
                <a:latin typeface="Calibri"/>
                <a:ea typeface="Calibri"/>
              </a:rPr>
              <a:t>Rest of the cases: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1c75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For every coin we have an option to include it in solution or exclude it.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1c75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Check if the coin value is less than or equal to the amount needed, if yes then we will find ways by including that coin and excluding that coin.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1c75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1" lang="en" sz="1500" spc="-1" strike="noStrike">
                <a:solidFill>
                  <a:srgbClr val="351c75"/>
                </a:solidFill>
                <a:latin typeface="Calibri"/>
                <a:ea typeface="Calibri"/>
              </a:rPr>
              <a:t>Include the coin:</a:t>
            </a:r>
            <a:r>
              <a:rPr b="1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 reduce the amount by coin value and use the sub problem solution (amount-v[i]).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1c75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1" lang="en" sz="1500" spc="-1" strike="noStrike">
                <a:solidFill>
                  <a:srgbClr val="351c75"/>
                </a:solidFill>
                <a:latin typeface="Calibri"/>
                <a:ea typeface="Calibri"/>
              </a:rPr>
              <a:t>Exclude the coin: </a:t>
            </a:r>
            <a:r>
              <a:rPr b="1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solution for the same amount without considering that coin.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51c75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If coin value is greater than the amount then we can’t consider that coin, so solution will be without considering that coin.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Coin Exchange Problem – DP Solution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595080" y="929160"/>
            <a:ext cx="81471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51c75"/>
                </a:solidFill>
                <a:latin typeface="Calibri"/>
                <a:ea typeface="Calibri"/>
              </a:rPr>
              <a:t>Equation: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51c75"/>
                </a:solidFill>
                <a:latin typeface="Calibri"/>
                <a:ea typeface="Calibri"/>
              </a:rPr>
              <a:t>solution[coins+1][amount+1]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51c75"/>
                </a:solidFill>
                <a:latin typeface="Calibri"/>
                <a:ea typeface="Calibri"/>
              </a:rPr>
              <a:t>solution[i][j] = {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51c75"/>
                </a:solidFill>
                <a:latin typeface="Calibri"/>
                <a:ea typeface="Calibri"/>
              </a:rPr>
              <a:t>	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0,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if i=0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1,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if j=0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solution[i – 1][j] + solution[i][j – v[i – 1]],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if(coin[i]&lt;=j)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solution[i – 1][j],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if(coin[i]&gt;j)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51c75"/>
                </a:solidFill>
                <a:latin typeface="Calibri"/>
                <a:ea typeface="Calibri"/>
              </a:rPr>
              <a:t>}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Coin Exchange Problem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40000" y="1543680"/>
            <a:ext cx="8280000" cy="3600000"/>
          </a:xfrm>
          <a:prstGeom prst="rect">
            <a:avLst/>
          </a:prstGeom>
          <a:ln w="0">
            <a:noFill/>
          </a:ln>
        </p:spPr>
      </p:pic>
      <p:sp>
        <p:nvSpPr>
          <p:cNvPr id="138" name="TextShape 4"/>
          <p:cNvSpPr txBox="1"/>
          <p:nvPr/>
        </p:nvSpPr>
        <p:spPr>
          <a:xfrm>
            <a:off x="693360" y="941040"/>
            <a:ext cx="1826640" cy="76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Example:</a:t>
            </a:r>
            <a:endParaRPr b="0" lang="en-IN" sz="18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Amount = 5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Coins [ ] = {1,2,3}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Coin Exchange Problem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595080" y="929160"/>
            <a:ext cx="81471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51c75"/>
                </a:solidFill>
                <a:latin typeface="Calibri"/>
                <a:ea typeface="Calibri"/>
              </a:rPr>
              <a:t>Can you think of an algorithm to tackle this problem?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most basic solution is to check usability of the coins in the decreasing order of their denominations.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So, if the highest value coin can be used, then use as much of that denomination as possible and then move on to the next largest denomination. 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If any particular denomination can’t be used, simply check for the next largest denomination and so 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990000"/>
              </a:buClr>
              <a:buFont typeface="Calibri"/>
              <a:buChar char="●"/>
              <a:tabLst>
                <a:tab algn="l" pos="0"/>
              </a:tabLst>
            </a:pPr>
            <a:r>
              <a:rPr b="1" lang="en" sz="1800" spc="-1" strike="noStrike">
                <a:solidFill>
                  <a:srgbClr val="990000"/>
                </a:solidFill>
                <a:latin typeface="Calibri"/>
                <a:ea typeface="Calibri"/>
              </a:rPr>
              <a:t>This approach is called the greedy algorithm approach.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Coin Exchange Problem</a:t>
            </a:r>
            <a:br/>
            <a:endParaRPr b="0" lang="en-IN" sz="24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95080" y="929160"/>
            <a:ext cx="81471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If you had to summarise the solution, you would need to do the following in dynamic programming: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20124d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20124d"/>
                </a:solidFill>
                <a:latin typeface="Calibri"/>
                <a:ea typeface="Calibri"/>
              </a:rPr>
              <a:t>Define the subproblems.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20124d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20124d"/>
                </a:solidFill>
                <a:latin typeface="Calibri"/>
                <a:ea typeface="Calibri"/>
              </a:rPr>
              <a:t>Write down the recurrence relationship that relates to the subproblems.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20124d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20124d"/>
                </a:solidFill>
                <a:latin typeface="Calibri"/>
                <a:ea typeface="Calibri"/>
              </a:rPr>
              <a:t>Recognise and solve the base cases.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20124d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20124d"/>
                </a:solidFill>
                <a:latin typeface="Calibri"/>
                <a:ea typeface="Calibri"/>
              </a:rPr>
              <a:t>Store the results of the subproblems in a table. (Start with the base case. Then, fill the rest of the table using the recurrence relation that's defined.)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63840" y="572040"/>
            <a:ext cx="2056680" cy="548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601200" y="1674720"/>
            <a:ext cx="781848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Thank You!</a:t>
            </a:r>
            <a:br/>
            <a:br/>
            <a:br/>
            <a:br/>
            <a:br/>
            <a:r>
              <a:rPr b="0" lang="en" sz="1800" spc="-1" strike="noStrike">
                <a:solidFill>
                  <a:srgbClr val="000000"/>
                </a:solidFill>
                <a:latin typeface="Trebuchet MS"/>
                <a:ea typeface="Trebuchet MS"/>
              </a:rPr>
              <a:t>Happy learning!</a:t>
            </a: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582320" y="0"/>
            <a:ext cx="1355760" cy="15768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1413720" y="1034640"/>
            <a:ext cx="1355760" cy="2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#LifeKoKaroLift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7240" y="1179360"/>
            <a:ext cx="8113680" cy="25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Introduction to Dynamic Programming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Fibonacci Numbers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2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Coin exchange problem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611840" y="303480"/>
            <a:ext cx="909360" cy="242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507240" y="14400"/>
            <a:ext cx="2921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Calibri"/>
                <a:ea typeface="Calibri"/>
              </a:rPr>
              <a:t>Today’s Agenda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Introduction to Dynamic Programming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90160" y="1018080"/>
            <a:ext cx="839952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In the previous modules, you learnt about algorithmic analysis and the divide and conquer technique.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In simple terms, algorithms are methodological approaches to accomplishing tasks or solving problems.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Introduction to Dynamic Programming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42440" y="789480"/>
            <a:ext cx="839952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In this module, you will learn about dynamic programming, which is a popular technique to solve a particular kind of problem where you are required to find the best possible solution from a number of different solutions.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94" name="Google Shape;109;p20" descr="Render illustration of computer keyboard with the print Dynamic Programming on two adjacent pale blue buttons"/>
          <p:cNvPicPr/>
          <p:nvPr/>
        </p:nvPicPr>
        <p:blipFill>
          <a:blip r:embed="rId2"/>
          <a:stretch/>
        </p:blipFill>
        <p:spPr>
          <a:xfrm>
            <a:off x="2715840" y="2460240"/>
            <a:ext cx="3711960" cy="259812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5"/>
          <p:cNvSpPr/>
          <p:nvPr/>
        </p:nvSpPr>
        <p:spPr>
          <a:xfrm>
            <a:off x="389880" y="3922200"/>
            <a:ext cx="3585600" cy="185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Introduction to Dynamic Programming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42440" y="789480"/>
            <a:ext cx="839952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Remember the Fibonacci Sequence we discussed in one of the previous modules. There were multiple algorithms to obtain the sequence. Let’s revisit them once again: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0" name="Google Shape;119;p21" descr=""/>
          <p:cNvPicPr/>
          <p:nvPr/>
        </p:nvPicPr>
        <p:blipFill>
          <a:blip r:embed="rId2"/>
          <a:srcRect l="29052" t="31703" r="15738" b="14144"/>
          <a:stretch/>
        </p:blipFill>
        <p:spPr>
          <a:xfrm>
            <a:off x="1706760" y="1699920"/>
            <a:ext cx="5729760" cy="31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Introduction to Dynamic Programming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54680" y="1034280"/>
            <a:ext cx="8287560" cy="185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most efficient algorithm we found was: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public int fibonacci(int n) 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int a = 0, b = 1, c = n;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for (int i=2; i&lt;=n; i++){</a:t>
            </a:r>
            <a:endParaRPr b="0" lang="en-IN" sz="1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c = (a + b)%10;</a:t>
            </a:r>
            <a:endParaRPr b="0" lang="en-IN" sz="1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a = b;</a:t>
            </a:r>
            <a:endParaRPr b="0" lang="en-IN" sz="1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       </a:t>
            </a: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b = c;}</a:t>
            </a:r>
            <a:endParaRPr b="0" lang="en-IN" sz="1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return c;    </a:t>
            </a:r>
            <a:endParaRPr b="0" lang="en-IN" sz="16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ff"/>
                </a:solidFill>
                <a:latin typeface="Courier New"/>
                <a:ea typeface="Courier New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05" name="Google Shape;128;p22" descr="Golden ratio concept - 3d rendering"/>
          <p:cNvPicPr/>
          <p:nvPr/>
        </p:nvPicPr>
        <p:blipFill>
          <a:blip r:embed="rId2"/>
          <a:stretch/>
        </p:blipFill>
        <p:spPr>
          <a:xfrm>
            <a:off x="4817160" y="1343880"/>
            <a:ext cx="3820680" cy="29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Introduction to Dynamic Programming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42440" y="941760"/>
            <a:ext cx="325872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This best, linear time solution is a direct application of Dynamic Problem.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final solution is obtained by remembering and using the results of smaller similar sub-problems of the same problem.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0" name="Google Shape;137;p23" descr=""/>
          <p:cNvPicPr/>
          <p:nvPr/>
        </p:nvPicPr>
        <p:blipFill>
          <a:blip r:embed="rId2"/>
          <a:srcRect l="29052" t="31703" r="15738" b="14144"/>
          <a:stretch/>
        </p:blipFill>
        <p:spPr>
          <a:xfrm>
            <a:off x="4220640" y="1455480"/>
            <a:ext cx="4452840" cy="245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Coin Exchange Problem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95080" y="929160"/>
            <a:ext cx="44625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Let’s start with one of the basic examples of dynamic programming,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Coin Exchange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Problem</a:t>
            </a: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Let’s say you have coins of different denominations, and you have to pay an amount. What is the minimum number of coins you can use to make this payment?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For example if you need 17 rupees but only have coins of rupee 1, 5, 10 and 20. Which coins will you choose?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5" name="Google Shape;146;p24" descr="Coins closeup. Rubles and Euros.Coins of different countries. Cash. Coins in denominations of 10 rubles,2 rub, 1rub,50euro cents,2cents,1cent.The concept of investment, currency exchange and business."/>
          <p:cNvPicPr/>
          <p:nvPr/>
        </p:nvPicPr>
        <p:blipFill>
          <a:blip r:embed="rId2"/>
          <a:srcRect l="25703" t="0" r="0" b="12558"/>
          <a:stretch/>
        </p:blipFill>
        <p:spPr>
          <a:xfrm>
            <a:off x="5058000" y="1573560"/>
            <a:ext cx="3756960" cy="263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9143280" cy="636120"/>
          </a:xfrm>
          <a:custGeom>
            <a:avLst/>
            <a:gdLst/>
            <a:ahLst/>
            <a:rect l="l" t="t" r="r" b="b"/>
            <a:pathLst>
              <a:path w="9144000" h="636905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7929360" y="210240"/>
            <a:ext cx="812880" cy="216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389880" y="92520"/>
            <a:ext cx="69411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Trebuchet MS"/>
                <a:ea typeface="Trebuchet MS"/>
              </a:rPr>
              <a:t>Coin Exchange Problem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595080" y="929160"/>
            <a:ext cx="81471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51c75"/>
                </a:solidFill>
                <a:latin typeface="Calibri"/>
                <a:ea typeface="Calibri"/>
              </a:rPr>
              <a:t>Objective: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 Given a set of coins and amount, Write an algorithm to find out how many ways we can make the change of the amount using the coins given.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Example: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Amount = 5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coins [] = {1,2,3}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Ways to make change = 5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Calibri"/>
              </a:rPr>
              <a:t>{1,1,1,1,1} {1,1,1,2}, {1,2,2}, {1,1,3} {2,3}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2021-01-13T22:56:40Z</dcterms:modified>
  <cp:revision>7</cp:revision>
  <dc:subject/>
  <dc:title/>
</cp:coreProperties>
</file>