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0027535a6_0_5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0027535a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0027535a6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0027535a6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0027535a6_0_5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0027535a6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0027535a6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0027535a6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0027535a6_0_6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0027535a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0027535a6_0_5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0027535a6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0027535a6_0_6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0027535a6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0027535a6_0_6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0027535a6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0027535a6_0_6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0027535a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0027535a6_0_4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0027535a6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0027535a6_0_5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0027535a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0027535a6_0_5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0027535a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0027535a6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0027535a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0027535a6_0_5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0027535a6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0027535a6_0_6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0027535a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262626"/>
              </a:buClr>
              <a:buSzPts val="8000"/>
              <a:buFont typeface="Calibri"/>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2400"/>
              <a:buNone/>
              <a:defRPr sz="2400"/>
            </a:lvl2pPr>
            <a:lvl3pPr lvl="2" rtl="0" algn="ctr">
              <a:lnSpc>
                <a:spcPct val="90000"/>
              </a:lnSpc>
              <a:spcBef>
                <a:spcPts val="400"/>
              </a:spcBef>
              <a:spcAft>
                <a:spcPts val="0"/>
              </a:spcAft>
              <a:buSzPts val="2400"/>
              <a:buNone/>
              <a:defRPr sz="2400"/>
            </a:lvl3pPr>
            <a:lvl4pPr lvl="3" rtl="0" algn="ctr">
              <a:lnSpc>
                <a:spcPct val="90000"/>
              </a:lnSpc>
              <a:spcBef>
                <a:spcPts val="400"/>
              </a:spcBef>
              <a:spcAft>
                <a:spcPts val="0"/>
              </a:spcAft>
              <a:buSzPts val="2000"/>
              <a:buNone/>
              <a:defRPr sz="2000"/>
            </a:lvl4pPr>
            <a:lvl5pPr lvl="4" rtl="0" algn="ctr">
              <a:lnSpc>
                <a:spcPct val="90000"/>
              </a:lnSpc>
              <a:spcBef>
                <a:spcPts val="400"/>
              </a:spcBef>
              <a:spcAft>
                <a:spcPts val="0"/>
              </a:spcAft>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1"/>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700" y="1978978"/>
            <a:ext cx="5757300" cy="26289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2"/>
          <p:cNvSpPr txBox="1"/>
          <p:nvPr>
            <p:ph idx="1" type="body"/>
          </p:nvPr>
        </p:nvSpPr>
        <p:spPr>
          <a:xfrm rot="5400000">
            <a:off x="1826700" y="-573722"/>
            <a:ext cx="5757300" cy="7734300"/>
          </a:xfrm>
          <a:prstGeom prst="rect">
            <a:avLst/>
          </a:prstGeom>
          <a:noFill/>
          <a:ln>
            <a:noFill/>
          </a:ln>
        </p:spPr>
        <p:txBody>
          <a:bodyPr anchorCtr="0" anchor="t" bIns="0" lIns="45700" spcFirstLastPara="1" rIns="45700" wrap="square" tIns="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3" name="Shape 103"/>
        <p:cNvGrpSpPr/>
        <p:nvPr/>
      </p:nvGrpSpPr>
      <p:grpSpPr>
        <a:xfrm>
          <a:off x="0" y="0"/>
          <a:ext cx="0" cy="0"/>
          <a:chOff x="0" y="0"/>
          <a:chExt cx="0" cy="0"/>
        </a:xfrm>
      </p:grpSpPr>
      <p:sp>
        <p:nvSpPr>
          <p:cNvPr id="104" name="Google Shape;104;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9" name="Shape 109"/>
        <p:cNvGrpSpPr/>
        <p:nvPr/>
      </p:nvGrpSpPr>
      <p:grpSpPr>
        <a:xfrm>
          <a:off x="0" y="0"/>
          <a:ext cx="0" cy="0"/>
          <a:chOff x="0" y="0"/>
          <a:chExt cx="0" cy="0"/>
        </a:xfrm>
      </p:grpSpPr>
      <p:sp>
        <p:nvSpPr>
          <p:cNvPr id="110" name="Google Shape;110;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3" name="Shape 113"/>
        <p:cNvGrpSpPr/>
        <p:nvPr/>
      </p:nvGrpSpPr>
      <p:grpSpPr>
        <a:xfrm>
          <a:off x="0" y="0"/>
          <a:ext cx="0" cy="0"/>
          <a:chOff x="0" y="0"/>
          <a:chExt cx="0" cy="0"/>
        </a:xfrm>
      </p:grpSpPr>
      <p:sp>
        <p:nvSpPr>
          <p:cNvPr id="114" name="Google Shape;114;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16" name="Google Shape;116;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9" name="Shape 119"/>
        <p:cNvGrpSpPr/>
        <p:nvPr/>
      </p:nvGrpSpPr>
      <p:grpSpPr>
        <a:xfrm>
          <a:off x="0" y="0"/>
          <a:ext cx="0" cy="0"/>
          <a:chOff x="0" y="0"/>
          <a:chExt cx="0" cy="0"/>
        </a:xfrm>
      </p:grpSpPr>
      <p:sp>
        <p:nvSpPr>
          <p:cNvPr id="120" name="Google Shape;120;p1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2" name="Google Shape;12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 name="Google Shape;12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2" name="Shape 132"/>
        <p:cNvGrpSpPr/>
        <p:nvPr/>
      </p:nvGrpSpPr>
      <p:grpSpPr>
        <a:xfrm>
          <a:off x="0" y="0"/>
          <a:ext cx="0" cy="0"/>
          <a:chOff x="0" y="0"/>
          <a:chExt cx="0" cy="0"/>
        </a:xfrm>
      </p:grpSpPr>
      <p:sp>
        <p:nvSpPr>
          <p:cNvPr id="133" name="Google Shape;133;p1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p1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5" name="Google Shape;135;p1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6" name="Google Shape;136;p1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7" name="Google Shape;137;p1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8" name="Google Shape;138;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1" name="Shape 141"/>
        <p:cNvGrpSpPr/>
        <p:nvPr/>
      </p:nvGrpSpPr>
      <p:grpSpPr>
        <a:xfrm>
          <a:off x="0" y="0"/>
          <a:ext cx="0" cy="0"/>
          <a:chOff x="0" y="0"/>
          <a:chExt cx="0" cy="0"/>
        </a:xfrm>
      </p:grpSpPr>
      <p:sp>
        <p:nvSpPr>
          <p:cNvPr id="142" name="Google Shape;142;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9" name="Google Shape;149;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0" name="Google Shape;150;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48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6" name="Google Shape;156;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7" name="Google Shape;157;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3" name="Google Shape;163;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6" name="Shape 166"/>
        <p:cNvGrpSpPr/>
        <p:nvPr/>
      </p:nvGrpSpPr>
      <p:grpSpPr>
        <a:xfrm>
          <a:off x="0" y="0"/>
          <a:ext cx="0" cy="0"/>
          <a:chOff x="0" y="0"/>
          <a:chExt cx="0" cy="0"/>
        </a:xfrm>
      </p:grpSpPr>
      <p:sp>
        <p:nvSpPr>
          <p:cNvPr id="167" name="Google Shape;167;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9" name="Google Shape;169;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97280" y="758952"/>
            <a:ext cx="10058400" cy="35661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262626"/>
              </a:buClr>
              <a:buSzPts val="8000"/>
              <a:buFont typeface="Calibri"/>
              <a:buNone/>
              <a:defRPr b="0"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600"/>
              <a:buNone/>
              <a:defRPr sz="16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sp>
        <p:nvSpPr>
          <p:cNvPr id="34" name="Google Shape;34;p4"/>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4"/>
          <p:cNvCxnSpPr/>
          <p:nvPr/>
        </p:nvCxnSpPr>
        <p:spPr>
          <a:xfrm>
            <a:off x="1207658" y="4343400"/>
            <a:ext cx="9875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5"/>
          <p:cNvSpPr txBox="1"/>
          <p:nvPr>
            <p:ph idx="1" type="body"/>
          </p:nvPr>
        </p:nvSpPr>
        <p:spPr>
          <a:xfrm>
            <a:off x="1097279" y="1845734"/>
            <a:ext cx="4937700" cy="40233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1" name="Google Shape;41;p5"/>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6"/>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200"/>
              </a:spcBef>
              <a:spcAft>
                <a:spcPts val="0"/>
              </a:spcAft>
              <a:buSzPts val="2000"/>
              <a:buNone/>
              <a:defRPr b="0" sz="2000" cap="none">
                <a:solidFill>
                  <a:schemeClr val="dk2"/>
                </a:solidFill>
              </a:defRPr>
            </a:lvl1pPr>
            <a:lvl2pPr indent="-228600" lvl="1" marL="914400" rtl="0" algn="l">
              <a:lnSpc>
                <a:spcPct val="90000"/>
              </a:lnSpc>
              <a:spcBef>
                <a:spcPts val="200"/>
              </a:spcBef>
              <a:spcAft>
                <a:spcPts val="0"/>
              </a:spcAft>
              <a:buSzPts val="2000"/>
              <a:buNone/>
              <a:defRPr b="1" sz="20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600"/>
              <a:buNone/>
              <a:defRPr b="1" sz="1600"/>
            </a:lvl4pPr>
            <a:lvl5pPr indent="-228600" lvl="4" marL="2286000" rtl="0" algn="l">
              <a:lnSpc>
                <a:spcPct val="90000"/>
              </a:lnSpc>
              <a:spcBef>
                <a:spcPts val="400"/>
              </a:spcBef>
              <a:spcAft>
                <a:spcPts val="0"/>
              </a:spcAft>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1097280" y="2582334"/>
            <a:ext cx="4937700" cy="33783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200"/>
              </a:spcBef>
              <a:spcAft>
                <a:spcPts val="0"/>
              </a:spcAft>
              <a:buSzPts val="2000"/>
              <a:buNone/>
              <a:defRPr b="0" sz="2000" cap="none">
                <a:solidFill>
                  <a:schemeClr val="dk2"/>
                </a:solidFill>
              </a:defRPr>
            </a:lvl1pPr>
            <a:lvl2pPr indent="-228600" lvl="1" marL="914400" rtl="0" algn="l">
              <a:lnSpc>
                <a:spcPct val="90000"/>
              </a:lnSpc>
              <a:spcBef>
                <a:spcPts val="200"/>
              </a:spcBef>
              <a:spcAft>
                <a:spcPts val="0"/>
              </a:spcAft>
              <a:buSzPts val="2000"/>
              <a:buNone/>
              <a:defRPr b="1" sz="20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600"/>
              <a:buNone/>
              <a:defRPr b="1" sz="1600"/>
            </a:lvl4pPr>
            <a:lvl5pPr indent="-228600" lvl="4" marL="2286000" rtl="0" algn="l">
              <a:lnSpc>
                <a:spcPct val="90000"/>
              </a:lnSpc>
              <a:spcBef>
                <a:spcPts val="400"/>
              </a:spcBef>
              <a:spcAft>
                <a:spcPts val="0"/>
              </a:spcAft>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6217920" y="2582334"/>
            <a:ext cx="4937700" cy="33783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7"/>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9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3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FFFFFF"/>
              </a:buClr>
              <a:buSzPts val="3600"/>
              <a:buFont typeface="Calibri"/>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9"/>
          <p:cNvSpPr txBox="1"/>
          <p:nvPr>
            <p:ph idx="1" type="body"/>
          </p:nvPr>
        </p:nvSpPr>
        <p:spPr>
          <a:xfrm>
            <a:off x="4800600" y="731520"/>
            <a:ext cx="6492300" cy="52578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200"/>
              </a:spcBef>
              <a:spcAft>
                <a:spcPts val="0"/>
              </a:spcAft>
              <a:buSzPts val="1500"/>
              <a:buNone/>
              <a:defRPr sz="1500">
                <a:solidFill>
                  <a:srgbClr val="FFFFFF"/>
                </a:solidFill>
              </a:defRPr>
            </a:lvl1pPr>
            <a:lvl2pPr indent="-228600" lvl="1" marL="914400" rtl="0" algn="l">
              <a:lnSpc>
                <a:spcPct val="90000"/>
              </a:lnSpc>
              <a:spcBef>
                <a:spcPts val="2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50">
                <a:solidFill>
                  <a:schemeClr val="dk2"/>
                </a:solidFill>
                <a:latin typeface="Calibri"/>
                <a:ea typeface="Calibri"/>
                <a:cs typeface="Calibri"/>
                <a:sym typeface="Calibri"/>
              </a:defRPr>
            </a:lvl1pPr>
            <a:lvl2pPr indent="0" lvl="1" marL="0" rtl="0" algn="r">
              <a:spcBef>
                <a:spcPts val="0"/>
              </a:spcBef>
              <a:buNone/>
              <a:defRPr sz="1050">
                <a:solidFill>
                  <a:schemeClr val="dk2"/>
                </a:solidFill>
                <a:latin typeface="Calibri"/>
                <a:ea typeface="Calibri"/>
                <a:cs typeface="Calibri"/>
                <a:sym typeface="Calibri"/>
              </a:defRPr>
            </a:lvl2pPr>
            <a:lvl3pPr indent="0" lvl="2" marL="0" rtl="0" algn="r">
              <a:spcBef>
                <a:spcPts val="0"/>
              </a:spcBef>
              <a:buNone/>
              <a:defRPr sz="1050">
                <a:solidFill>
                  <a:schemeClr val="dk2"/>
                </a:solidFill>
                <a:latin typeface="Calibri"/>
                <a:ea typeface="Calibri"/>
                <a:cs typeface="Calibri"/>
                <a:sym typeface="Calibri"/>
              </a:defRPr>
            </a:lvl3pPr>
            <a:lvl4pPr indent="0" lvl="3" marL="0" rtl="0" algn="r">
              <a:spcBef>
                <a:spcPts val="0"/>
              </a:spcBef>
              <a:buNone/>
              <a:defRPr sz="1050">
                <a:solidFill>
                  <a:schemeClr val="dk2"/>
                </a:solidFill>
                <a:latin typeface="Calibri"/>
                <a:ea typeface="Calibri"/>
                <a:cs typeface="Calibri"/>
                <a:sym typeface="Calibri"/>
              </a:defRPr>
            </a:lvl4pPr>
            <a:lvl5pPr indent="0" lvl="4" marL="0" rtl="0" algn="r">
              <a:spcBef>
                <a:spcPts val="0"/>
              </a:spcBef>
              <a:buNone/>
              <a:defRPr sz="1050">
                <a:solidFill>
                  <a:schemeClr val="dk2"/>
                </a:solidFill>
                <a:latin typeface="Calibri"/>
                <a:ea typeface="Calibri"/>
                <a:cs typeface="Calibri"/>
                <a:sym typeface="Calibri"/>
              </a:defRPr>
            </a:lvl5pPr>
            <a:lvl6pPr indent="0" lvl="5" marL="0" rtl="0" algn="r">
              <a:spcBef>
                <a:spcPts val="0"/>
              </a:spcBef>
              <a:buNone/>
              <a:defRPr sz="1050">
                <a:solidFill>
                  <a:schemeClr val="dk2"/>
                </a:solidFill>
                <a:latin typeface="Calibri"/>
                <a:ea typeface="Calibri"/>
                <a:cs typeface="Calibri"/>
                <a:sym typeface="Calibri"/>
              </a:defRPr>
            </a:lvl6pPr>
            <a:lvl7pPr indent="0" lvl="6" marL="0" rtl="0" algn="r">
              <a:spcBef>
                <a:spcPts val="0"/>
              </a:spcBef>
              <a:buNone/>
              <a:defRPr sz="1050">
                <a:solidFill>
                  <a:schemeClr val="dk2"/>
                </a:solidFill>
                <a:latin typeface="Calibri"/>
                <a:ea typeface="Calibri"/>
                <a:cs typeface="Calibri"/>
                <a:sym typeface="Calibri"/>
              </a:defRPr>
            </a:lvl7pPr>
            <a:lvl8pPr indent="0" lvl="7" marL="0" rtl="0" algn="r">
              <a:spcBef>
                <a:spcPts val="0"/>
              </a:spcBef>
              <a:buNone/>
              <a:defRPr sz="1050">
                <a:solidFill>
                  <a:schemeClr val="dk2"/>
                </a:solidFill>
                <a:latin typeface="Calibri"/>
                <a:ea typeface="Calibri"/>
                <a:cs typeface="Calibri"/>
                <a:sym typeface="Calibri"/>
              </a:defRPr>
            </a:lvl8pPr>
            <a:lvl9pPr indent="0" lvl="8" marL="0" rt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700"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300" cy="822900"/>
          </a:xfrm>
          <a:prstGeom prst="rect">
            <a:avLst/>
          </a:prstGeom>
          <a:noFill/>
          <a:ln>
            <a:noFill/>
          </a:ln>
        </p:spPr>
        <p:txBody>
          <a:bodyPr anchorCtr="0" anchor="b" bIns="0" lIns="91425" spcFirstLastPara="1" rIns="91425" wrap="square" tIns="0">
            <a:noAutofit/>
          </a:bodyPr>
          <a:lstStyle>
            <a:lvl1pPr lvl="0" rtl="0" algn="l">
              <a:lnSpc>
                <a:spcPct val="85000"/>
              </a:lnSpc>
              <a:spcBef>
                <a:spcPts val="0"/>
              </a:spcBef>
              <a:spcAft>
                <a:spcPts val="0"/>
              </a:spcAft>
              <a:buClr>
                <a:srgbClr val="FFFFFF"/>
              </a:buClr>
              <a:buSzPts val="3600"/>
              <a:buFont typeface="Calibri"/>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0"/>
          <p:cNvSpPr/>
          <p:nvPr>
            <p:ph idx="2" type="pic"/>
          </p:nvPr>
        </p:nvSpPr>
        <p:spPr>
          <a:xfrm>
            <a:off x="15" y="0"/>
            <a:ext cx="12192000" cy="4915200"/>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300" cy="594300"/>
          </a:xfrm>
          <a:prstGeom prst="rect">
            <a:avLst/>
          </a:prstGeom>
          <a:noFill/>
          <a:ln>
            <a:noFill/>
          </a:ln>
        </p:spPr>
        <p:txBody>
          <a:bodyPr anchorCtr="0" anchor="t" bIns="0" lIns="91425" spcFirstLastPara="1" rIns="91425" wrap="square" tIns="0">
            <a:noAutofit/>
          </a:bodyPr>
          <a:lstStyle>
            <a:lvl1pPr indent="-228600" lvl="0" marL="457200" rtl="0" algn="l">
              <a:lnSpc>
                <a:spcPct val="90000"/>
              </a:lnSpc>
              <a:spcBef>
                <a:spcPts val="0"/>
              </a:spcBef>
              <a:spcAft>
                <a:spcPts val="0"/>
              </a:spcAft>
              <a:buSzPts val="1500"/>
              <a:buNone/>
              <a:defRPr sz="1500">
                <a:solidFill>
                  <a:srgbClr val="FFFFFF"/>
                </a:solidFill>
              </a:defRPr>
            </a:lvl1pPr>
            <a:lvl2pPr indent="-228600" lvl="1" marL="914400" rtl="0" algn="l">
              <a:lnSpc>
                <a:spcPct val="90000"/>
              </a:lnSpc>
              <a:spcBef>
                <a:spcPts val="6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EF8F0"/>
            </a:gs>
            <a:gs pos="74000">
              <a:srgbClr val="F6C690"/>
            </a:gs>
            <a:gs pos="83000">
              <a:srgbClr val="F6C690"/>
            </a:gs>
            <a:gs pos="100000">
              <a:srgbClr val="F9D9B4"/>
            </a:gs>
          </a:gsLst>
          <a:lin ang="5400012" scaled="0"/>
        </a:gra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6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74000">
              <a:srgbClr val="A9BEE4"/>
            </a:gs>
            <a:gs pos="83000">
              <a:srgbClr val="A9BEE4"/>
            </a:gs>
            <a:gs pos="100000">
              <a:srgbClr val="C5D3ED"/>
            </a:gs>
          </a:gsLst>
          <a:lin ang="5400012" scaled="0"/>
        </a:gradFill>
      </p:bgPr>
    </p:bg>
    <p:spTree>
      <p:nvGrpSpPr>
        <p:cNvPr id="97" name="Shape 97"/>
        <p:cNvGrpSpPr/>
        <p:nvPr/>
      </p:nvGrpSpPr>
      <p:grpSpPr>
        <a:xfrm>
          <a:off x="0" y="0"/>
          <a:ext cx="0" cy="0"/>
          <a:chOff x="0" y="0"/>
          <a:chExt cx="0" cy="0"/>
        </a:xfrm>
      </p:grpSpPr>
      <p:sp>
        <p:nvSpPr>
          <p:cNvPr id="98" name="Google Shape;98;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 name="Shape 175"/>
        <p:cNvGrpSpPr/>
        <p:nvPr/>
      </p:nvGrpSpPr>
      <p:grpSpPr>
        <a:xfrm>
          <a:off x="0" y="0"/>
          <a:ext cx="0" cy="0"/>
          <a:chOff x="0" y="0"/>
          <a:chExt cx="0" cy="0"/>
        </a:xfrm>
      </p:grpSpPr>
      <p:pic>
        <p:nvPicPr>
          <p:cNvPr descr="https://tse4.mm.bing.net/th?id=OIP.RLyQqoFhHF9YOTQ9g-XpIgAAAA&amp;pid=15.1&amp;P=0&amp;w=165&amp;h=156" id="176" name="Google Shape;176;p25"/>
          <p:cNvPicPr preferRelativeResize="0"/>
          <p:nvPr/>
        </p:nvPicPr>
        <p:blipFill rotWithShape="1">
          <a:blip r:embed="rId3">
            <a:alphaModFix/>
          </a:blip>
          <a:srcRect b="0" l="0" r="0" t="0"/>
          <a:stretch/>
        </p:blipFill>
        <p:spPr>
          <a:xfrm>
            <a:off x="5376261" y="3305909"/>
            <a:ext cx="1176191" cy="1118619"/>
          </a:xfrm>
          <a:prstGeom prst="rect">
            <a:avLst/>
          </a:prstGeom>
          <a:noFill/>
          <a:ln>
            <a:noFill/>
          </a:ln>
        </p:spPr>
      </p:pic>
      <p:sp>
        <p:nvSpPr>
          <p:cNvPr id="177" name="Google Shape;177;p25"/>
          <p:cNvSpPr/>
          <p:nvPr/>
        </p:nvSpPr>
        <p:spPr>
          <a:xfrm>
            <a:off x="1487923" y="1537536"/>
            <a:ext cx="10129059" cy="2529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5"/>
          <p:cNvSpPr/>
          <p:nvPr/>
        </p:nvSpPr>
        <p:spPr>
          <a:xfrm>
            <a:off x="899826" y="507801"/>
            <a:ext cx="10129200" cy="277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lang="en-US" sz="2400">
                <a:solidFill>
                  <a:schemeClr val="dk1"/>
                </a:solidFill>
                <a:latin typeface="Times New Roman"/>
                <a:ea typeface="Times New Roman"/>
                <a:cs typeface="Times New Roman"/>
                <a:sym typeface="Times New Roman"/>
              </a:rPr>
              <a:t>Query Optimisation Through Indexing</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Summer Internship Report </a:t>
            </a:r>
            <a:endParaRPr b="0" i="0" sz="105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Submitted in partial fulfillment of the requirement for the degree of </a:t>
            </a:r>
            <a:endParaRPr b="0" i="0" sz="105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Bachelor of Technology </a:t>
            </a:r>
            <a:endParaRPr b="0" i="0" sz="105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in </a:t>
            </a:r>
            <a:endParaRPr b="0" i="0" sz="105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Electronics and Communications Engineering</a:t>
            </a:r>
            <a:endParaRPr b="0" i="0" sz="105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By </a:t>
            </a:r>
            <a:endParaRPr/>
          </a:p>
          <a:p>
            <a:pPr indent="0" lvl="0" marL="0" marR="0" rtl="0" algn="ctr">
              <a:lnSpc>
                <a:spcPct val="100000"/>
              </a:lnSpc>
              <a:spcBef>
                <a:spcPts val="0"/>
              </a:spcBef>
              <a:spcAft>
                <a:spcPts val="0"/>
              </a:spcAft>
              <a:buClr>
                <a:schemeClr val="dk1"/>
              </a:buClr>
              <a:buSzPts val="1050"/>
              <a:buFont typeface="Calibri"/>
              <a:buNone/>
            </a:pPr>
            <a:r>
              <a:t/>
            </a:r>
            <a:endParaRPr b="0" i="0" sz="105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SANIDHYA PARASHAR</a:t>
            </a:r>
            <a:endParaRPr/>
          </a:p>
          <a:p>
            <a:pPr indent="0" lvl="0" marL="0" marR="0" rtl="0" algn="ctr">
              <a:lnSpc>
                <a:spcPct val="100000"/>
              </a:lnSpc>
              <a:spcBef>
                <a:spcPts val="0"/>
              </a:spcBef>
              <a:spcAft>
                <a:spcPts val="0"/>
              </a:spcAft>
              <a:buClr>
                <a:schemeClr val="dk1"/>
              </a:buClr>
              <a:buSzPts val="1800"/>
              <a:buFont typeface="Times New Roman"/>
              <a:buNone/>
            </a:pPr>
            <a:r>
              <a:rPr b="1" lang="en-US">
                <a:solidFill>
                  <a:schemeClr val="dk1"/>
                </a:solidFill>
                <a:latin typeface="Times New Roman"/>
                <a:ea typeface="Times New Roman"/>
                <a:cs typeface="Times New Roman"/>
                <a:sym typeface="Times New Roman"/>
              </a:rPr>
              <a:t>41896302816</a:t>
            </a:r>
            <a:endParaRPr b="0" i="0" sz="1050" u="none" cap="none" strike="noStrike">
              <a:solidFill>
                <a:schemeClr val="dk1"/>
              </a:solidFill>
              <a:latin typeface="Times New Roman"/>
              <a:ea typeface="Times New Roman"/>
              <a:cs typeface="Times New Roman"/>
              <a:sym typeface="Times New Roman"/>
            </a:endParaRPr>
          </a:p>
        </p:txBody>
      </p:sp>
      <p:sp>
        <p:nvSpPr>
          <p:cNvPr id="179" name="Google Shape;179;p25"/>
          <p:cNvSpPr/>
          <p:nvPr/>
        </p:nvSpPr>
        <p:spPr>
          <a:xfrm>
            <a:off x="3415597" y="4654779"/>
            <a:ext cx="5097515" cy="10772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Maharaja Surajmal Institute of Technology</a:t>
            </a:r>
            <a:r>
              <a:rPr b="0" i="0" lang="en-US" sz="1600" u="none" cap="none" strike="noStrike">
                <a:solidFill>
                  <a:schemeClr val="dk1"/>
                </a:solidFill>
                <a:latin typeface="Times New Roman"/>
                <a:ea typeface="Times New Roman"/>
                <a:cs typeface="Times New Roman"/>
                <a:sym typeface="Times New Roman"/>
              </a:rPr>
              <a:t> </a:t>
            </a:r>
            <a:endParaRPr b="0" i="0" sz="1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(Affiliated to Guru Gobind Singh Indraprastha University) </a:t>
            </a:r>
            <a:endParaRPr b="0" i="0" sz="1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Janakpuri, New Delhi-58</a:t>
            </a:r>
            <a:endParaRPr/>
          </a:p>
          <a:p>
            <a:pPr indent="0" lvl="0" marL="0" marR="0" rtl="0" algn="ctr">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2016-2020</a:t>
            </a:r>
            <a:endParaRPr b="0" i="0" sz="2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59" name="Shape 259"/>
        <p:cNvGrpSpPr/>
        <p:nvPr/>
      </p:nvGrpSpPr>
      <p:grpSpPr>
        <a:xfrm>
          <a:off x="0" y="0"/>
          <a:ext cx="0" cy="0"/>
          <a:chOff x="0" y="0"/>
          <a:chExt cx="0" cy="0"/>
        </a:xfrm>
      </p:grpSpPr>
      <p:sp>
        <p:nvSpPr>
          <p:cNvPr id="260" name="Google Shape;260;p34"/>
          <p:cNvSpPr txBox="1"/>
          <p:nvPr>
            <p:ph type="title"/>
          </p:nvPr>
        </p:nvSpPr>
        <p:spPr>
          <a:xfrm>
            <a:off x="838200" y="249375"/>
            <a:ext cx="10515600" cy="1100700"/>
          </a:xfrm>
          <a:prstGeom prst="rect">
            <a:avLst/>
          </a:prstGeom>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b="1" lang="en-US" sz="4800"/>
              <a:t>Home Page:</a:t>
            </a:r>
            <a:endParaRPr b="1" sz="4800"/>
          </a:p>
        </p:txBody>
      </p:sp>
      <p:sp>
        <p:nvSpPr>
          <p:cNvPr id="261" name="Google Shape;261;p34"/>
          <p:cNvSpPr txBox="1"/>
          <p:nvPr>
            <p:ph idx="1" type="body"/>
          </p:nvPr>
        </p:nvSpPr>
        <p:spPr>
          <a:xfrm>
            <a:off x="558425" y="1475650"/>
            <a:ext cx="4223100" cy="4701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This page is an introduction for the project, and starting of an interface.</a:t>
            </a:r>
            <a:endParaRPr/>
          </a:p>
          <a:p>
            <a:pPr indent="0" lvl="0" marL="0" rtl="0" algn="l">
              <a:spcBef>
                <a:spcPts val="1000"/>
              </a:spcBef>
              <a:spcAft>
                <a:spcPts val="0"/>
              </a:spcAft>
              <a:buNone/>
            </a:pPr>
            <a:r>
              <a:rPr lang="en-US"/>
              <a:t>	With this interface we can check the optimized searching performance of the </a:t>
            </a:r>
            <a:r>
              <a:rPr b="1" i="1" lang="en-US"/>
              <a:t>Index Seek</a:t>
            </a:r>
            <a:r>
              <a:rPr b="1" lang="en-US"/>
              <a:t> </a:t>
            </a:r>
            <a:r>
              <a:rPr lang="en-US"/>
              <a:t>method over the traditional </a:t>
            </a:r>
            <a:r>
              <a:rPr b="1" i="1" lang="en-US"/>
              <a:t>Table Scan</a:t>
            </a:r>
            <a:r>
              <a:rPr b="1" lang="en-US"/>
              <a:t> </a:t>
            </a:r>
            <a:r>
              <a:rPr lang="en-US"/>
              <a:t>method. </a:t>
            </a:r>
            <a:endParaRPr/>
          </a:p>
        </p:txBody>
      </p:sp>
      <p:pic>
        <p:nvPicPr>
          <p:cNvPr id="262" name="Google Shape;262;p34"/>
          <p:cNvPicPr preferRelativeResize="0"/>
          <p:nvPr/>
        </p:nvPicPr>
        <p:blipFill>
          <a:blip r:embed="rId3">
            <a:alphaModFix/>
          </a:blip>
          <a:stretch>
            <a:fillRect/>
          </a:stretch>
        </p:blipFill>
        <p:spPr>
          <a:xfrm>
            <a:off x="4986275" y="2003725"/>
            <a:ext cx="7105676" cy="39949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66" name="Shape 266"/>
        <p:cNvGrpSpPr/>
        <p:nvPr/>
      </p:nvGrpSpPr>
      <p:grpSpPr>
        <a:xfrm>
          <a:off x="0" y="0"/>
          <a:ext cx="0" cy="0"/>
          <a:chOff x="0" y="0"/>
          <a:chExt cx="0" cy="0"/>
        </a:xfrm>
      </p:grpSpPr>
      <p:sp>
        <p:nvSpPr>
          <p:cNvPr id="267" name="Google Shape;267;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4800"/>
              <a:t>Data Panel Page:</a:t>
            </a:r>
            <a:endParaRPr b="1" sz="4800"/>
          </a:p>
        </p:txBody>
      </p:sp>
      <p:sp>
        <p:nvSpPr>
          <p:cNvPr id="268" name="Google Shape;268;p35"/>
          <p:cNvSpPr txBox="1"/>
          <p:nvPr>
            <p:ph idx="1" type="body"/>
          </p:nvPr>
        </p:nvSpPr>
        <p:spPr>
          <a:xfrm>
            <a:off x="646250" y="1769275"/>
            <a:ext cx="4519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This is Data Panel page, this page helps in creation of random row data in our computer machine.</a:t>
            </a:r>
            <a:endParaRPr/>
          </a:p>
          <a:p>
            <a:pPr indent="0" lvl="0" marL="0" rtl="0" algn="l">
              <a:spcBef>
                <a:spcPts val="1000"/>
              </a:spcBef>
              <a:spcAft>
                <a:spcPts val="0"/>
              </a:spcAft>
              <a:buNone/>
            </a:pPr>
            <a:r>
              <a:rPr lang="en-US"/>
              <a:t>	This data will act as test data for implementing our project, of index seek method for searching of data records in database, in minimum I/O’s operations. </a:t>
            </a:r>
            <a:endParaRPr/>
          </a:p>
        </p:txBody>
      </p:sp>
      <p:pic>
        <p:nvPicPr>
          <p:cNvPr id="269" name="Google Shape;269;p35"/>
          <p:cNvPicPr preferRelativeResize="0"/>
          <p:nvPr/>
        </p:nvPicPr>
        <p:blipFill>
          <a:blip r:embed="rId3">
            <a:alphaModFix/>
          </a:blip>
          <a:stretch>
            <a:fillRect/>
          </a:stretch>
        </p:blipFill>
        <p:spPr>
          <a:xfrm>
            <a:off x="5492350" y="1911900"/>
            <a:ext cx="6529801" cy="4065949"/>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73" name="Shape 273"/>
        <p:cNvGrpSpPr/>
        <p:nvPr/>
      </p:nvGrpSpPr>
      <p:grpSpPr>
        <a:xfrm>
          <a:off x="0" y="0"/>
          <a:ext cx="0" cy="0"/>
          <a:chOff x="0" y="0"/>
          <a:chExt cx="0" cy="0"/>
        </a:xfrm>
      </p:grpSpPr>
      <p:sp>
        <p:nvSpPr>
          <p:cNvPr id="274" name="Google Shape;274;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Data Storage Format In Database:</a:t>
            </a:r>
            <a:endParaRPr b="1"/>
          </a:p>
        </p:txBody>
      </p:sp>
      <p:sp>
        <p:nvSpPr>
          <p:cNvPr id="275" name="Google Shape;275;p36"/>
          <p:cNvSpPr txBox="1"/>
          <p:nvPr>
            <p:ph idx="1" type="body"/>
          </p:nvPr>
        </p:nvSpPr>
        <p:spPr>
          <a:xfrm>
            <a:off x="838200" y="1825625"/>
            <a:ext cx="50949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The test data that, we form is stored in the form of </a:t>
            </a:r>
            <a:r>
              <a:rPr i="1" lang="en-US"/>
              <a:t>data rows</a:t>
            </a:r>
            <a:r>
              <a:rPr lang="en-US"/>
              <a:t> inside the pages, then these pages are grouped into </a:t>
            </a:r>
            <a:r>
              <a:rPr i="1" lang="en-US"/>
              <a:t>extents</a:t>
            </a:r>
            <a:r>
              <a:rPr lang="en-US"/>
              <a:t>, and all these extents are stored  in the database.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Database&gt;Extents&gt;Pages&gt;Rows</a:t>
            </a:r>
            <a:endParaRPr b="1"/>
          </a:p>
          <a:p>
            <a:pPr indent="0" lvl="0" marL="0" rtl="0" algn="l">
              <a:spcBef>
                <a:spcPts val="1000"/>
              </a:spcBef>
              <a:spcAft>
                <a:spcPts val="0"/>
              </a:spcAft>
              <a:buNone/>
            </a:pPr>
            <a:r>
              <a:t/>
            </a:r>
            <a:endParaRPr b="1"/>
          </a:p>
        </p:txBody>
      </p:sp>
      <p:pic>
        <p:nvPicPr>
          <p:cNvPr id="276" name="Google Shape;276;p36"/>
          <p:cNvPicPr preferRelativeResize="0"/>
          <p:nvPr/>
        </p:nvPicPr>
        <p:blipFill>
          <a:blip r:embed="rId3">
            <a:alphaModFix/>
          </a:blip>
          <a:stretch>
            <a:fillRect/>
          </a:stretch>
        </p:blipFill>
        <p:spPr>
          <a:xfrm>
            <a:off x="6439200" y="1825625"/>
            <a:ext cx="4914600" cy="4351200"/>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80" name="Shape 280"/>
        <p:cNvGrpSpPr/>
        <p:nvPr/>
      </p:nvGrpSpPr>
      <p:grpSpPr>
        <a:xfrm>
          <a:off x="0" y="0"/>
          <a:ext cx="0" cy="0"/>
          <a:chOff x="0" y="0"/>
          <a:chExt cx="0" cy="0"/>
        </a:xfrm>
      </p:grpSpPr>
      <p:sp>
        <p:nvSpPr>
          <p:cNvPr id="281" name="Google Shape;281;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Glimpse of the Data Pages Formed:</a:t>
            </a:r>
            <a:endParaRPr b="1"/>
          </a:p>
        </p:txBody>
      </p:sp>
      <p:pic>
        <p:nvPicPr>
          <p:cNvPr id="282" name="Google Shape;282;p37"/>
          <p:cNvPicPr preferRelativeResize="0"/>
          <p:nvPr/>
        </p:nvPicPr>
        <p:blipFill>
          <a:blip r:embed="rId3">
            <a:alphaModFix/>
          </a:blip>
          <a:stretch>
            <a:fillRect/>
          </a:stretch>
        </p:blipFill>
        <p:spPr>
          <a:xfrm>
            <a:off x="204750" y="2024250"/>
            <a:ext cx="4000800" cy="3978675"/>
          </a:xfrm>
          <a:prstGeom prst="rect">
            <a:avLst/>
          </a:prstGeom>
          <a:noFill/>
          <a:ln>
            <a:noFill/>
          </a:ln>
        </p:spPr>
      </p:pic>
      <p:pic>
        <p:nvPicPr>
          <p:cNvPr id="283" name="Google Shape;283;p37"/>
          <p:cNvPicPr preferRelativeResize="0"/>
          <p:nvPr/>
        </p:nvPicPr>
        <p:blipFill>
          <a:blip r:embed="rId4">
            <a:alphaModFix/>
          </a:blip>
          <a:stretch>
            <a:fillRect/>
          </a:stretch>
        </p:blipFill>
        <p:spPr>
          <a:xfrm>
            <a:off x="4698263" y="2216200"/>
            <a:ext cx="3459800" cy="3333025"/>
          </a:xfrm>
          <a:prstGeom prst="rect">
            <a:avLst/>
          </a:prstGeom>
          <a:noFill/>
          <a:ln>
            <a:noFill/>
          </a:ln>
        </p:spPr>
      </p:pic>
      <p:cxnSp>
        <p:nvCxnSpPr>
          <p:cNvPr id="284" name="Google Shape;284;p37"/>
          <p:cNvCxnSpPr/>
          <p:nvPr/>
        </p:nvCxnSpPr>
        <p:spPr>
          <a:xfrm flipH="1" rot="10800000">
            <a:off x="3175975" y="3559850"/>
            <a:ext cx="3437700" cy="1134300"/>
          </a:xfrm>
          <a:prstGeom prst="straightConnector1">
            <a:avLst/>
          </a:prstGeom>
          <a:noFill/>
          <a:ln cap="flat" cmpd="sng" w="19050">
            <a:solidFill>
              <a:schemeClr val="dk2"/>
            </a:solidFill>
            <a:prstDash val="solid"/>
            <a:round/>
            <a:headEnd len="med" w="med" type="none"/>
            <a:tailEnd len="med" w="med" type="triangle"/>
          </a:ln>
        </p:spPr>
      </p:cxnSp>
      <p:cxnSp>
        <p:nvCxnSpPr>
          <p:cNvPr id="285" name="Google Shape;285;p37"/>
          <p:cNvCxnSpPr/>
          <p:nvPr/>
        </p:nvCxnSpPr>
        <p:spPr>
          <a:xfrm>
            <a:off x="3175975" y="4781400"/>
            <a:ext cx="3472800" cy="558300"/>
          </a:xfrm>
          <a:prstGeom prst="straightConnector1">
            <a:avLst/>
          </a:prstGeom>
          <a:noFill/>
          <a:ln cap="flat" cmpd="sng" w="19050">
            <a:solidFill>
              <a:schemeClr val="dk2"/>
            </a:solidFill>
            <a:prstDash val="solid"/>
            <a:round/>
            <a:headEnd len="med" w="med" type="none"/>
            <a:tailEnd len="med" w="med" type="triangle"/>
          </a:ln>
        </p:spPr>
      </p:cxnSp>
      <p:sp>
        <p:nvSpPr>
          <p:cNvPr id="286" name="Google Shape;286;p37"/>
          <p:cNvSpPr txBox="1"/>
          <p:nvPr/>
        </p:nvSpPr>
        <p:spPr>
          <a:xfrm>
            <a:off x="189600" y="6002925"/>
            <a:ext cx="4031100" cy="2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Extents Inside the Database</a:t>
            </a:r>
            <a:endParaRPr b="1" sz="1800">
              <a:latin typeface="Calibri"/>
              <a:ea typeface="Calibri"/>
              <a:cs typeface="Calibri"/>
              <a:sym typeface="Calibri"/>
            </a:endParaRPr>
          </a:p>
        </p:txBody>
      </p:sp>
      <p:sp>
        <p:nvSpPr>
          <p:cNvPr id="287" name="Google Shape;287;p37"/>
          <p:cNvSpPr txBox="1"/>
          <p:nvPr/>
        </p:nvSpPr>
        <p:spPr>
          <a:xfrm>
            <a:off x="4584775" y="5549225"/>
            <a:ext cx="3459900" cy="2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Pages Stored Inside  any Extent</a:t>
            </a:r>
            <a:endParaRPr b="1" sz="1800">
              <a:latin typeface="Calibri"/>
              <a:ea typeface="Calibri"/>
              <a:cs typeface="Calibri"/>
              <a:sym typeface="Calibri"/>
            </a:endParaRPr>
          </a:p>
        </p:txBody>
      </p:sp>
      <p:pic>
        <p:nvPicPr>
          <p:cNvPr id="288" name="Google Shape;288;p37"/>
          <p:cNvPicPr preferRelativeResize="0"/>
          <p:nvPr/>
        </p:nvPicPr>
        <p:blipFill>
          <a:blip r:embed="rId5">
            <a:alphaModFix/>
          </a:blip>
          <a:stretch>
            <a:fillRect/>
          </a:stretch>
        </p:blipFill>
        <p:spPr>
          <a:xfrm>
            <a:off x="8650775" y="2599125"/>
            <a:ext cx="3419475" cy="2828925"/>
          </a:xfrm>
          <a:prstGeom prst="rect">
            <a:avLst/>
          </a:prstGeom>
          <a:noFill/>
          <a:ln>
            <a:noFill/>
          </a:ln>
        </p:spPr>
      </p:pic>
      <p:cxnSp>
        <p:nvCxnSpPr>
          <p:cNvPr id="289" name="Google Shape;289;p37"/>
          <p:cNvCxnSpPr/>
          <p:nvPr/>
        </p:nvCxnSpPr>
        <p:spPr>
          <a:xfrm flipH="1" rot="10800000">
            <a:off x="7503675" y="3123750"/>
            <a:ext cx="1081800" cy="11865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7"/>
          <p:cNvCxnSpPr/>
          <p:nvPr/>
        </p:nvCxnSpPr>
        <p:spPr>
          <a:xfrm>
            <a:off x="7556025" y="4432400"/>
            <a:ext cx="1047000" cy="924900"/>
          </a:xfrm>
          <a:prstGeom prst="straightConnector1">
            <a:avLst/>
          </a:prstGeom>
          <a:noFill/>
          <a:ln cap="flat" cmpd="sng" w="19050">
            <a:solidFill>
              <a:schemeClr val="dk2"/>
            </a:solidFill>
            <a:prstDash val="solid"/>
            <a:round/>
            <a:headEnd len="med" w="med" type="none"/>
            <a:tailEnd len="med" w="med" type="triangle"/>
          </a:ln>
        </p:spPr>
      </p:cxnSp>
      <p:sp>
        <p:nvSpPr>
          <p:cNvPr id="291" name="Google Shape;291;p37"/>
          <p:cNvSpPr txBox="1"/>
          <p:nvPr/>
        </p:nvSpPr>
        <p:spPr>
          <a:xfrm>
            <a:off x="8650800" y="5428050"/>
            <a:ext cx="3088800" cy="2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Data Stored Inside any Page</a:t>
            </a:r>
            <a:endParaRPr b="1"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4800"/>
              <a:t>Index Panel Page:</a:t>
            </a:r>
            <a:endParaRPr b="1" sz="4800"/>
          </a:p>
        </p:txBody>
      </p:sp>
      <p:sp>
        <p:nvSpPr>
          <p:cNvPr id="297" name="Google Shape;297;p38"/>
          <p:cNvSpPr txBox="1"/>
          <p:nvPr>
            <p:ph idx="1" type="body"/>
          </p:nvPr>
        </p:nvSpPr>
        <p:spPr>
          <a:xfrm>
            <a:off x="838200" y="1660225"/>
            <a:ext cx="47634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This is Index Panel page, this page let us decide on which column of the database to be used for the index creation.</a:t>
            </a:r>
            <a:endParaRPr/>
          </a:p>
          <a:p>
            <a:pPr indent="0" lvl="0" marL="0" rtl="0" algn="l">
              <a:spcBef>
                <a:spcPts val="1000"/>
              </a:spcBef>
              <a:spcAft>
                <a:spcPts val="0"/>
              </a:spcAft>
              <a:buNone/>
            </a:pPr>
            <a:r>
              <a:rPr lang="en-US"/>
              <a:t>	These indices will be later used for searching process as keys, for applying Index Seek method on database. This method could only be used with  those columns on which indices were created.</a:t>
            </a:r>
            <a:endParaRPr/>
          </a:p>
        </p:txBody>
      </p:sp>
      <p:pic>
        <p:nvPicPr>
          <p:cNvPr id="298" name="Google Shape;298;p38"/>
          <p:cNvPicPr preferRelativeResize="0"/>
          <p:nvPr/>
        </p:nvPicPr>
        <p:blipFill>
          <a:blip r:embed="rId3">
            <a:alphaModFix/>
          </a:blip>
          <a:stretch>
            <a:fillRect/>
          </a:stretch>
        </p:blipFill>
        <p:spPr>
          <a:xfrm>
            <a:off x="5527125" y="1843225"/>
            <a:ext cx="6285601" cy="398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302" name="Shape 302"/>
        <p:cNvGrpSpPr/>
        <p:nvPr/>
      </p:nvGrpSpPr>
      <p:grpSpPr>
        <a:xfrm>
          <a:off x="0" y="0"/>
          <a:ext cx="0" cy="0"/>
          <a:chOff x="0" y="0"/>
          <a:chExt cx="0" cy="0"/>
        </a:xfrm>
      </p:grpSpPr>
      <p:sp>
        <p:nvSpPr>
          <p:cNvPr id="303" name="Google Shape;303;p39"/>
          <p:cNvSpPr txBox="1"/>
          <p:nvPr>
            <p:ph type="title"/>
          </p:nvPr>
        </p:nvSpPr>
        <p:spPr>
          <a:xfrm>
            <a:off x="838200" y="1959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Glimpse of Index Pages Formed:</a:t>
            </a:r>
            <a:endParaRPr b="1"/>
          </a:p>
        </p:txBody>
      </p:sp>
      <p:pic>
        <p:nvPicPr>
          <p:cNvPr id="304" name="Google Shape;304;p39"/>
          <p:cNvPicPr preferRelativeResize="0"/>
          <p:nvPr/>
        </p:nvPicPr>
        <p:blipFill>
          <a:blip r:embed="rId3">
            <a:alphaModFix/>
          </a:blip>
          <a:stretch>
            <a:fillRect/>
          </a:stretch>
        </p:blipFill>
        <p:spPr>
          <a:xfrm>
            <a:off x="1634275" y="1521625"/>
            <a:ext cx="4560600" cy="4689350"/>
          </a:xfrm>
          <a:prstGeom prst="rect">
            <a:avLst/>
          </a:prstGeom>
          <a:noFill/>
          <a:ln>
            <a:noFill/>
          </a:ln>
        </p:spPr>
      </p:pic>
      <p:pic>
        <p:nvPicPr>
          <p:cNvPr id="305" name="Google Shape;305;p39"/>
          <p:cNvPicPr preferRelativeResize="0"/>
          <p:nvPr/>
        </p:nvPicPr>
        <p:blipFill>
          <a:blip r:embed="rId4">
            <a:alphaModFix/>
          </a:blip>
          <a:stretch>
            <a:fillRect/>
          </a:stretch>
        </p:blipFill>
        <p:spPr>
          <a:xfrm>
            <a:off x="8288875" y="1733000"/>
            <a:ext cx="2358894" cy="3928200"/>
          </a:xfrm>
          <a:prstGeom prst="rect">
            <a:avLst/>
          </a:prstGeom>
          <a:noFill/>
          <a:ln>
            <a:noFill/>
          </a:ln>
        </p:spPr>
      </p:pic>
      <p:cxnSp>
        <p:nvCxnSpPr>
          <p:cNvPr id="306" name="Google Shape;306;p39"/>
          <p:cNvCxnSpPr>
            <a:stCxn id="304" idx="3"/>
          </p:cNvCxnSpPr>
          <p:nvPr/>
        </p:nvCxnSpPr>
        <p:spPr>
          <a:xfrm flipH="1" rot="10800000">
            <a:off x="6194875" y="1733000"/>
            <a:ext cx="2094000" cy="2133300"/>
          </a:xfrm>
          <a:prstGeom prst="straightConnector1">
            <a:avLst/>
          </a:prstGeom>
          <a:noFill/>
          <a:ln cap="flat" cmpd="sng" w="19050">
            <a:solidFill>
              <a:schemeClr val="dk2"/>
            </a:solidFill>
            <a:prstDash val="solid"/>
            <a:round/>
            <a:headEnd len="med" w="med" type="none"/>
            <a:tailEnd len="med" w="med" type="triangle"/>
          </a:ln>
        </p:spPr>
      </p:cxnSp>
      <p:cxnSp>
        <p:nvCxnSpPr>
          <p:cNvPr id="307" name="Google Shape;307;p39"/>
          <p:cNvCxnSpPr>
            <a:stCxn id="304" idx="3"/>
          </p:cNvCxnSpPr>
          <p:nvPr/>
        </p:nvCxnSpPr>
        <p:spPr>
          <a:xfrm>
            <a:off x="6194875" y="3866300"/>
            <a:ext cx="2094000" cy="1927200"/>
          </a:xfrm>
          <a:prstGeom prst="straightConnector1">
            <a:avLst/>
          </a:prstGeom>
          <a:noFill/>
          <a:ln cap="flat" cmpd="sng" w="19050">
            <a:solidFill>
              <a:schemeClr val="dk2"/>
            </a:solidFill>
            <a:prstDash val="solid"/>
            <a:round/>
            <a:headEnd len="med" w="med" type="none"/>
            <a:tailEnd len="med" w="med" type="triangle"/>
          </a:ln>
        </p:spPr>
      </p:cxnSp>
      <p:sp>
        <p:nvSpPr>
          <p:cNvPr id="308" name="Google Shape;308;p39"/>
          <p:cNvSpPr txBox="1"/>
          <p:nvPr/>
        </p:nvSpPr>
        <p:spPr>
          <a:xfrm>
            <a:off x="1750675" y="6210975"/>
            <a:ext cx="4327800" cy="2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latin typeface="Calibri"/>
                <a:ea typeface="Calibri"/>
                <a:cs typeface="Calibri"/>
                <a:sym typeface="Calibri"/>
              </a:rPr>
              <a:t>Index pages</a:t>
            </a:r>
            <a:endParaRPr b="1" sz="1800">
              <a:latin typeface="Calibri"/>
              <a:ea typeface="Calibri"/>
              <a:cs typeface="Calibri"/>
              <a:sym typeface="Calibri"/>
            </a:endParaRPr>
          </a:p>
        </p:txBody>
      </p:sp>
      <p:sp>
        <p:nvSpPr>
          <p:cNvPr id="309" name="Google Shape;309;p39"/>
          <p:cNvSpPr txBox="1"/>
          <p:nvPr/>
        </p:nvSpPr>
        <p:spPr>
          <a:xfrm>
            <a:off x="8288875" y="5661200"/>
            <a:ext cx="2792100" cy="1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Data inside Data Pages</a:t>
            </a:r>
            <a:endParaRPr b="1"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313" name="Shape 313"/>
        <p:cNvGrpSpPr/>
        <p:nvPr/>
      </p:nvGrpSpPr>
      <p:grpSpPr>
        <a:xfrm>
          <a:off x="0" y="0"/>
          <a:ext cx="0" cy="0"/>
          <a:chOff x="0" y="0"/>
          <a:chExt cx="0" cy="0"/>
        </a:xfrm>
      </p:grpSpPr>
      <p:sp>
        <p:nvSpPr>
          <p:cNvPr id="314" name="Google Shape;314;p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4800"/>
              <a:t>Query Panel Page:</a:t>
            </a:r>
            <a:endParaRPr b="1" sz="4800"/>
          </a:p>
        </p:txBody>
      </p:sp>
      <p:sp>
        <p:nvSpPr>
          <p:cNvPr id="315" name="Google Shape;315;p40"/>
          <p:cNvSpPr txBox="1"/>
          <p:nvPr>
            <p:ph idx="1" type="body"/>
          </p:nvPr>
        </p:nvSpPr>
        <p:spPr>
          <a:xfrm>
            <a:off x="838200" y="1686400"/>
            <a:ext cx="4833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This is Query Panel Page, it will help us to initiate a database search query, for our test database, and we can even select the key, for searching process.</a:t>
            </a:r>
            <a:endParaRPr/>
          </a:p>
          <a:p>
            <a:pPr indent="0" lvl="0" marL="0" rtl="0" algn="l">
              <a:spcBef>
                <a:spcPts val="1000"/>
              </a:spcBef>
              <a:spcAft>
                <a:spcPts val="0"/>
              </a:spcAft>
              <a:buNone/>
            </a:pPr>
            <a:r>
              <a:rPr lang="en-US"/>
              <a:t>	Here, we can see the details like, which method is used for searching, how much time is taken, how many pages are traversed etc.</a:t>
            </a:r>
            <a:endParaRPr/>
          </a:p>
          <a:p>
            <a:pPr indent="0" lvl="0" marL="0" rtl="0" algn="l">
              <a:spcBef>
                <a:spcPts val="1000"/>
              </a:spcBef>
              <a:spcAft>
                <a:spcPts val="0"/>
              </a:spcAft>
              <a:buNone/>
            </a:pPr>
            <a:r>
              <a:rPr lang="en-US"/>
              <a:t>	</a:t>
            </a:r>
            <a:endParaRPr/>
          </a:p>
        </p:txBody>
      </p:sp>
      <p:pic>
        <p:nvPicPr>
          <p:cNvPr id="316" name="Google Shape;316;p40"/>
          <p:cNvPicPr preferRelativeResize="0"/>
          <p:nvPr/>
        </p:nvPicPr>
        <p:blipFill>
          <a:blip r:embed="rId3">
            <a:alphaModFix/>
          </a:blip>
          <a:stretch>
            <a:fillRect/>
          </a:stretch>
        </p:blipFill>
        <p:spPr>
          <a:xfrm>
            <a:off x="5671500" y="1843225"/>
            <a:ext cx="6215700" cy="4037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320" name="Shape 320"/>
        <p:cNvGrpSpPr/>
        <p:nvPr/>
      </p:nvGrpSpPr>
      <p:grpSpPr>
        <a:xfrm>
          <a:off x="0" y="0"/>
          <a:ext cx="0" cy="0"/>
          <a:chOff x="0" y="0"/>
          <a:chExt cx="0" cy="0"/>
        </a:xfrm>
      </p:grpSpPr>
      <p:sp>
        <p:nvSpPr>
          <p:cNvPr id="321" name="Google Shape;321;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Searching Result With Table Scan Method: </a:t>
            </a:r>
            <a:endParaRPr/>
          </a:p>
        </p:txBody>
      </p:sp>
      <p:pic>
        <p:nvPicPr>
          <p:cNvPr id="322" name="Google Shape;322;p41"/>
          <p:cNvPicPr preferRelativeResize="0"/>
          <p:nvPr/>
        </p:nvPicPr>
        <p:blipFill>
          <a:blip r:embed="rId3">
            <a:alphaModFix/>
          </a:blip>
          <a:stretch>
            <a:fillRect/>
          </a:stretch>
        </p:blipFill>
        <p:spPr>
          <a:xfrm>
            <a:off x="1596000" y="1690825"/>
            <a:ext cx="9000007" cy="4862376"/>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326" name="Shape 326"/>
        <p:cNvGrpSpPr/>
        <p:nvPr/>
      </p:nvGrpSpPr>
      <p:grpSpPr>
        <a:xfrm>
          <a:off x="0" y="0"/>
          <a:ext cx="0" cy="0"/>
          <a:chOff x="0" y="0"/>
          <a:chExt cx="0" cy="0"/>
        </a:xfrm>
      </p:grpSpPr>
      <p:sp>
        <p:nvSpPr>
          <p:cNvPr id="327" name="Google Shape;327;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Searching Result With Index Seek Method: </a:t>
            </a:r>
            <a:endParaRPr/>
          </a:p>
        </p:txBody>
      </p:sp>
      <p:pic>
        <p:nvPicPr>
          <p:cNvPr id="328" name="Google Shape;328;p42"/>
          <p:cNvPicPr preferRelativeResize="0"/>
          <p:nvPr/>
        </p:nvPicPr>
        <p:blipFill>
          <a:blip r:embed="rId3">
            <a:alphaModFix/>
          </a:blip>
          <a:stretch>
            <a:fillRect/>
          </a:stretch>
        </p:blipFill>
        <p:spPr>
          <a:xfrm>
            <a:off x="1596000" y="1690825"/>
            <a:ext cx="9000007" cy="4862376"/>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332" name="Shape 332"/>
        <p:cNvGrpSpPr/>
        <p:nvPr/>
      </p:nvGrpSpPr>
      <p:grpSpPr>
        <a:xfrm>
          <a:off x="0" y="0"/>
          <a:ext cx="0" cy="0"/>
          <a:chOff x="0" y="0"/>
          <a:chExt cx="0" cy="0"/>
        </a:xfrm>
      </p:grpSpPr>
      <p:sp>
        <p:nvSpPr>
          <p:cNvPr id="333" name="Google Shape;333;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6000">
                <a:solidFill>
                  <a:srgbClr val="660000"/>
                </a:solidFill>
              </a:rPr>
              <a:t>Conclusion:</a:t>
            </a:r>
            <a:endParaRPr b="1" sz="6000">
              <a:solidFill>
                <a:srgbClr val="660000"/>
              </a:solidFill>
            </a:endParaRPr>
          </a:p>
        </p:txBody>
      </p:sp>
      <p:sp>
        <p:nvSpPr>
          <p:cNvPr id="334" name="Google Shape;334;p43"/>
          <p:cNvSpPr txBox="1"/>
          <p:nvPr>
            <p:ph idx="1" type="body"/>
          </p:nvPr>
        </p:nvSpPr>
        <p:spPr>
          <a:xfrm>
            <a:off x="838200" y="1989350"/>
            <a:ext cx="10515600" cy="4187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The use of </a:t>
            </a:r>
            <a:r>
              <a:rPr b="1" i="1" lang="en-US"/>
              <a:t>B+ Tree </a:t>
            </a:r>
            <a:r>
              <a:rPr lang="en-US"/>
              <a:t>in the database searching algorithms, will reduce the I/O’s operations for lookups in the database.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Althrought, making of indices for particular column takes up some memory of database, (as we use non-clustered indexing), but this will reduce the searching time for records.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Instead of using </a:t>
            </a:r>
            <a:r>
              <a:rPr b="1" i="1" lang="en-US"/>
              <a:t>Table Scan Method </a:t>
            </a:r>
            <a:r>
              <a:rPr lang="en-US"/>
              <a:t>for searching in database we should be using </a:t>
            </a:r>
            <a:r>
              <a:rPr b="1" i="1" lang="en-US"/>
              <a:t>Index Seek Method.</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lin ang="5400012" scaled="0"/>
        </a:gradFill>
      </p:bgPr>
    </p:bg>
    <p:spTree>
      <p:nvGrpSpPr>
        <p:cNvPr id="183" name="Shape 183"/>
        <p:cNvGrpSpPr/>
        <p:nvPr/>
      </p:nvGrpSpPr>
      <p:grpSpPr>
        <a:xfrm>
          <a:off x="0" y="0"/>
          <a:ext cx="0" cy="0"/>
          <a:chOff x="0" y="0"/>
          <a:chExt cx="0" cy="0"/>
        </a:xfrm>
      </p:grpSpPr>
      <p:sp>
        <p:nvSpPr>
          <p:cNvPr id="184" name="Google Shape;184;p26"/>
          <p:cNvSpPr txBox="1"/>
          <p:nvPr>
            <p:ph type="title"/>
          </p:nvPr>
        </p:nvSpPr>
        <p:spPr>
          <a:xfrm>
            <a:off x="838200" y="347675"/>
            <a:ext cx="10515600" cy="141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u="sng">
                <a:solidFill>
                  <a:srgbClr val="CC0000"/>
                </a:solidFill>
              </a:rPr>
              <a:t>Objective</a:t>
            </a:r>
            <a:r>
              <a:rPr b="1" lang="en-US" u="sng">
                <a:solidFill>
                  <a:srgbClr val="CC0000"/>
                </a:solidFill>
              </a:rPr>
              <a:t> Behind The Project</a:t>
            </a:r>
            <a:r>
              <a:rPr lang="en-US" u="sng"/>
              <a:t> </a:t>
            </a:r>
            <a:endParaRPr u="sng"/>
          </a:p>
        </p:txBody>
      </p:sp>
      <p:sp>
        <p:nvSpPr>
          <p:cNvPr id="185" name="Google Shape;185;p26"/>
          <p:cNvSpPr txBox="1"/>
          <p:nvPr>
            <p:ph idx="1" type="body"/>
          </p:nvPr>
        </p:nvSpPr>
        <p:spPr>
          <a:xfrm>
            <a:off x="838200" y="1947775"/>
            <a:ext cx="10515600" cy="4334400"/>
          </a:xfrm>
          <a:prstGeom prst="rect">
            <a:avLst/>
          </a:prstGeom>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1000"/>
              </a:spcBef>
              <a:spcAft>
                <a:spcPts val="0"/>
              </a:spcAft>
              <a:buNone/>
            </a:pPr>
            <a:r>
              <a:rPr lang="en-US" sz="3000"/>
              <a:t>This is a research based project, in which we reduce the time taken to search a given record in database, by using B-tree data structure rather than indexing and traditional sequential access. </a:t>
            </a:r>
            <a:endParaRPr sz="3000"/>
          </a:p>
          <a:p>
            <a:pPr indent="0" lvl="0" marL="0" rtl="0" algn="ctr">
              <a:spcBef>
                <a:spcPts val="1000"/>
              </a:spcBef>
              <a:spcAft>
                <a:spcPts val="0"/>
              </a:spcAft>
              <a:buNone/>
            </a:pPr>
            <a:r>
              <a:rPr lang="en-US" sz="3000"/>
              <a:t>Therefore, the main objective of this project is to minimise the number of disk access for certain searching of record, and achieving the techniques for arranging the data on a disk so that any piece of data or record, can be located in as few I/O’s as possible.</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338" name="Shape 338"/>
        <p:cNvGrpSpPr/>
        <p:nvPr/>
      </p:nvGrpSpPr>
      <p:grpSpPr>
        <a:xfrm>
          <a:off x="0" y="0"/>
          <a:ext cx="0" cy="0"/>
          <a:chOff x="0" y="0"/>
          <a:chExt cx="0" cy="0"/>
        </a:xfrm>
      </p:grpSpPr>
      <p:sp>
        <p:nvSpPr>
          <p:cNvPr id="339" name="Google Shape;339;p44"/>
          <p:cNvSpPr/>
          <p:nvPr/>
        </p:nvSpPr>
        <p:spPr>
          <a:xfrm>
            <a:off x="1812400" y="2462550"/>
            <a:ext cx="8363400" cy="1932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US" sz="6000">
                <a:solidFill>
                  <a:schemeClr val="dk1"/>
                </a:solidFill>
                <a:latin typeface="SimSun"/>
                <a:ea typeface="SimSun"/>
                <a:cs typeface="SimSun"/>
                <a:sym typeface="SimSun"/>
              </a:rPr>
              <a:t>THANK YOU</a:t>
            </a:r>
            <a:endParaRPr b="1" sz="6000">
              <a:solidFill>
                <a:schemeClr val="dk1"/>
              </a:solidFill>
              <a:latin typeface="SimSun"/>
              <a:ea typeface="SimSun"/>
              <a:cs typeface="SimSun"/>
              <a:sym typeface="SimSun"/>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0">
              <a:srgbClr val="A6A6A6"/>
            </a:gs>
          </a:gsLst>
          <a:path path="circle">
            <a:fillToRect b="50%" l="50%" r="50%" t="50%"/>
          </a:path>
          <a:tileRect/>
        </a:gradFill>
      </p:bgPr>
    </p:bg>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1390650" y="927675"/>
            <a:ext cx="9410700" cy="5591175"/>
          </a:xfrm>
          <a:prstGeom prst="rect">
            <a:avLst/>
          </a:prstGeom>
          <a:noFill/>
          <a:ln cap="flat" cmpd="sng" w="19050">
            <a:solidFill>
              <a:srgbClr val="FF0000"/>
            </a:solidFill>
            <a:prstDash val="solid"/>
            <a:round/>
            <a:headEnd len="sm" w="sm" type="none"/>
            <a:tailEnd len="sm" w="sm" type="none"/>
          </a:ln>
        </p:spPr>
      </p:pic>
      <p:sp>
        <p:nvSpPr>
          <p:cNvPr id="191" name="Google Shape;191;p27"/>
          <p:cNvSpPr txBox="1"/>
          <p:nvPr/>
        </p:nvSpPr>
        <p:spPr>
          <a:xfrm>
            <a:off x="3821625" y="6291950"/>
            <a:ext cx="52875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2" name="Google Shape;192;p27"/>
          <p:cNvSpPr txBox="1"/>
          <p:nvPr/>
        </p:nvSpPr>
        <p:spPr>
          <a:xfrm>
            <a:off x="3373800" y="149475"/>
            <a:ext cx="5444400" cy="6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u="sng">
                <a:latin typeface="Calibri"/>
                <a:ea typeface="Calibri"/>
                <a:cs typeface="Calibri"/>
                <a:sym typeface="Calibri"/>
              </a:rPr>
              <a:t>Idea Of Using B+ Tree </a:t>
            </a:r>
            <a:endParaRPr b="1" sz="3000" u="sng">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0">
              <a:srgbClr val="A6A6A6"/>
            </a:gs>
          </a:gsLst>
          <a:path path="circle">
            <a:fillToRect b="50%" l="50%" r="50%" t="50%"/>
          </a:path>
          <a:tileRect/>
        </a:gradFill>
      </p:bgPr>
    </p:bg>
    <p:spTree>
      <p:nvGrpSpPr>
        <p:cNvPr id="196" name="Shape 196"/>
        <p:cNvGrpSpPr/>
        <p:nvPr/>
      </p:nvGrpSpPr>
      <p:grpSpPr>
        <a:xfrm>
          <a:off x="0" y="0"/>
          <a:ext cx="0" cy="0"/>
          <a:chOff x="0" y="0"/>
          <a:chExt cx="0" cy="0"/>
        </a:xfrm>
      </p:grpSpPr>
      <p:sp>
        <p:nvSpPr>
          <p:cNvPr id="197" name="Google Shape;197;p28"/>
          <p:cNvSpPr txBox="1"/>
          <p:nvPr/>
        </p:nvSpPr>
        <p:spPr>
          <a:xfrm>
            <a:off x="1981213" y="42795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solidFill>
                  <a:srgbClr val="330033"/>
                </a:solidFill>
                <a:latin typeface="Times New Roman"/>
                <a:ea typeface="Times New Roman"/>
                <a:cs typeface="Times New Roman"/>
                <a:sym typeface="Times New Roman"/>
              </a:rPr>
              <a:t>Introduction</a:t>
            </a:r>
            <a:r>
              <a:rPr b="1" lang="en-US" sz="4400">
                <a:solidFill>
                  <a:srgbClr val="330033"/>
                </a:solidFill>
                <a:latin typeface="Times New Roman"/>
                <a:ea typeface="Times New Roman"/>
                <a:cs typeface="Times New Roman"/>
                <a:sym typeface="Times New Roman"/>
              </a:rPr>
              <a:t> To B+Tree</a:t>
            </a:r>
            <a:br>
              <a:rPr lang="en-US" sz="4400">
                <a:solidFill>
                  <a:srgbClr val="330033"/>
                </a:solidFill>
                <a:latin typeface="Times New Roman"/>
                <a:ea typeface="Times New Roman"/>
                <a:cs typeface="Times New Roman"/>
                <a:sym typeface="Times New Roman"/>
              </a:rPr>
            </a:br>
            <a:endParaRPr sz="4200">
              <a:solidFill>
                <a:srgbClr val="330033"/>
              </a:solidFill>
              <a:latin typeface="Times New Roman"/>
              <a:ea typeface="Times New Roman"/>
              <a:cs typeface="Times New Roman"/>
              <a:sym typeface="Times New Roman"/>
            </a:endParaRPr>
          </a:p>
        </p:txBody>
      </p:sp>
      <p:sp>
        <p:nvSpPr>
          <p:cNvPr id="198" name="Google Shape;198;p28"/>
          <p:cNvSpPr txBox="1"/>
          <p:nvPr/>
        </p:nvSpPr>
        <p:spPr>
          <a:xfrm>
            <a:off x="2209800" y="1273875"/>
            <a:ext cx="7772400" cy="462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i="1" lang="en-US" sz="2400">
                <a:solidFill>
                  <a:srgbClr val="000000"/>
                </a:solidFill>
              </a:rPr>
              <a:t>A B+ tree is a balanced tree in which every path from the root of the tree to a leaf is of the same length, and each non-leaf node of the tree has between [M/2] and [M] children, where n is fixed for a particular tree. </a:t>
            </a:r>
            <a:endParaRPr i="1" sz="2800">
              <a:solidFill>
                <a:srgbClr val="000000"/>
              </a:solidFill>
            </a:endParaRPr>
          </a:p>
        </p:txBody>
      </p:sp>
      <p:pic>
        <p:nvPicPr>
          <p:cNvPr id="199" name="Google Shape;199;p28"/>
          <p:cNvPicPr preferRelativeResize="0"/>
          <p:nvPr/>
        </p:nvPicPr>
        <p:blipFill rotWithShape="1">
          <a:blip r:embed="rId3">
            <a:alphaModFix/>
          </a:blip>
          <a:srcRect b="-2859" l="0" r="-2207" t="0"/>
          <a:stretch/>
        </p:blipFill>
        <p:spPr>
          <a:xfrm>
            <a:off x="1509725" y="2950550"/>
            <a:ext cx="9375349" cy="3807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03" name="Shape 203"/>
        <p:cNvGrpSpPr/>
        <p:nvPr/>
      </p:nvGrpSpPr>
      <p:grpSpPr>
        <a:xfrm>
          <a:off x="0" y="0"/>
          <a:ext cx="0" cy="0"/>
          <a:chOff x="0" y="0"/>
          <a:chExt cx="0" cy="0"/>
        </a:xfrm>
      </p:grpSpPr>
      <p:sp>
        <p:nvSpPr>
          <p:cNvPr id="204" name="Google Shape;204;p29"/>
          <p:cNvSpPr txBox="1"/>
          <p:nvPr/>
        </p:nvSpPr>
        <p:spPr>
          <a:xfrm>
            <a:off x="2133600" y="3461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300">
                <a:solidFill>
                  <a:srgbClr val="330033"/>
                </a:solidFill>
                <a:latin typeface="Times New Roman"/>
                <a:ea typeface="Times New Roman"/>
                <a:cs typeface="Times New Roman"/>
                <a:sym typeface="Times New Roman"/>
              </a:rPr>
              <a:t>Why should we be using</a:t>
            </a:r>
            <a:r>
              <a:rPr lang="en-US" sz="4300">
                <a:solidFill>
                  <a:srgbClr val="330033"/>
                </a:solidFill>
                <a:latin typeface="Times New Roman"/>
                <a:ea typeface="Times New Roman"/>
                <a:cs typeface="Times New Roman"/>
                <a:sym typeface="Times New Roman"/>
              </a:rPr>
              <a:t> B+ Tree?</a:t>
            </a:r>
            <a:endParaRPr sz="4300">
              <a:solidFill>
                <a:srgbClr val="330033"/>
              </a:solidFill>
              <a:latin typeface="Times New Roman"/>
              <a:ea typeface="Times New Roman"/>
              <a:cs typeface="Times New Roman"/>
              <a:sym typeface="Times New Roman"/>
            </a:endParaRPr>
          </a:p>
        </p:txBody>
      </p:sp>
      <p:sp>
        <p:nvSpPr>
          <p:cNvPr id="205" name="Google Shape;205;p29"/>
          <p:cNvSpPr txBox="1"/>
          <p:nvPr/>
        </p:nvSpPr>
        <p:spPr>
          <a:xfrm>
            <a:off x="4488550" y="1916438"/>
            <a:ext cx="7924800" cy="3169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sz="2800"/>
          </a:p>
          <a:p>
            <a:pPr indent="0" lvl="0" marL="457200" marR="0" rtl="0" algn="l">
              <a:lnSpc>
                <a:spcPct val="100000"/>
              </a:lnSpc>
              <a:spcBef>
                <a:spcPts val="0"/>
              </a:spcBef>
              <a:spcAft>
                <a:spcPts val="0"/>
              </a:spcAft>
              <a:buNone/>
            </a:pPr>
            <a:r>
              <a:rPr lang="en-US" sz="2800"/>
              <a:t>It is a</a:t>
            </a:r>
            <a:r>
              <a:rPr b="0" i="0" lang="en-US" sz="2800" u="none">
                <a:solidFill>
                  <a:srgbClr val="000000"/>
                </a:solidFill>
                <a:latin typeface="Arial"/>
                <a:ea typeface="Arial"/>
                <a:cs typeface="Arial"/>
                <a:sym typeface="Arial"/>
              </a:rPr>
              <a:t> variation of B trees in which:</a:t>
            </a:r>
            <a:endParaRPr sz="2800"/>
          </a:p>
          <a:p>
            <a:pPr indent="-285750" lvl="1" marL="742950" marR="0" rtl="0" algn="l">
              <a:lnSpc>
                <a:spcPct val="100000"/>
              </a:lnSpc>
              <a:spcBef>
                <a:spcPts val="480"/>
              </a:spcBef>
              <a:spcAft>
                <a:spcPts val="0"/>
              </a:spcAft>
              <a:buSzPts val="2400"/>
              <a:buFont typeface="Arial"/>
              <a:buChar char="–"/>
            </a:pPr>
            <a:r>
              <a:rPr b="0" i="0" lang="en-US" sz="2400" u="none" cap="none" strike="noStrike">
                <a:latin typeface="Arial"/>
                <a:ea typeface="Arial"/>
                <a:cs typeface="Arial"/>
                <a:sym typeface="Arial"/>
              </a:rPr>
              <a:t>internal nodes contain only search keys (no data)</a:t>
            </a:r>
            <a:endParaRPr/>
          </a:p>
          <a:p>
            <a:pPr indent="-285750" lvl="1" marL="742950" marR="0" rtl="0" algn="l">
              <a:lnSpc>
                <a:spcPct val="100000"/>
              </a:lnSpc>
              <a:spcBef>
                <a:spcPts val="480"/>
              </a:spcBef>
              <a:spcAft>
                <a:spcPts val="0"/>
              </a:spcAft>
              <a:buClr>
                <a:srgbClr val="330033"/>
              </a:buClr>
              <a:buSzPts val="2400"/>
              <a:buFont typeface="Arial"/>
              <a:buChar char="–"/>
            </a:pPr>
            <a:r>
              <a:rPr b="0" i="0" lang="en-US" sz="2400" u="none" cap="none" strike="noStrike">
                <a:solidFill>
                  <a:srgbClr val="330033"/>
                </a:solidFill>
                <a:latin typeface="Arial"/>
                <a:ea typeface="Arial"/>
                <a:cs typeface="Arial"/>
                <a:sym typeface="Arial"/>
              </a:rPr>
              <a:t>Leaf nodes contain pointers to data records</a:t>
            </a:r>
            <a:endParaRPr/>
          </a:p>
          <a:p>
            <a:pPr indent="-285750" lvl="1" marL="742950" marR="0" rtl="0" algn="l">
              <a:lnSpc>
                <a:spcPct val="100000"/>
              </a:lnSpc>
              <a:spcBef>
                <a:spcPts val="480"/>
              </a:spcBef>
              <a:spcAft>
                <a:spcPts val="0"/>
              </a:spcAft>
              <a:buClr>
                <a:srgbClr val="330033"/>
              </a:buClr>
              <a:buSzPts val="2400"/>
              <a:buFont typeface="Arial"/>
              <a:buChar char="–"/>
            </a:pPr>
            <a:r>
              <a:rPr b="0" i="0" lang="en-US" sz="2400" u="none" cap="none" strike="noStrike">
                <a:solidFill>
                  <a:srgbClr val="330033"/>
                </a:solidFill>
                <a:latin typeface="Arial"/>
                <a:ea typeface="Arial"/>
                <a:cs typeface="Arial"/>
                <a:sym typeface="Arial"/>
              </a:rPr>
              <a:t>Data records are in sorted order by the search key</a:t>
            </a:r>
            <a:endParaRPr/>
          </a:p>
          <a:p>
            <a:pPr indent="-285750" lvl="1" marL="742950" marR="0" rtl="0" algn="l">
              <a:lnSpc>
                <a:spcPct val="100000"/>
              </a:lnSpc>
              <a:spcBef>
                <a:spcPts val="480"/>
              </a:spcBef>
              <a:spcAft>
                <a:spcPts val="0"/>
              </a:spcAft>
              <a:buClr>
                <a:srgbClr val="330033"/>
              </a:buClr>
              <a:buSzPts val="2400"/>
              <a:buFont typeface="Arial"/>
              <a:buChar char="–"/>
            </a:pPr>
            <a:r>
              <a:rPr b="0" i="0" lang="en-US" sz="2400" u="none" cap="none" strike="noStrike">
                <a:solidFill>
                  <a:srgbClr val="330033"/>
                </a:solidFill>
                <a:latin typeface="Arial"/>
                <a:ea typeface="Arial"/>
                <a:cs typeface="Arial"/>
                <a:sym typeface="Arial"/>
              </a:rPr>
              <a:t>All leaves are at the same depth.</a:t>
            </a:r>
            <a:endParaRPr b="0" i="0" sz="2400" u="none" cap="none" strike="noStrike">
              <a:solidFill>
                <a:srgbClr val="330033"/>
              </a:solidFill>
              <a:latin typeface="Arial"/>
              <a:ea typeface="Arial"/>
              <a:cs typeface="Arial"/>
              <a:sym typeface="Arial"/>
            </a:endParaRPr>
          </a:p>
          <a:p>
            <a:pPr indent="0" lvl="0" marL="0" marR="0" rtl="0" algn="l">
              <a:lnSpc>
                <a:spcPct val="100000"/>
              </a:lnSpc>
              <a:spcBef>
                <a:spcPts val="480"/>
              </a:spcBef>
              <a:spcAft>
                <a:spcPts val="0"/>
              </a:spcAft>
              <a:buNone/>
            </a:pPr>
            <a:r>
              <a:t/>
            </a:r>
            <a:endParaRPr sz="2400">
              <a:solidFill>
                <a:srgbClr val="330033"/>
              </a:solidFill>
            </a:endParaRPr>
          </a:p>
          <a:p>
            <a:pPr indent="0" lvl="0" marL="0" marR="0" rtl="0" algn="l">
              <a:lnSpc>
                <a:spcPct val="100000"/>
              </a:lnSpc>
              <a:spcBef>
                <a:spcPts val="480"/>
              </a:spcBef>
              <a:spcAft>
                <a:spcPts val="0"/>
              </a:spcAft>
              <a:buNone/>
            </a:pPr>
            <a:r>
              <a:t/>
            </a:r>
            <a:endParaRPr sz="2400">
              <a:solidFill>
                <a:srgbClr val="330033"/>
              </a:solidFill>
            </a:endParaRPr>
          </a:p>
          <a:p>
            <a:pPr indent="0" lvl="0" marL="0" marR="0" rtl="0" algn="l">
              <a:lnSpc>
                <a:spcPct val="100000"/>
              </a:lnSpc>
              <a:spcBef>
                <a:spcPts val="480"/>
              </a:spcBef>
              <a:spcAft>
                <a:spcPts val="0"/>
              </a:spcAft>
              <a:buNone/>
            </a:pPr>
            <a:r>
              <a:t/>
            </a:r>
            <a:endParaRPr sz="2400">
              <a:solidFill>
                <a:srgbClr val="330033"/>
              </a:solidFill>
            </a:endParaRPr>
          </a:p>
          <a:p>
            <a:pPr indent="0" lvl="0" marL="0" marR="0" rtl="0" algn="l">
              <a:lnSpc>
                <a:spcPct val="100000"/>
              </a:lnSpc>
              <a:spcBef>
                <a:spcPts val="480"/>
              </a:spcBef>
              <a:spcAft>
                <a:spcPts val="0"/>
              </a:spcAft>
              <a:buNone/>
            </a:pPr>
            <a:r>
              <a:t/>
            </a:r>
            <a:endParaRPr sz="2400">
              <a:solidFill>
                <a:srgbClr val="330033"/>
              </a:solidFill>
            </a:endParaRPr>
          </a:p>
          <a:p>
            <a:pPr indent="0" lvl="0" marL="0" marR="0" rtl="0" algn="l">
              <a:lnSpc>
                <a:spcPct val="100000"/>
              </a:lnSpc>
              <a:spcBef>
                <a:spcPts val="0"/>
              </a:spcBef>
              <a:spcAft>
                <a:spcPts val="0"/>
              </a:spcAft>
              <a:buNone/>
            </a:pPr>
            <a:r>
              <a:t/>
            </a:r>
            <a:endParaRPr b="0" i="0" sz="2400" u="none" cap="none" strike="noStrike">
              <a:solidFill>
                <a:srgbClr val="330033"/>
              </a:solidFill>
              <a:latin typeface="Arial"/>
              <a:ea typeface="Arial"/>
              <a:cs typeface="Arial"/>
              <a:sym typeface="Arial"/>
            </a:endParaRPr>
          </a:p>
        </p:txBody>
      </p:sp>
      <p:sp>
        <p:nvSpPr>
          <p:cNvPr id="206" name="Google Shape;206;p29"/>
          <p:cNvSpPr txBox="1"/>
          <p:nvPr/>
        </p:nvSpPr>
        <p:spPr>
          <a:xfrm rot="3479143">
            <a:off x="5059393" y="6400861"/>
            <a:ext cx="204855" cy="554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baseline="3000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30000" i="0" sz="1800" u="none">
              <a:solidFill>
                <a:srgbClr val="000000"/>
              </a:solidFill>
              <a:latin typeface="Arial"/>
              <a:ea typeface="Arial"/>
              <a:cs typeface="Arial"/>
              <a:sym typeface="Arial"/>
            </a:endParaRPr>
          </a:p>
        </p:txBody>
      </p:sp>
      <p:pic>
        <p:nvPicPr>
          <p:cNvPr id="207" name="Google Shape;207;p29"/>
          <p:cNvPicPr preferRelativeResize="0"/>
          <p:nvPr/>
        </p:nvPicPr>
        <p:blipFill>
          <a:blip r:embed="rId3">
            <a:alphaModFix/>
          </a:blip>
          <a:stretch>
            <a:fillRect/>
          </a:stretch>
        </p:blipFill>
        <p:spPr>
          <a:xfrm>
            <a:off x="232150" y="2240475"/>
            <a:ext cx="4640475" cy="2612050"/>
          </a:xfrm>
          <a:prstGeom prst="rect">
            <a:avLst/>
          </a:prstGeom>
          <a:noFill/>
          <a:ln cap="flat" cmpd="sng" w="9525">
            <a:solidFill>
              <a:srgbClr val="434343"/>
            </a:solidFill>
            <a:prstDash val="solid"/>
            <a:round/>
            <a:headEnd len="sm" w="sm" type="none"/>
            <a:tailEnd len="sm" w="sm" type="none"/>
          </a:ln>
        </p:spPr>
      </p:pic>
      <p:sp>
        <p:nvSpPr>
          <p:cNvPr id="208" name="Google Shape;208;p29"/>
          <p:cNvSpPr txBox="1"/>
          <p:nvPr/>
        </p:nvSpPr>
        <p:spPr>
          <a:xfrm>
            <a:off x="1056600" y="5513575"/>
            <a:ext cx="9848400" cy="6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The various operations of B+ trees will be Explained as:</a:t>
            </a:r>
            <a:endParaRPr sz="30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12" name="Shape 212"/>
        <p:cNvGrpSpPr/>
        <p:nvPr/>
      </p:nvGrpSpPr>
      <p:grpSpPr>
        <a:xfrm>
          <a:off x="0" y="0"/>
          <a:ext cx="0" cy="0"/>
          <a:chOff x="0" y="0"/>
          <a:chExt cx="0" cy="0"/>
        </a:xfrm>
      </p:grpSpPr>
      <p:sp>
        <p:nvSpPr>
          <p:cNvPr id="213" name="Google Shape;213;p30"/>
          <p:cNvSpPr txBox="1"/>
          <p:nvPr/>
        </p:nvSpPr>
        <p:spPr>
          <a:xfrm>
            <a:off x="914400" y="277812"/>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300">
                <a:solidFill>
                  <a:srgbClr val="330033"/>
                </a:solidFill>
                <a:latin typeface="Times New Roman"/>
                <a:ea typeface="Times New Roman"/>
                <a:cs typeface="Times New Roman"/>
                <a:sym typeface="Times New Roman"/>
              </a:rPr>
              <a:t>Searching:</a:t>
            </a:r>
            <a:endParaRPr b="1" sz="4300">
              <a:solidFill>
                <a:srgbClr val="330033"/>
              </a:solidFill>
              <a:latin typeface="Times New Roman"/>
              <a:ea typeface="Times New Roman"/>
              <a:cs typeface="Times New Roman"/>
              <a:sym typeface="Times New Roman"/>
            </a:endParaRPr>
          </a:p>
        </p:txBody>
      </p:sp>
      <p:sp>
        <p:nvSpPr>
          <p:cNvPr id="214" name="Google Shape;214;p30"/>
          <p:cNvSpPr txBox="1"/>
          <p:nvPr/>
        </p:nvSpPr>
        <p:spPr>
          <a:xfrm>
            <a:off x="914400" y="1600200"/>
            <a:ext cx="7772400" cy="4953000"/>
          </a:xfrm>
          <a:prstGeom prst="rect">
            <a:avLst/>
          </a:prstGeom>
          <a:noFill/>
          <a:ln>
            <a:noFill/>
          </a:ln>
        </p:spPr>
        <p:txBody>
          <a:bodyPr anchorCtr="0" anchor="t" bIns="45700" lIns="91425" spcFirstLastPara="1" rIns="91425" wrap="square" tIns="45700">
            <a:noAutofit/>
          </a:bodyPr>
          <a:lstStyle/>
          <a:p>
            <a:pPr indent="-335280" lvl="0" marL="342900" rtl="0" algn="l">
              <a:spcBef>
                <a:spcPts val="0"/>
              </a:spcBef>
              <a:spcAft>
                <a:spcPts val="0"/>
              </a:spcAft>
              <a:buClr>
                <a:srgbClr val="B2B2B2"/>
              </a:buClr>
              <a:buSzPts val="2400"/>
              <a:buFont typeface="Noto Sans Symbols"/>
              <a:buChar char="■"/>
            </a:pPr>
            <a:r>
              <a:rPr lang="en-US" sz="2400">
                <a:solidFill>
                  <a:srgbClr val="000000"/>
                </a:solidFill>
              </a:rPr>
              <a:t>Just compare the key value with the data in the tree, then return the result. </a:t>
            </a:r>
            <a:endParaRPr sz="2400">
              <a:solidFill>
                <a:srgbClr val="000000"/>
              </a:solidFill>
            </a:endParaRPr>
          </a:p>
          <a:p>
            <a:pPr indent="0" lvl="0" marL="342900" rtl="0" algn="l">
              <a:spcBef>
                <a:spcPts val="0"/>
              </a:spcBef>
              <a:spcAft>
                <a:spcPts val="0"/>
              </a:spcAft>
              <a:buNone/>
            </a:pPr>
            <a:r>
              <a:t/>
            </a:r>
            <a:endParaRPr sz="2400"/>
          </a:p>
          <a:p>
            <a:pPr indent="-335280" lvl="0" marL="342900" rtl="0" algn="l">
              <a:spcBef>
                <a:spcPts val="0"/>
              </a:spcBef>
              <a:spcAft>
                <a:spcPts val="0"/>
              </a:spcAft>
              <a:buClr>
                <a:srgbClr val="B2B2B2"/>
              </a:buClr>
              <a:buSzPts val="2400"/>
              <a:buFont typeface="Noto Sans Symbols"/>
              <a:buChar char="■"/>
            </a:pPr>
            <a:r>
              <a:rPr lang="en-US" sz="2400"/>
              <a:t>And complexity of searching would be O(height).</a:t>
            </a:r>
            <a:endParaRPr sz="2400"/>
          </a:p>
          <a:p>
            <a:pPr indent="-342900" lvl="0" marL="342900" rtl="0" algn="l">
              <a:spcBef>
                <a:spcPts val="560"/>
              </a:spcBef>
              <a:spcAft>
                <a:spcPts val="0"/>
              </a:spcAft>
              <a:buNone/>
            </a:pPr>
            <a:r>
              <a:rPr lang="en-US" sz="2400">
                <a:solidFill>
                  <a:srgbClr val="000000"/>
                </a:solidFill>
              </a:rPr>
              <a:t>  </a:t>
            </a:r>
            <a:r>
              <a:rPr lang="en-US" sz="2400"/>
              <a:t> </a:t>
            </a:r>
            <a:r>
              <a:rPr lang="en-US" sz="2400">
                <a:solidFill>
                  <a:srgbClr val="000000"/>
                </a:solidFill>
              </a:rPr>
              <a:t> For example: find the value </a:t>
            </a:r>
            <a:r>
              <a:rPr lang="en-US" sz="2400">
                <a:solidFill>
                  <a:srgbClr val="FF0000"/>
                </a:solidFill>
              </a:rPr>
              <a:t>45</a:t>
            </a:r>
            <a:r>
              <a:rPr lang="en-US" sz="2400">
                <a:solidFill>
                  <a:srgbClr val="000000"/>
                </a:solidFill>
              </a:rPr>
              <a:t>, and </a:t>
            </a:r>
            <a:r>
              <a:rPr lang="en-US" sz="2400">
                <a:solidFill>
                  <a:srgbClr val="FF0000"/>
                </a:solidFill>
              </a:rPr>
              <a:t>15</a:t>
            </a:r>
            <a:r>
              <a:rPr lang="en-US" sz="2400">
                <a:solidFill>
                  <a:srgbClr val="000000"/>
                </a:solidFill>
              </a:rPr>
              <a:t> in below tree. </a:t>
            </a:r>
            <a:endParaRPr sz="2400">
              <a:solidFill>
                <a:srgbClr val="000000"/>
              </a:solidFill>
            </a:endParaRPr>
          </a:p>
          <a:p>
            <a:pPr indent="-342900" lvl="0" marL="342900" rtl="0" algn="l">
              <a:spcBef>
                <a:spcPts val="560"/>
              </a:spcBef>
              <a:spcAft>
                <a:spcPts val="0"/>
              </a:spcAft>
              <a:buNone/>
            </a:pPr>
            <a:r>
              <a:t/>
            </a:r>
            <a:endParaRPr sz="2400"/>
          </a:p>
          <a:p>
            <a:pPr indent="-182880" lvl="0" marL="342900" rtl="0" algn="l">
              <a:spcBef>
                <a:spcPts val="560"/>
              </a:spcBef>
              <a:spcAft>
                <a:spcPts val="0"/>
              </a:spcAft>
              <a:buNone/>
            </a:pPr>
            <a:r>
              <a:t/>
            </a:r>
            <a:endParaRPr sz="2800">
              <a:solidFill>
                <a:srgbClr val="000000"/>
              </a:solidFill>
            </a:endParaRPr>
          </a:p>
        </p:txBody>
      </p:sp>
      <p:pic>
        <p:nvPicPr>
          <p:cNvPr descr="btree3" id="215" name="Google Shape;215;p30"/>
          <p:cNvPicPr preferRelativeResize="0"/>
          <p:nvPr/>
        </p:nvPicPr>
        <p:blipFill rotWithShape="1">
          <a:blip r:embed="rId3">
            <a:alphaModFix/>
          </a:blip>
          <a:srcRect b="0" l="0" r="0" t="0"/>
          <a:stretch/>
        </p:blipFill>
        <p:spPr>
          <a:xfrm>
            <a:off x="1625600" y="3961050"/>
            <a:ext cx="7061200" cy="231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19" name="Shape 219"/>
        <p:cNvGrpSpPr/>
        <p:nvPr/>
      </p:nvGrpSpPr>
      <p:grpSpPr>
        <a:xfrm>
          <a:off x="0" y="0"/>
          <a:ext cx="0" cy="0"/>
          <a:chOff x="0" y="0"/>
          <a:chExt cx="0" cy="0"/>
        </a:xfrm>
      </p:grpSpPr>
      <p:sp>
        <p:nvSpPr>
          <p:cNvPr id="220" name="Google Shape;220;p31"/>
          <p:cNvSpPr txBox="1"/>
          <p:nvPr/>
        </p:nvSpPr>
        <p:spPr>
          <a:xfrm>
            <a:off x="3810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200">
                <a:solidFill>
                  <a:srgbClr val="330033"/>
                </a:solidFill>
                <a:latin typeface="Times New Roman"/>
                <a:ea typeface="Times New Roman"/>
                <a:cs typeface="Times New Roman"/>
                <a:sym typeface="Times New Roman"/>
              </a:rPr>
              <a:t>Insertion:</a:t>
            </a:r>
            <a:endParaRPr b="1" sz="4200">
              <a:solidFill>
                <a:srgbClr val="330033"/>
              </a:solidFill>
              <a:latin typeface="Times New Roman"/>
              <a:ea typeface="Times New Roman"/>
              <a:cs typeface="Times New Roman"/>
              <a:sym typeface="Times New Roman"/>
            </a:endParaRPr>
          </a:p>
        </p:txBody>
      </p:sp>
      <p:sp>
        <p:nvSpPr>
          <p:cNvPr id="221" name="Google Shape;221;p31"/>
          <p:cNvSpPr txBox="1"/>
          <p:nvPr/>
        </p:nvSpPr>
        <p:spPr>
          <a:xfrm>
            <a:off x="914400" y="1600200"/>
            <a:ext cx="7772400" cy="5257800"/>
          </a:xfrm>
          <a:prstGeom prst="rect">
            <a:avLst/>
          </a:prstGeom>
          <a:noFill/>
          <a:ln>
            <a:noFill/>
          </a:ln>
        </p:spPr>
        <p:txBody>
          <a:bodyPr anchorCtr="0" anchor="t" bIns="45700" lIns="91425" spcFirstLastPara="1" rIns="91425" wrap="square" tIns="45700">
            <a:noAutofit/>
          </a:bodyPr>
          <a:lstStyle/>
          <a:p>
            <a:pPr indent="-335280" lvl="0" marL="342900" rtl="0" algn="l">
              <a:spcBef>
                <a:spcPts val="0"/>
              </a:spcBef>
              <a:spcAft>
                <a:spcPts val="0"/>
              </a:spcAft>
              <a:buClr>
                <a:srgbClr val="B2B2B2"/>
              </a:buClr>
              <a:buSzPts val="2400"/>
              <a:buFont typeface="Noto Sans Symbols"/>
              <a:buChar char="■"/>
            </a:pPr>
            <a:r>
              <a:rPr lang="en-US" sz="2400">
                <a:solidFill>
                  <a:srgbClr val="000000"/>
                </a:solidFill>
              </a:rPr>
              <a:t>inserting a value into a B+ tree may unbalance the tree, so rearrange the tree if needed.</a:t>
            </a:r>
            <a:endParaRPr sz="2400">
              <a:solidFill>
                <a:srgbClr val="000000"/>
              </a:solidFill>
            </a:endParaRPr>
          </a:p>
          <a:p>
            <a:pPr indent="0" lvl="0" marL="342900" rtl="0" algn="l">
              <a:spcBef>
                <a:spcPts val="0"/>
              </a:spcBef>
              <a:spcAft>
                <a:spcPts val="0"/>
              </a:spcAft>
              <a:buNone/>
            </a:pPr>
            <a:r>
              <a:t/>
            </a:r>
            <a:endParaRPr sz="2400"/>
          </a:p>
          <a:p>
            <a:pPr indent="-335280" lvl="0" marL="342900" rtl="0" algn="l">
              <a:spcBef>
                <a:spcPts val="560"/>
              </a:spcBef>
              <a:spcAft>
                <a:spcPts val="0"/>
              </a:spcAft>
              <a:buClr>
                <a:srgbClr val="B2B2B2"/>
              </a:buClr>
              <a:buSzPts val="2400"/>
              <a:buFont typeface="Noto Sans Symbols"/>
              <a:buChar char="■"/>
            </a:pPr>
            <a:r>
              <a:rPr lang="en-US" sz="2400">
                <a:solidFill>
                  <a:srgbClr val="000000"/>
                </a:solidFill>
              </a:rPr>
              <a:t>Example : insert </a:t>
            </a:r>
            <a:r>
              <a:rPr lang="en-US" sz="2400">
                <a:solidFill>
                  <a:srgbClr val="FF0000"/>
                </a:solidFill>
              </a:rPr>
              <a:t>28</a:t>
            </a:r>
            <a:r>
              <a:rPr lang="en-US" sz="2400">
                <a:solidFill>
                  <a:srgbClr val="000000"/>
                </a:solidFill>
              </a:rPr>
              <a:t> into the below tree.</a:t>
            </a:r>
            <a:endParaRPr sz="2400">
              <a:solidFill>
                <a:srgbClr val="000000"/>
              </a:solidFill>
            </a:endParaRPr>
          </a:p>
          <a:p>
            <a:pPr indent="-182880" lvl="0" marL="342900" rtl="0" algn="l">
              <a:spcBef>
                <a:spcPts val="560"/>
              </a:spcBef>
              <a:spcAft>
                <a:spcPts val="0"/>
              </a:spcAft>
              <a:buNone/>
            </a:pPr>
            <a:r>
              <a:t/>
            </a:r>
            <a:endParaRPr sz="2800">
              <a:solidFill>
                <a:srgbClr val="000000"/>
              </a:solidFill>
            </a:endParaRPr>
          </a:p>
        </p:txBody>
      </p:sp>
      <p:pic>
        <p:nvPicPr>
          <p:cNvPr descr="btree3" id="222" name="Google Shape;222;p31"/>
          <p:cNvPicPr preferRelativeResize="0"/>
          <p:nvPr/>
        </p:nvPicPr>
        <p:blipFill rotWithShape="1">
          <a:blip r:embed="rId3">
            <a:alphaModFix/>
          </a:blip>
          <a:srcRect b="0" l="0" r="0" t="0"/>
          <a:stretch/>
        </p:blipFill>
        <p:spPr>
          <a:xfrm>
            <a:off x="990600" y="3505200"/>
            <a:ext cx="7061200" cy="2311400"/>
          </a:xfrm>
          <a:prstGeom prst="rect">
            <a:avLst/>
          </a:prstGeom>
          <a:noFill/>
          <a:ln>
            <a:noFill/>
          </a:ln>
        </p:spPr>
      </p:pic>
      <p:sp>
        <p:nvSpPr>
          <p:cNvPr id="223" name="Google Shape;223;p31"/>
          <p:cNvSpPr txBox="1"/>
          <p:nvPr/>
        </p:nvSpPr>
        <p:spPr>
          <a:xfrm>
            <a:off x="3048000" y="5562600"/>
            <a:ext cx="1752600" cy="457200"/>
          </a:xfrm>
          <a:prstGeom prst="rect">
            <a:avLst/>
          </a:prstGeom>
          <a:solidFill>
            <a:srgbClr val="CC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25</a:t>
            </a:r>
            <a:r>
              <a:rPr b="0" i="0" lang="en-US" sz="1800" u="none">
                <a:solidFill>
                  <a:srgbClr val="FF0000"/>
                </a:solidFill>
                <a:latin typeface="Arial"/>
                <a:ea typeface="Arial"/>
                <a:cs typeface="Arial"/>
                <a:sym typeface="Arial"/>
              </a:rPr>
              <a:t>  28</a:t>
            </a:r>
            <a:r>
              <a:rPr b="0" i="0" lang="en-US" sz="1800" u="none">
                <a:solidFill>
                  <a:srgbClr val="000000"/>
                </a:solidFill>
                <a:latin typeface="Arial"/>
                <a:ea typeface="Arial"/>
                <a:cs typeface="Arial"/>
                <a:sym typeface="Arial"/>
              </a:rPr>
              <a:t>   30</a:t>
            </a:r>
            <a:endParaRPr/>
          </a:p>
        </p:txBody>
      </p:sp>
      <p:cxnSp>
        <p:nvCxnSpPr>
          <p:cNvPr id="224" name="Google Shape;224;p31"/>
          <p:cNvCxnSpPr/>
          <p:nvPr/>
        </p:nvCxnSpPr>
        <p:spPr>
          <a:xfrm>
            <a:off x="3686850" y="5562600"/>
            <a:ext cx="0" cy="457200"/>
          </a:xfrm>
          <a:prstGeom prst="straightConnector1">
            <a:avLst/>
          </a:prstGeom>
          <a:noFill/>
          <a:ln cap="flat" cmpd="sng" w="9525">
            <a:solidFill>
              <a:srgbClr val="000000"/>
            </a:solidFill>
            <a:prstDash val="solid"/>
            <a:miter lim="800000"/>
            <a:headEnd len="med" w="med" type="none"/>
            <a:tailEnd len="med" w="med" type="none"/>
          </a:ln>
        </p:spPr>
      </p:cxnSp>
      <p:cxnSp>
        <p:nvCxnSpPr>
          <p:cNvPr id="225" name="Google Shape;225;p31"/>
          <p:cNvCxnSpPr/>
          <p:nvPr/>
        </p:nvCxnSpPr>
        <p:spPr>
          <a:xfrm>
            <a:off x="4495800" y="5562600"/>
            <a:ext cx="0" cy="457200"/>
          </a:xfrm>
          <a:prstGeom prst="straightConnector1">
            <a:avLst/>
          </a:prstGeom>
          <a:noFill/>
          <a:ln cap="flat" cmpd="sng" w="9525">
            <a:solidFill>
              <a:srgbClr val="000000"/>
            </a:solidFill>
            <a:prstDash val="solid"/>
            <a:miter lim="800000"/>
            <a:headEnd len="med" w="med" type="none"/>
            <a:tailEnd len="med" w="med" type="none"/>
          </a:ln>
        </p:spPr>
      </p:cxnSp>
      <p:cxnSp>
        <p:nvCxnSpPr>
          <p:cNvPr id="226" name="Google Shape;226;p31"/>
          <p:cNvCxnSpPr/>
          <p:nvPr/>
        </p:nvCxnSpPr>
        <p:spPr>
          <a:xfrm>
            <a:off x="4077150" y="5562600"/>
            <a:ext cx="0" cy="457200"/>
          </a:xfrm>
          <a:prstGeom prst="straightConnector1">
            <a:avLst/>
          </a:prstGeom>
          <a:noFill/>
          <a:ln cap="flat" cmpd="sng" w="9525">
            <a:solidFill>
              <a:srgbClr val="000000"/>
            </a:solidFill>
            <a:prstDash val="solid"/>
            <a:miter lim="800000"/>
            <a:headEnd len="med" w="med" type="none"/>
            <a:tailEnd len="med" w="med" type="none"/>
          </a:ln>
        </p:spPr>
      </p:cxnSp>
      <p:sp>
        <p:nvSpPr>
          <p:cNvPr id="227" name="Google Shape;227;p31"/>
          <p:cNvSpPr/>
          <p:nvPr/>
        </p:nvSpPr>
        <p:spPr>
          <a:xfrm>
            <a:off x="6172200" y="5943600"/>
            <a:ext cx="2819400" cy="762000"/>
          </a:xfrm>
          <a:prstGeom prst="wedgeEllipseCallout">
            <a:avLst>
              <a:gd fmla="val -10411" name="adj1"/>
              <a:gd fmla="val -3510" name="adj2"/>
            </a:avLst>
          </a:prstGeom>
          <a:solidFill>
            <a:srgbClr val="CCCC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Fits inside the leaf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31" name="Shape 231"/>
        <p:cNvGrpSpPr/>
        <p:nvPr/>
      </p:nvGrpSpPr>
      <p:grpSpPr>
        <a:xfrm>
          <a:off x="0" y="0"/>
          <a:ext cx="0" cy="0"/>
          <a:chOff x="0" y="0"/>
          <a:chExt cx="0" cy="0"/>
        </a:xfrm>
      </p:grpSpPr>
      <p:sp>
        <p:nvSpPr>
          <p:cNvPr id="232" name="Google Shape;232;p32"/>
          <p:cNvSpPr txBox="1"/>
          <p:nvPr/>
        </p:nvSpPr>
        <p:spPr>
          <a:xfrm>
            <a:off x="1528875" y="228612"/>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200">
                <a:solidFill>
                  <a:srgbClr val="330033"/>
                </a:solidFill>
                <a:latin typeface="Times New Roman"/>
                <a:ea typeface="Times New Roman"/>
                <a:cs typeface="Times New Roman"/>
                <a:sym typeface="Times New Roman"/>
              </a:rPr>
              <a:t>Insertion:</a:t>
            </a:r>
            <a:endParaRPr b="1" sz="4200">
              <a:solidFill>
                <a:srgbClr val="330033"/>
              </a:solidFill>
              <a:latin typeface="Times New Roman"/>
              <a:ea typeface="Times New Roman"/>
              <a:cs typeface="Times New Roman"/>
              <a:sym typeface="Times New Roman"/>
            </a:endParaRPr>
          </a:p>
        </p:txBody>
      </p:sp>
      <p:sp>
        <p:nvSpPr>
          <p:cNvPr id="233" name="Google Shape;233;p32"/>
          <p:cNvSpPr txBox="1"/>
          <p:nvPr/>
        </p:nvSpPr>
        <p:spPr>
          <a:xfrm>
            <a:off x="1028700" y="1565400"/>
            <a:ext cx="7391400" cy="453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B2B2B2"/>
              </a:buClr>
              <a:buSzPts val="2160"/>
              <a:buFont typeface="Noto Sans Symbols"/>
              <a:buChar char="■"/>
            </a:pPr>
            <a:r>
              <a:rPr lang="en-US" sz="2400">
                <a:solidFill>
                  <a:srgbClr val="000000"/>
                </a:solidFill>
              </a:rPr>
              <a:t>Process: split the leaf and propagate middle key up the tree </a:t>
            </a:r>
            <a:endParaRPr sz="2800">
              <a:solidFill>
                <a:srgbClr val="000000"/>
              </a:solidFill>
            </a:endParaRPr>
          </a:p>
          <a:p>
            <a:pPr indent="-205740" lvl="0" marL="342900" rtl="0" algn="l">
              <a:spcBef>
                <a:spcPts val="480"/>
              </a:spcBef>
              <a:spcAft>
                <a:spcPts val="0"/>
              </a:spcAft>
              <a:buNone/>
            </a:pPr>
            <a:r>
              <a:t/>
            </a:r>
            <a:endParaRPr sz="2400">
              <a:solidFill>
                <a:srgbClr val="000000"/>
              </a:solidFill>
            </a:endParaRPr>
          </a:p>
        </p:txBody>
      </p:sp>
      <p:pic>
        <p:nvPicPr>
          <p:cNvPr descr="btree4" id="234" name="Google Shape;234;p32"/>
          <p:cNvPicPr preferRelativeResize="0"/>
          <p:nvPr/>
        </p:nvPicPr>
        <p:blipFill rotWithShape="1">
          <a:blip r:embed="rId3">
            <a:alphaModFix/>
          </a:blip>
          <a:srcRect b="0" l="0" r="0" t="0"/>
          <a:stretch/>
        </p:blipFill>
        <p:spPr>
          <a:xfrm>
            <a:off x="1041400" y="2501900"/>
            <a:ext cx="6832600" cy="2159000"/>
          </a:xfrm>
          <a:prstGeom prst="rect">
            <a:avLst/>
          </a:prstGeom>
          <a:noFill/>
          <a:ln>
            <a:noFill/>
          </a:ln>
        </p:spPr>
      </p:pic>
      <p:sp>
        <p:nvSpPr>
          <p:cNvPr id="235" name="Google Shape;235;p32"/>
          <p:cNvSpPr txBox="1"/>
          <p:nvPr/>
        </p:nvSpPr>
        <p:spPr>
          <a:xfrm>
            <a:off x="3810000" y="4533900"/>
            <a:ext cx="3048000" cy="762000"/>
          </a:xfrm>
          <a:prstGeom prst="rect">
            <a:avLst/>
          </a:prstGeom>
          <a:solidFill>
            <a:srgbClr val="CC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50     55     60      65     </a:t>
            </a:r>
            <a:r>
              <a:rPr b="0" i="0" lang="en-US" sz="1800" u="none">
                <a:solidFill>
                  <a:srgbClr val="FF0000"/>
                </a:solidFill>
                <a:latin typeface="Arial"/>
                <a:ea typeface="Arial"/>
                <a:cs typeface="Arial"/>
                <a:sym typeface="Arial"/>
              </a:rPr>
              <a:t>70</a:t>
            </a:r>
            <a:r>
              <a:rPr b="0" i="0" lang="en-US" sz="1800" u="none">
                <a:solidFill>
                  <a:srgbClr val="000000"/>
                </a:solidFill>
                <a:latin typeface="Arial"/>
                <a:ea typeface="Arial"/>
                <a:cs typeface="Arial"/>
                <a:sym typeface="Arial"/>
              </a:rPr>
              <a:t>   </a:t>
            </a:r>
            <a:endParaRPr/>
          </a:p>
        </p:txBody>
      </p:sp>
      <p:cxnSp>
        <p:nvCxnSpPr>
          <p:cNvPr id="236" name="Google Shape;236;p32"/>
          <p:cNvCxnSpPr/>
          <p:nvPr/>
        </p:nvCxnSpPr>
        <p:spPr>
          <a:xfrm>
            <a:off x="4343400" y="4343400"/>
            <a:ext cx="0" cy="762000"/>
          </a:xfrm>
          <a:prstGeom prst="straightConnector1">
            <a:avLst/>
          </a:prstGeom>
          <a:noFill/>
          <a:ln cap="flat" cmpd="sng" w="9525">
            <a:solidFill>
              <a:srgbClr val="000000"/>
            </a:solidFill>
            <a:prstDash val="solid"/>
            <a:miter lim="800000"/>
            <a:headEnd len="med" w="med" type="none"/>
            <a:tailEnd len="med" w="med" type="none"/>
          </a:ln>
        </p:spPr>
      </p:cxnSp>
      <p:cxnSp>
        <p:nvCxnSpPr>
          <p:cNvPr id="237" name="Google Shape;237;p32"/>
          <p:cNvCxnSpPr/>
          <p:nvPr/>
        </p:nvCxnSpPr>
        <p:spPr>
          <a:xfrm>
            <a:off x="4953000" y="4343400"/>
            <a:ext cx="0" cy="762000"/>
          </a:xfrm>
          <a:prstGeom prst="straightConnector1">
            <a:avLst/>
          </a:prstGeom>
          <a:noFill/>
          <a:ln cap="flat" cmpd="sng" w="9525">
            <a:solidFill>
              <a:srgbClr val="000000"/>
            </a:solidFill>
            <a:prstDash val="solid"/>
            <a:miter lim="800000"/>
            <a:headEnd len="med" w="med" type="none"/>
            <a:tailEnd len="med" w="med" type="none"/>
          </a:ln>
        </p:spPr>
      </p:cxnSp>
      <p:cxnSp>
        <p:nvCxnSpPr>
          <p:cNvPr id="238" name="Google Shape;238;p32"/>
          <p:cNvCxnSpPr/>
          <p:nvPr/>
        </p:nvCxnSpPr>
        <p:spPr>
          <a:xfrm>
            <a:off x="5562600" y="4343400"/>
            <a:ext cx="0" cy="762000"/>
          </a:xfrm>
          <a:prstGeom prst="straightConnector1">
            <a:avLst/>
          </a:prstGeom>
          <a:noFill/>
          <a:ln cap="flat" cmpd="sng" w="9525">
            <a:solidFill>
              <a:srgbClr val="000000"/>
            </a:solidFill>
            <a:prstDash val="solid"/>
            <a:miter lim="800000"/>
            <a:headEnd len="med" w="med" type="none"/>
            <a:tailEnd len="med" w="med" type="none"/>
          </a:ln>
        </p:spPr>
      </p:cxnSp>
      <p:cxnSp>
        <p:nvCxnSpPr>
          <p:cNvPr id="239" name="Google Shape;239;p32"/>
          <p:cNvCxnSpPr/>
          <p:nvPr/>
        </p:nvCxnSpPr>
        <p:spPr>
          <a:xfrm>
            <a:off x="6172200" y="4343400"/>
            <a:ext cx="0" cy="762000"/>
          </a:xfrm>
          <a:prstGeom prst="straightConnector1">
            <a:avLst/>
          </a:prstGeom>
          <a:noFill/>
          <a:ln cap="flat" cmpd="sng" w="9525">
            <a:solidFill>
              <a:srgbClr val="000000"/>
            </a:solidFill>
            <a:prstDash val="solid"/>
            <a:miter lim="800000"/>
            <a:headEnd len="med" w="med" type="none"/>
            <a:tailEnd len="med" w="med" type="none"/>
          </a:ln>
        </p:spPr>
      </p:cxnSp>
      <p:sp>
        <p:nvSpPr>
          <p:cNvPr id="240" name="Google Shape;240;p32"/>
          <p:cNvSpPr txBox="1"/>
          <p:nvPr/>
        </p:nvSpPr>
        <p:spPr>
          <a:xfrm>
            <a:off x="3200400" y="5625950"/>
            <a:ext cx="1219200" cy="685800"/>
          </a:xfrm>
          <a:prstGeom prst="rect">
            <a:avLst/>
          </a:prstGeom>
          <a:solidFill>
            <a:srgbClr val="CC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50    55</a:t>
            </a:r>
            <a:endParaRPr/>
          </a:p>
        </p:txBody>
      </p:sp>
      <p:sp>
        <p:nvSpPr>
          <p:cNvPr id="241" name="Google Shape;241;p32"/>
          <p:cNvSpPr txBox="1"/>
          <p:nvPr/>
        </p:nvSpPr>
        <p:spPr>
          <a:xfrm>
            <a:off x="4953000" y="5625950"/>
            <a:ext cx="1828800" cy="685800"/>
          </a:xfrm>
          <a:prstGeom prst="rect">
            <a:avLst/>
          </a:prstGeom>
          <a:solidFill>
            <a:srgbClr val="CC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60      65      </a:t>
            </a:r>
            <a:r>
              <a:rPr b="0" i="0" lang="en-US" sz="1800" u="none">
                <a:solidFill>
                  <a:srgbClr val="FF0000"/>
                </a:solidFill>
                <a:latin typeface="Arial"/>
                <a:ea typeface="Arial"/>
                <a:cs typeface="Arial"/>
                <a:sym typeface="Arial"/>
              </a:rPr>
              <a:t>70</a:t>
            </a:r>
            <a:r>
              <a:rPr b="0" i="0" lang="en-US" sz="1800" u="none">
                <a:solidFill>
                  <a:srgbClr val="000000"/>
                </a:solidFill>
                <a:latin typeface="Arial"/>
                <a:ea typeface="Arial"/>
                <a:cs typeface="Arial"/>
                <a:sym typeface="Arial"/>
              </a:rPr>
              <a:t> </a:t>
            </a:r>
            <a:endParaRPr/>
          </a:p>
        </p:txBody>
      </p:sp>
      <p:cxnSp>
        <p:nvCxnSpPr>
          <p:cNvPr id="242" name="Google Shape;242;p32"/>
          <p:cNvCxnSpPr/>
          <p:nvPr/>
        </p:nvCxnSpPr>
        <p:spPr>
          <a:xfrm>
            <a:off x="3810000" y="5486400"/>
            <a:ext cx="0" cy="685800"/>
          </a:xfrm>
          <a:prstGeom prst="straightConnector1">
            <a:avLst/>
          </a:prstGeom>
          <a:noFill/>
          <a:ln cap="flat" cmpd="sng" w="9525">
            <a:solidFill>
              <a:srgbClr val="000000"/>
            </a:solidFill>
            <a:prstDash val="solid"/>
            <a:miter lim="800000"/>
            <a:headEnd len="med" w="med" type="none"/>
            <a:tailEnd len="med" w="med" type="none"/>
          </a:ln>
        </p:spPr>
      </p:cxnSp>
      <p:cxnSp>
        <p:nvCxnSpPr>
          <p:cNvPr id="243" name="Google Shape;243;p32"/>
          <p:cNvCxnSpPr/>
          <p:nvPr/>
        </p:nvCxnSpPr>
        <p:spPr>
          <a:xfrm>
            <a:off x="5638800" y="5486400"/>
            <a:ext cx="0" cy="685800"/>
          </a:xfrm>
          <a:prstGeom prst="straightConnector1">
            <a:avLst/>
          </a:prstGeom>
          <a:noFill/>
          <a:ln cap="flat" cmpd="sng" w="9525">
            <a:solidFill>
              <a:srgbClr val="000000"/>
            </a:solidFill>
            <a:prstDash val="solid"/>
            <a:miter lim="800000"/>
            <a:headEnd len="med" w="med" type="none"/>
            <a:tailEnd len="med" w="med" type="none"/>
          </a:ln>
        </p:spPr>
      </p:cxnSp>
      <p:cxnSp>
        <p:nvCxnSpPr>
          <p:cNvPr id="244" name="Google Shape;244;p32"/>
          <p:cNvCxnSpPr/>
          <p:nvPr/>
        </p:nvCxnSpPr>
        <p:spPr>
          <a:xfrm>
            <a:off x="6172200" y="5625950"/>
            <a:ext cx="0" cy="685800"/>
          </a:xfrm>
          <a:prstGeom prst="straightConnector1">
            <a:avLst/>
          </a:prstGeom>
          <a:noFill/>
          <a:ln cap="flat" cmpd="sng" w="9525">
            <a:solidFill>
              <a:srgbClr val="000000"/>
            </a:solidFill>
            <a:prstDash val="solid"/>
            <a:miter lim="800000"/>
            <a:headEnd len="med" w="med" type="none"/>
            <a:tailEnd len="med" w="med" type="none"/>
          </a:ln>
        </p:spPr>
      </p:cxnSp>
      <p:cxnSp>
        <p:nvCxnSpPr>
          <p:cNvPr id="245" name="Google Shape;245;p32"/>
          <p:cNvCxnSpPr/>
          <p:nvPr/>
        </p:nvCxnSpPr>
        <p:spPr>
          <a:xfrm flipH="1">
            <a:off x="4038600" y="5105400"/>
            <a:ext cx="762000" cy="381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46" name="Google Shape;246;p32"/>
          <p:cNvCxnSpPr/>
          <p:nvPr/>
        </p:nvCxnSpPr>
        <p:spPr>
          <a:xfrm>
            <a:off x="5105400" y="5105400"/>
            <a:ext cx="990600" cy="381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47" name="Google Shape;247;p32"/>
          <p:cNvCxnSpPr>
            <a:stCxn id="235" idx="0"/>
          </p:cNvCxnSpPr>
          <p:nvPr/>
        </p:nvCxnSpPr>
        <p:spPr>
          <a:xfrm rot="10800000">
            <a:off x="4191000" y="2819400"/>
            <a:ext cx="1143000" cy="1714500"/>
          </a:xfrm>
          <a:prstGeom prst="straightConnector1">
            <a:avLst/>
          </a:prstGeom>
          <a:noFill/>
          <a:ln cap="flat" cmpd="sng" w="9525">
            <a:solidFill>
              <a:srgbClr val="000000"/>
            </a:solidFill>
            <a:prstDash val="solid"/>
            <a:miter lim="800000"/>
            <a:headEnd len="med" w="med" type="none"/>
            <a:tailEnd len="med" w="med" type="triangle"/>
          </a:ln>
        </p:spPr>
      </p:cxnSp>
      <p:cxnSp>
        <p:nvCxnSpPr>
          <p:cNvPr id="248" name="Google Shape;248;p32"/>
          <p:cNvCxnSpPr/>
          <p:nvPr/>
        </p:nvCxnSpPr>
        <p:spPr>
          <a:xfrm>
            <a:off x="4343400" y="2743200"/>
            <a:ext cx="228600" cy="0"/>
          </a:xfrm>
          <a:prstGeom prst="straightConnector1">
            <a:avLst/>
          </a:prstGeom>
          <a:noFill/>
          <a:ln cap="flat" cmpd="sng" w="9525">
            <a:solidFill>
              <a:srgbClr val="000000"/>
            </a:solidFill>
            <a:prstDash val="solid"/>
            <a:miter lim="800000"/>
            <a:headEnd len="med" w="med" type="none"/>
            <a:tailEnd len="med" w="med" type="triangle"/>
          </a:ln>
        </p:spPr>
      </p:cxnSp>
      <p:pic>
        <p:nvPicPr>
          <p:cNvPr id="249" name="Google Shape;249;p32"/>
          <p:cNvPicPr preferRelativeResize="0"/>
          <p:nvPr/>
        </p:nvPicPr>
        <p:blipFill rotWithShape="1">
          <a:blip r:embed="rId4">
            <a:alphaModFix/>
          </a:blip>
          <a:srcRect b="0" l="0" r="0" t="0"/>
          <a:stretch/>
        </p:blipFill>
        <p:spPr>
          <a:xfrm>
            <a:off x="4881562" y="2593975"/>
            <a:ext cx="236400" cy="195300"/>
          </a:xfrm>
          <a:prstGeom prst="rect">
            <a:avLst/>
          </a:prstGeom>
          <a:noFill/>
          <a:ln>
            <a:noFill/>
          </a:ln>
        </p:spPr>
      </p:pic>
      <p:sp>
        <p:nvSpPr>
          <p:cNvPr id="250" name="Google Shape;250;p32"/>
          <p:cNvSpPr/>
          <p:nvPr/>
        </p:nvSpPr>
        <p:spPr>
          <a:xfrm>
            <a:off x="7391400" y="4660900"/>
            <a:ext cx="1905000" cy="1524000"/>
          </a:xfrm>
          <a:prstGeom prst="wedgeEllipseCallout">
            <a:avLst>
              <a:gd fmla="val -3492" name="adj1"/>
              <a:gd fmla="val 2835" name="adj2"/>
            </a:avLst>
          </a:prstGeom>
          <a:solidFill>
            <a:srgbClr val="CCCC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Does not fit inside the leaf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path path="circle">
            <a:fillToRect b="50%" l="50%" r="50%" t="50%"/>
          </a:path>
          <a:tileRect/>
        </a:gradFill>
      </p:bgPr>
    </p:bg>
    <p:spTree>
      <p:nvGrpSpPr>
        <p:cNvPr id="254" name="Shape 254"/>
        <p:cNvGrpSpPr/>
        <p:nvPr/>
      </p:nvGrpSpPr>
      <p:grpSpPr>
        <a:xfrm>
          <a:off x="0" y="0"/>
          <a:ext cx="0" cy="0"/>
          <a:chOff x="0" y="0"/>
          <a:chExt cx="0" cy="0"/>
        </a:xfrm>
      </p:grpSpPr>
      <p:sp>
        <p:nvSpPr>
          <p:cNvPr id="255" name="Google Shape;255;p33"/>
          <p:cNvSpPr txBox="1"/>
          <p:nvPr>
            <p:ph type="title"/>
          </p:nvPr>
        </p:nvSpPr>
        <p:spPr>
          <a:xfrm>
            <a:off x="733500" y="27661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6000">
                <a:solidFill>
                  <a:srgbClr val="660000"/>
                </a:solidFill>
              </a:rPr>
              <a:t>Working Of Project:</a:t>
            </a:r>
            <a:endParaRPr b="1" sz="6000">
              <a:solidFill>
                <a:srgbClr val="66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