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65d377a2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65d377a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65d377a2a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65d377a2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65d377a2a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65d377a2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65d377a2a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65d377a2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65d377a2a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65d377a2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1199cec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61199ce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61199cec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61199ce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61199cec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61199ce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61199cec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61199cec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61199cec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61199ce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61199cece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61199cec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1199cec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1199ce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65d377a2a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65d377a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chandlertimm/dota-data" TargetMode="External"/><Relationship Id="rId4" Type="http://schemas.openxmlformats.org/officeDocument/2006/relationships/hyperlink" Target="https://usa.honda-ri.com/hevi" TargetMode="External"/><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559799"/>
            <a:ext cx="9753600" cy="2379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Quattrocento Sans"/>
              <a:buNone/>
            </a:pPr>
            <a:r>
              <a:rPr b="1" lang="en-US">
                <a:latin typeface="Times New Roman"/>
                <a:ea typeface="Times New Roman"/>
                <a:cs typeface="Times New Roman"/>
                <a:sym typeface="Times New Roman"/>
              </a:rPr>
              <a:t>LLM-based Query System for Traffic Analysis Using CCTV Footage</a:t>
            </a:r>
            <a:endParaRPr b="1">
              <a:latin typeface="Times New Roman"/>
              <a:ea typeface="Times New Roman"/>
              <a:cs typeface="Times New Roman"/>
              <a:sym typeface="Times New Roman"/>
            </a:endParaRPr>
          </a:p>
        </p:txBody>
      </p:sp>
      <p:sp>
        <p:nvSpPr>
          <p:cNvPr id="169" name="Google Shape;169;p19"/>
          <p:cNvSpPr txBox="1"/>
          <p:nvPr>
            <p:ph idx="1" type="subTitle"/>
          </p:nvPr>
        </p:nvSpPr>
        <p:spPr>
          <a:xfrm>
            <a:off x="4640575" y="4186225"/>
            <a:ext cx="6012300" cy="21939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935"/>
              <a:buNone/>
            </a:pPr>
            <a:r>
              <a:rPr b="1" lang="en-US" sz="2140">
                <a:latin typeface="Times New Roman"/>
                <a:ea typeface="Times New Roman"/>
                <a:cs typeface="Times New Roman"/>
                <a:sym typeface="Times New Roman"/>
              </a:rPr>
              <a:t>Argharupa Adhikary	        </a:t>
            </a:r>
            <a:r>
              <a:rPr b="1" lang="en-US" sz="2140">
                <a:latin typeface="Times New Roman"/>
                <a:ea typeface="Times New Roman"/>
                <a:cs typeface="Times New Roman"/>
                <a:sym typeface="Times New Roman"/>
              </a:rPr>
              <a:t>Arunoday Ghorai</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Font typeface="Arial"/>
              <a:buNone/>
            </a:pPr>
            <a:r>
              <a:rPr b="1" lang="en-US" sz="2140">
                <a:latin typeface="Times New Roman"/>
                <a:ea typeface="Times New Roman"/>
                <a:cs typeface="Times New Roman"/>
                <a:sym typeface="Times New Roman"/>
              </a:rPr>
              <a:t>MT23020					 MT23023</a:t>
            </a:r>
            <a:r>
              <a:rPr b="1" lang="en-US" sz="2140">
                <a:latin typeface="Times New Roman"/>
                <a:ea typeface="Times New Roman"/>
                <a:cs typeface="Times New Roman"/>
                <a:sym typeface="Times New Roman"/>
              </a:rPr>
              <a:t>			</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Font typeface="Arial"/>
              <a:buNone/>
            </a:pPr>
            <a:r>
              <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Font typeface="Arial"/>
              <a:buNone/>
            </a:pPr>
            <a:r>
              <a:rPr b="1" lang="en-US" sz="2140">
                <a:latin typeface="Times New Roman"/>
                <a:ea typeface="Times New Roman"/>
                <a:cs typeface="Times New Roman"/>
                <a:sym typeface="Times New Roman"/>
              </a:rPr>
              <a:t>Shashank Sharma			</a:t>
            </a:r>
            <a:r>
              <a:rPr b="1" lang="en-US" sz="2140">
                <a:latin typeface="Times New Roman"/>
                <a:ea typeface="Times New Roman"/>
                <a:cs typeface="Times New Roman"/>
                <a:sym typeface="Times New Roman"/>
              </a:rPr>
              <a:t> Shubham Kale</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Font typeface="Arial"/>
              <a:buNone/>
            </a:pPr>
            <a:r>
              <a:rPr b="1" lang="en-US" sz="2140">
                <a:latin typeface="Times New Roman"/>
                <a:ea typeface="Times New Roman"/>
                <a:cs typeface="Times New Roman"/>
                <a:sym typeface="Times New Roman"/>
              </a:rPr>
              <a:t>MT23088					</a:t>
            </a:r>
            <a:r>
              <a:rPr b="1" lang="en-US" sz="2140">
                <a:latin typeface="Times New Roman"/>
                <a:ea typeface="Times New Roman"/>
                <a:cs typeface="Times New Roman"/>
                <a:sym typeface="Times New Roman"/>
              </a:rPr>
              <a:t> MT23094</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None/>
            </a:pPr>
            <a:r>
              <a:rPr b="1" lang="en-US" sz="2140">
                <a:latin typeface="Times New Roman"/>
                <a:ea typeface="Times New Roman"/>
                <a:cs typeface="Times New Roman"/>
                <a:sym typeface="Times New Roman"/>
              </a:rPr>
              <a:t> </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Font typeface="Arial"/>
              <a:buNone/>
            </a:pPr>
            <a:r>
              <a:rPr b="1" lang="en-US" sz="2140">
                <a:latin typeface="Times New Roman"/>
                <a:ea typeface="Times New Roman"/>
                <a:cs typeface="Times New Roman"/>
                <a:sym typeface="Times New Roman"/>
              </a:rPr>
              <a:t>Nilanjana Chatterjee		 Neeraj</a:t>
            </a:r>
            <a:endParaRPr b="1" sz="2140">
              <a:latin typeface="Times New Roman"/>
              <a:ea typeface="Times New Roman"/>
              <a:cs typeface="Times New Roman"/>
              <a:sym typeface="Times New Roman"/>
            </a:endParaRPr>
          </a:p>
          <a:p>
            <a:pPr indent="0" lvl="0" marL="0" rtl="0" algn="just">
              <a:lnSpc>
                <a:spcPct val="70000"/>
              </a:lnSpc>
              <a:spcBef>
                <a:spcPts val="0"/>
              </a:spcBef>
              <a:spcAft>
                <a:spcPts val="0"/>
              </a:spcAft>
              <a:buClr>
                <a:schemeClr val="dk1"/>
              </a:buClr>
              <a:buSzPts val="935"/>
              <a:buNone/>
            </a:pPr>
            <a:r>
              <a:rPr b="1" lang="en-US" sz="2140">
                <a:latin typeface="Times New Roman"/>
                <a:ea typeface="Times New Roman"/>
                <a:cs typeface="Times New Roman"/>
                <a:sym typeface="Times New Roman"/>
              </a:rPr>
              <a:t>PhD22020					 PhD22016</a:t>
            </a:r>
            <a:endParaRPr b="1" sz="214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on fine-tuned model</a:t>
            </a:r>
            <a:endParaRPr/>
          </a:p>
        </p:txBody>
      </p:sp>
      <p:sp>
        <p:nvSpPr>
          <p:cNvPr id="234" name="Google Shape;234;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5" name="Google Shape;235;p28"/>
          <p:cNvPicPr preferRelativeResize="0"/>
          <p:nvPr/>
        </p:nvPicPr>
        <p:blipFill rotWithShape="1">
          <a:blip r:embed="rId3">
            <a:alphaModFix/>
          </a:blip>
          <a:srcRect b="0" l="10386" r="19951" t="0"/>
          <a:stretch/>
        </p:blipFill>
        <p:spPr>
          <a:xfrm>
            <a:off x="1859250" y="2207950"/>
            <a:ext cx="8174449" cy="29146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Model deployed as a chatbot </a:t>
            </a:r>
            <a:endParaRPr>
              <a:latin typeface="Times New Roman"/>
              <a:ea typeface="Times New Roman"/>
              <a:cs typeface="Times New Roman"/>
              <a:sym typeface="Times New Roman"/>
            </a:endParaRPr>
          </a:p>
        </p:txBody>
      </p:sp>
      <p:sp>
        <p:nvSpPr>
          <p:cNvPr id="241" name="Google Shape;241;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2" name="Google Shape;242;p29"/>
          <p:cNvPicPr preferRelativeResize="0"/>
          <p:nvPr/>
        </p:nvPicPr>
        <p:blipFill>
          <a:blip r:embed="rId3">
            <a:alphaModFix/>
          </a:blip>
          <a:stretch>
            <a:fillRect/>
          </a:stretch>
        </p:blipFill>
        <p:spPr>
          <a:xfrm>
            <a:off x="2219525" y="1547775"/>
            <a:ext cx="7613149" cy="43294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Conclusion</a:t>
            </a:r>
            <a:endParaRPr b="1"/>
          </a:p>
        </p:txBody>
      </p:sp>
      <p:sp>
        <p:nvSpPr>
          <p:cNvPr id="248" name="Google Shape;248;p30"/>
          <p:cNvSpPr txBox="1"/>
          <p:nvPr>
            <p:ph idx="1" type="body"/>
          </p:nvPr>
        </p:nvSpPr>
        <p:spPr>
          <a:xfrm>
            <a:off x="845127" y="1381182"/>
            <a:ext cx="10515600" cy="47991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457200" rtl="0" algn="just">
              <a:spcBef>
                <a:spcPts val="1000"/>
              </a:spcBef>
              <a:spcAft>
                <a:spcPts val="0"/>
              </a:spcAft>
              <a:buNone/>
            </a:pPr>
            <a:r>
              <a:t/>
            </a:r>
            <a:endParaRPr/>
          </a:p>
          <a:p>
            <a:pPr indent="-334327" lvl="0" marL="457200" rtl="0" algn="just">
              <a:spcBef>
                <a:spcPts val="1000"/>
              </a:spcBef>
              <a:spcAft>
                <a:spcPts val="0"/>
              </a:spcAft>
              <a:buSzPct val="64285"/>
              <a:buChar char="●"/>
            </a:pPr>
            <a:r>
              <a:rPr lang="en-US"/>
              <a:t>Developed a robust video analysis pipeline for traffic statistics and accident detection.  </a:t>
            </a:r>
            <a:endParaRPr/>
          </a:p>
          <a:p>
            <a:pPr indent="0" lvl="0" marL="457200" rtl="0" algn="just">
              <a:spcBef>
                <a:spcPts val="1000"/>
              </a:spcBef>
              <a:spcAft>
                <a:spcPts val="0"/>
              </a:spcAft>
              <a:buNone/>
            </a:pPr>
            <a:r>
              <a:t/>
            </a:r>
            <a:endParaRPr/>
          </a:p>
          <a:p>
            <a:pPr indent="-334327" lvl="0" marL="457200" rtl="0" algn="just">
              <a:spcBef>
                <a:spcPts val="1000"/>
              </a:spcBef>
              <a:spcAft>
                <a:spcPts val="0"/>
              </a:spcAft>
              <a:buSzPct val="64285"/>
              <a:buChar char="●"/>
            </a:pPr>
            <a:r>
              <a:rPr lang="en-US"/>
              <a:t>Generated and annotated datasets; conducted inference with initial results.  </a:t>
            </a:r>
            <a:endParaRPr/>
          </a:p>
          <a:p>
            <a:pPr indent="0" lvl="0" marL="457200" rtl="0" algn="just">
              <a:spcBef>
                <a:spcPts val="1000"/>
              </a:spcBef>
              <a:spcAft>
                <a:spcPts val="0"/>
              </a:spcAft>
              <a:buNone/>
            </a:pPr>
            <a:r>
              <a:t/>
            </a:r>
            <a:endParaRPr/>
          </a:p>
          <a:p>
            <a:pPr indent="-334327" lvl="0" marL="457200" rtl="0" algn="just">
              <a:spcBef>
                <a:spcPts val="1000"/>
              </a:spcBef>
              <a:spcAft>
                <a:spcPts val="0"/>
              </a:spcAft>
              <a:buSzPct val="64285"/>
              <a:buChar char="●"/>
            </a:pPr>
            <a:r>
              <a:rPr lang="en-US"/>
              <a:t>Finetuned</a:t>
            </a:r>
            <a:r>
              <a:rPr lang="en-US"/>
              <a:t> model using QLoRA, improving event classification, precision, and efficiency.  </a:t>
            </a:r>
            <a:endParaRPr/>
          </a:p>
          <a:p>
            <a:pPr indent="0" lvl="0" marL="457200" rtl="0" algn="just">
              <a:spcBef>
                <a:spcPts val="1000"/>
              </a:spcBef>
              <a:spcAft>
                <a:spcPts val="0"/>
              </a:spcAft>
              <a:buNone/>
            </a:pPr>
            <a:r>
              <a:t/>
            </a:r>
            <a:endParaRPr/>
          </a:p>
          <a:p>
            <a:pPr indent="-334327" lvl="0" marL="457200" rtl="0" algn="just">
              <a:spcBef>
                <a:spcPts val="1000"/>
              </a:spcBef>
              <a:spcAft>
                <a:spcPts val="0"/>
              </a:spcAft>
              <a:buSzPct val="64285"/>
              <a:buChar char="●"/>
            </a:pPr>
            <a:r>
              <a:rPr lang="en-US"/>
              <a:t>Future: Deploy in real-world scenarios, expand datasets, and optimize for real-time analysis.  </a:t>
            </a:r>
            <a:endParaRPr/>
          </a:p>
          <a:p>
            <a:pPr indent="0" lvl="0" marL="457200" rtl="0" algn="just">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54" name="Google Shape;254;p31"/>
          <p:cNvSpPr txBox="1"/>
          <p:nvPr>
            <p:ph idx="1" type="body"/>
          </p:nvPr>
        </p:nvSpPr>
        <p:spPr>
          <a:xfrm>
            <a:off x="845125" y="1381174"/>
            <a:ext cx="10515600" cy="53040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0" lvl="0" marL="0" rtl="0" algn="just">
              <a:spcBef>
                <a:spcPts val="1000"/>
              </a:spcBef>
              <a:spcAft>
                <a:spcPts val="0"/>
              </a:spcAft>
              <a:buNone/>
            </a:pPr>
            <a:r>
              <a:t/>
            </a:r>
            <a:endParaRPr>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[1] A. G. Jangam, A. P. Mohite, D. U. Nayak, and A. V. Nimkar, “Leveraging LLMs for Video Querying,” in 2023 7th International Conference on Computer Applications in Electrical Engineering - Recent Advances (CERA), Oct. 2023, pp. 1–6. doi: 10.1109/CERA59325.2023.10455658.</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ct val="40740"/>
              <a:buFont typeface="Arial"/>
              <a:buNone/>
            </a:pPr>
            <a:r>
              <a:t/>
            </a:r>
            <a:endParaRPr sz="2700">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[2] M. Abu Tami, H. I. Ashqar, M. Elhenawy, S. Glaser, and A. Rakotonirainy, “Using Multimodal Large Language Models (MLLMs) for Automated Detection of Traffic Safety critical Events,” Vehicles, vol. 6, no. 3, Sep. 2024, doi: 10.3390/vehicles6030074.</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[3] Q. Kong et al., “WTS: A Pedestrian-Centric Traffic Video Dataset for Fine-grainedSpatial-Temporal Understanding,” arXiv preprint arXiv:2407.15350, Jul. 2024, doi: 10.48550/arXiv.2407.15350.</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[4] A. S. Patel, R. J. Nguyen, and M. H. Davis, “Multimodal Video Analysis Using LLMs for Traffic Safety and Efficiency,” in Proceedings of the IEEE International Conference on Advanced Traffic Monitoring, Sep. 2024, pp. 1–10. doi: 10.1109/IEEE.2024.10700744.</a:t>
            </a:r>
            <a:endParaRPr>
              <a:latin typeface="Times New Roman"/>
              <a:ea typeface="Times New Roman"/>
              <a:cs typeface="Times New Roman"/>
              <a:sym typeface="Times New Roman"/>
            </a:endParaRPr>
          </a:p>
          <a:p>
            <a:pPr indent="0" lvl="0" marL="0" rtl="0" algn="just">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0" name="Google Shape;260;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457200" lvl="0" marL="3657600" rtl="0" algn="l">
              <a:spcBef>
                <a:spcPts val="1000"/>
              </a:spcBef>
              <a:spcAft>
                <a:spcPts val="0"/>
              </a:spcAft>
              <a:buNone/>
            </a:pPr>
            <a:r>
              <a:rPr b="1" lang="en-US"/>
              <a:t>THANK YOU</a:t>
            </a:r>
            <a:endParaRPr b="1"/>
          </a:p>
          <a:p>
            <a:pPr indent="0" lvl="0" marL="0" rtl="0" algn="ctr">
              <a:spcBef>
                <a:spcPts val="1000"/>
              </a:spcBef>
              <a:spcAft>
                <a:spcPts val="0"/>
              </a:spcAft>
              <a:buNone/>
            </a:pPr>
            <a:r>
              <a:rPr b="1" lang="en-US"/>
              <a:t>ANY QUESTIONS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Aim</a:t>
            </a:r>
            <a:endParaRPr b="1">
              <a:latin typeface="Times New Roman"/>
              <a:ea typeface="Times New Roman"/>
              <a:cs typeface="Times New Roman"/>
              <a:sym typeface="Times New Roman"/>
            </a:endParaRPr>
          </a:p>
        </p:txBody>
      </p:sp>
      <p:sp>
        <p:nvSpPr>
          <p:cNvPr id="175" name="Google Shape;175;p20"/>
          <p:cNvSpPr txBox="1"/>
          <p:nvPr>
            <p:ph idx="1" type="body"/>
          </p:nvPr>
        </p:nvSpPr>
        <p:spPr>
          <a:xfrm>
            <a:off x="845126" y="1381175"/>
            <a:ext cx="5308800" cy="47991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86080" lvl="0" marL="457200" rtl="0" algn="just">
              <a:lnSpc>
                <a:spcPct val="115000"/>
              </a:lnSpc>
              <a:spcBef>
                <a:spcPts val="1000"/>
              </a:spcBef>
              <a:spcAft>
                <a:spcPts val="0"/>
              </a:spcAft>
              <a:buSzPts val="2480"/>
              <a:buFont typeface="Times New Roman"/>
              <a:buChar char="-"/>
            </a:pPr>
            <a:r>
              <a:rPr lang="en-US" sz="2480">
                <a:latin typeface="Times New Roman"/>
                <a:ea typeface="Times New Roman"/>
                <a:cs typeface="Times New Roman"/>
                <a:sym typeface="Times New Roman"/>
              </a:rPr>
              <a:t>To develop a robust system that uses Multimodal Large Language Models to query, to extract meaningful insights from traffic footage through Natural Language Queries.</a:t>
            </a:r>
            <a:endParaRPr sz="2480">
              <a:latin typeface="Times New Roman"/>
              <a:ea typeface="Times New Roman"/>
              <a:cs typeface="Times New Roman"/>
              <a:sym typeface="Times New Roman"/>
            </a:endParaRPr>
          </a:p>
          <a:p>
            <a:pPr indent="-386080" lvl="0" marL="457200" rtl="0" algn="just">
              <a:lnSpc>
                <a:spcPct val="115000"/>
              </a:lnSpc>
              <a:spcBef>
                <a:spcPts val="0"/>
              </a:spcBef>
              <a:spcAft>
                <a:spcPts val="0"/>
              </a:spcAft>
              <a:buSzPts val="2480"/>
              <a:buFont typeface="Times New Roman"/>
              <a:buChar char="-"/>
            </a:pPr>
            <a:r>
              <a:rPr lang="en-US" sz="2480">
                <a:latin typeface="Times New Roman"/>
                <a:ea typeface="Times New Roman"/>
                <a:cs typeface="Times New Roman"/>
                <a:sym typeface="Times New Roman"/>
              </a:rPr>
              <a:t>Key Features: </a:t>
            </a:r>
            <a:endParaRPr sz="2480">
              <a:latin typeface="Times New Roman"/>
              <a:ea typeface="Times New Roman"/>
              <a:cs typeface="Times New Roman"/>
              <a:sym typeface="Times New Roman"/>
            </a:endParaRPr>
          </a:p>
          <a:p>
            <a:pPr indent="-386080" lvl="1" marL="914400" rtl="0" algn="just">
              <a:lnSpc>
                <a:spcPct val="115000"/>
              </a:lnSpc>
              <a:spcBef>
                <a:spcPts val="0"/>
              </a:spcBef>
              <a:spcAft>
                <a:spcPts val="0"/>
              </a:spcAft>
              <a:buSzPts val="2480"/>
              <a:buFont typeface="Times New Roman"/>
              <a:buChar char="-"/>
            </a:pPr>
            <a:r>
              <a:rPr lang="en-US" sz="2480">
                <a:latin typeface="Times New Roman"/>
                <a:ea typeface="Times New Roman"/>
                <a:cs typeface="Times New Roman"/>
                <a:sym typeface="Times New Roman"/>
              </a:rPr>
              <a:t>Accident Detection</a:t>
            </a:r>
            <a:endParaRPr sz="2480">
              <a:latin typeface="Times New Roman"/>
              <a:ea typeface="Times New Roman"/>
              <a:cs typeface="Times New Roman"/>
              <a:sym typeface="Times New Roman"/>
            </a:endParaRPr>
          </a:p>
          <a:p>
            <a:pPr indent="-386080" lvl="1" marL="914400" rtl="0" algn="just">
              <a:lnSpc>
                <a:spcPct val="115000"/>
              </a:lnSpc>
              <a:spcBef>
                <a:spcPts val="0"/>
              </a:spcBef>
              <a:spcAft>
                <a:spcPts val="0"/>
              </a:spcAft>
              <a:buSzPts val="2480"/>
              <a:buFont typeface="Times New Roman"/>
              <a:buChar char="-"/>
            </a:pPr>
            <a:r>
              <a:rPr lang="en-US" sz="2480">
                <a:latin typeface="Times New Roman"/>
                <a:ea typeface="Times New Roman"/>
                <a:cs typeface="Times New Roman"/>
                <a:sym typeface="Times New Roman"/>
              </a:rPr>
              <a:t>Vehicle Count </a:t>
            </a:r>
            <a:endParaRPr sz="2480">
              <a:latin typeface="Times New Roman"/>
              <a:ea typeface="Times New Roman"/>
              <a:cs typeface="Times New Roman"/>
              <a:sym typeface="Times New Roman"/>
            </a:endParaRPr>
          </a:p>
          <a:p>
            <a:pPr indent="-386080" lvl="1" marL="914400" rtl="0" algn="just">
              <a:lnSpc>
                <a:spcPct val="115000"/>
              </a:lnSpc>
              <a:spcBef>
                <a:spcPts val="0"/>
              </a:spcBef>
              <a:spcAft>
                <a:spcPts val="0"/>
              </a:spcAft>
              <a:buSzPts val="2480"/>
              <a:buFont typeface="Times New Roman"/>
              <a:buChar char="-"/>
            </a:pPr>
            <a:r>
              <a:rPr lang="en-US" sz="2480">
                <a:latin typeface="Times New Roman"/>
                <a:ea typeface="Times New Roman"/>
                <a:cs typeface="Times New Roman"/>
                <a:sym typeface="Times New Roman"/>
              </a:rPr>
              <a:t>Congestion Level</a:t>
            </a:r>
            <a:endParaRPr sz="2480">
              <a:latin typeface="Times New Roman"/>
              <a:ea typeface="Times New Roman"/>
              <a:cs typeface="Times New Roman"/>
              <a:sym typeface="Times New Roman"/>
            </a:endParaRPr>
          </a:p>
          <a:p>
            <a:pPr indent="-386080" lvl="1" marL="914400" rtl="0" algn="just">
              <a:lnSpc>
                <a:spcPct val="115000"/>
              </a:lnSpc>
              <a:spcBef>
                <a:spcPts val="0"/>
              </a:spcBef>
              <a:spcAft>
                <a:spcPts val="0"/>
              </a:spcAft>
              <a:buSzPts val="2480"/>
              <a:buFont typeface="Times New Roman"/>
              <a:buChar char="-"/>
            </a:pPr>
            <a:r>
              <a:rPr lang="en-US" sz="2480">
                <a:latin typeface="Times New Roman"/>
                <a:ea typeface="Times New Roman"/>
                <a:cs typeface="Times New Roman"/>
                <a:sym typeface="Times New Roman"/>
              </a:rPr>
              <a:t>Continuous QnA Bot</a:t>
            </a:r>
            <a:endParaRPr sz="2480">
              <a:latin typeface="Times New Roman"/>
              <a:ea typeface="Times New Roman"/>
              <a:cs typeface="Times New Roman"/>
              <a:sym typeface="Times New Roman"/>
            </a:endParaRPr>
          </a:p>
          <a:p>
            <a:pPr indent="0" lvl="0" marL="0" rtl="0" algn="just">
              <a:lnSpc>
                <a:spcPct val="115000"/>
              </a:lnSpc>
              <a:spcBef>
                <a:spcPts val="1000"/>
              </a:spcBef>
              <a:spcAft>
                <a:spcPts val="0"/>
              </a:spcAft>
              <a:buSzPts val="935"/>
              <a:buNone/>
            </a:pPr>
            <a:r>
              <a:t/>
            </a:r>
            <a:endParaRPr sz="2480">
              <a:latin typeface="Times New Roman"/>
              <a:ea typeface="Times New Roman"/>
              <a:cs typeface="Times New Roman"/>
              <a:sym typeface="Times New Roman"/>
            </a:endParaRPr>
          </a:p>
        </p:txBody>
      </p:sp>
      <p:pic>
        <p:nvPicPr>
          <p:cNvPr id="176" name="Google Shape;176;p20"/>
          <p:cNvPicPr preferRelativeResize="0"/>
          <p:nvPr/>
        </p:nvPicPr>
        <p:blipFill>
          <a:blip r:embed="rId3">
            <a:alphaModFix/>
          </a:blip>
          <a:stretch>
            <a:fillRect/>
          </a:stretch>
        </p:blipFill>
        <p:spPr>
          <a:xfrm>
            <a:off x="6564075" y="1478200"/>
            <a:ext cx="5105399" cy="460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Datasets used</a:t>
            </a:r>
            <a:endParaRPr b="1">
              <a:latin typeface="Times New Roman"/>
              <a:ea typeface="Times New Roman"/>
              <a:cs typeface="Times New Roman"/>
              <a:sym typeface="Times New Roman"/>
            </a:endParaRPr>
          </a:p>
        </p:txBody>
      </p:sp>
      <p:sp>
        <p:nvSpPr>
          <p:cNvPr id="182" name="Google Shape;182;p21"/>
          <p:cNvSpPr txBox="1"/>
          <p:nvPr>
            <p:ph idx="1" type="body"/>
          </p:nvPr>
        </p:nvSpPr>
        <p:spPr>
          <a:xfrm>
            <a:off x="845125" y="1381175"/>
            <a:ext cx="6058200" cy="51651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334327" lvl="0" marL="457200" rtl="0" algn="just">
              <a:spcBef>
                <a:spcPts val="1000"/>
              </a:spcBef>
              <a:spcAft>
                <a:spcPts val="0"/>
              </a:spcAft>
              <a:buSzPct val="64285"/>
              <a:buFont typeface="Times New Roman"/>
              <a:buChar char="●"/>
            </a:pPr>
            <a:r>
              <a:rPr lang="en-US">
                <a:latin typeface="Times New Roman"/>
                <a:ea typeface="Times New Roman"/>
                <a:cs typeface="Times New Roman"/>
                <a:sym typeface="Times New Roman"/>
              </a:rPr>
              <a:t>We used the DoTA and HEVI datasets.</a:t>
            </a:r>
            <a:endParaRPr>
              <a:latin typeface="Times New Roman"/>
              <a:ea typeface="Times New Roman"/>
              <a:cs typeface="Times New Roman"/>
              <a:sym typeface="Times New Roman"/>
            </a:endParaRPr>
          </a:p>
          <a:p>
            <a:pPr indent="0" lvl="0" marL="457200" rtl="0" algn="just">
              <a:spcBef>
                <a:spcPts val="1000"/>
              </a:spcBef>
              <a:spcAft>
                <a:spcPts val="0"/>
              </a:spcAft>
              <a:buNone/>
            </a:pPr>
            <a:r>
              <a:t/>
            </a:r>
            <a:endParaRPr>
              <a:latin typeface="Times New Roman"/>
              <a:ea typeface="Times New Roman"/>
              <a:cs typeface="Times New Roman"/>
              <a:sym typeface="Times New Roman"/>
            </a:endParaRPr>
          </a:p>
          <a:p>
            <a:pPr indent="-334327" lvl="0" marL="457200" rtl="0" algn="just">
              <a:spcBef>
                <a:spcPts val="1000"/>
              </a:spcBef>
              <a:spcAft>
                <a:spcPts val="0"/>
              </a:spcAft>
              <a:buSzPct val="69230"/>
              <a:buFont typeface="Times New Roman"/>
              <a:buChar char="●"/>
            </a:pPr>
            <a:r>
              <a:rPr lang="en-US">
                <a:latin typeface="Times New Roman"/>
                <a:ea typeface="Times New Roman"/>
                <a:cs typeface="Times New Roman"/>
                <a:sym typeface="Times New Roman"/>
              </a:rPr>
              <a:t>DoTA: </a:t>
            </a:r>
            <a:r>
              <a:rPr lang="en-US" sz="2600">
                <a:latin typeface="Times New Roman"/>
                <a:ea typeface="Times New Roman"/>
                <a:cs typeface="Times New Roman"/>
                <a:sym typeface="Times New Roman"/>
              </a:rPr>
              <a:t>1,450 annotated accident videos</a:t>
            </a:r>
            <a:endParaRPr sz="2600">
              <a:latin typeface="Times New Roman"/>
              <a:ea typeface="Times New Roman"/>
              <a:cs typeface="Times New Roman"/>
              <a:sym typeface="Times New Roman"/>
            </a:endParaRPr>
          </a:p>
          <a:p>
            <a:pPr indent="-334327" lvl="0" marL="457200" rtl="0" algn="just">
              <a:spcBef>
                <a:spcPts val="0"/>
              </a:spcBef>
              <a:spcAft>
                <a:spcPts val="0"/>
              </a:spcAft>
              <a:buSzPct val="69230"/>
              <a:buFont typeface="Times New Roman"/>
              <a:buChar char="●"/>
            </a:pPr>
            <a:r>
              <a:rPr lang="en-US">
                <a:latin typeface="Times New Roman"/>
                <a:ea typeface="Times New Roman"/>
                <a:cs typeface="Times New Roman"/>
                <a:sym typeface="Times New Roman"/>
              </a:rPr>
              <a:t>HEVI: </a:t>
            </a:r>
            <a:r>
              <a:rPr lang="en-US" sz="2600">
                <a:latin typeface="Times New Roman"/>
                <a:ea typeface="Times New Roman"/>
                <a:cs typeface="Times New Roman"/>
                <a:sym typeface="Times New Roman"/>
              </a:rPr>
              <a:t>250 non-accident videos</a:t>
            </a:r>
            <a:br>
              <a:rPr lang="en-US"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just">
              <a:spcBef>
                <a:spcPts val="1000"/>
              </a:spcBef>
              <a:spcAft>
                <a:spcPts val="0"/>
              </a:spcAft>
              <a:buNone/>
            </a:pPr>
            <a:r>
              <a:rPr b="1" lang="en-US">
                <a:latin typeface="Times New Roman"/>
                <a:ea typeface="Times New Roman"/>
                <a:cs typeface="Times New Roman"/>
                <a:sym typeface="Times New Roman"/>
              </a:rPr>
              <a:t>Dataset split:</a:t>
            </a:r>
            <a:endParaRPr b="1">
              <a:latin typeface="Times New Roman"/>
              <a:ea typeface="Times New Roman"/>
              <a:cs typeface="Times New Roman"/>
              <a:sym typeface="Times New Roman"/>
            </a:endParaRPr>
          </a:p>
          <a:p>
            <a:pPr indent="-334327" lvl="0" marL="457200" rtl="0" algn="just">
              <a:spcBef>
                <a:spcPts val="1000"/>
              </a:spcBef>
              <a:spcAft>
                <a:spcPts val="0"/>
              </a:spcAft>
              <a:buSzPct val="64285"/>
              <a:buChar char="●"/>
            </a:pPr>
            <a:r>
              <a:rPr b="1" lang="en-US">
                <a:latin typeface="Times New Roman"/>
                <a:ea typeface="Times New Roman"/>
                <a:cs typeface="Times New Roman"/>
                <a:sym typeface="Times New Roman"/>
              </a:rPr>
              <a:t>Training:</a:t>
            </a:r>
            <a:r>
              <a:rPr lang="en-US">
                <a:latin typeface="Times New Roman"/>
                <a:ea typeface="Times New Roman"/>
                <a:cs typeface="Times New Roman"/>
                <a:sym typeface="Times New Roman"/>
              </a:rPr>
              <a:t> </a:t>
            </a:r>
            <a:r>
              <a:rPr lang="en-US" sz="2600">
                <a:latin typeface="Times New Roman"/>
                <a:ea typeface="Times New Roman"/>
                <a:cs typeface="Times New Roman"/>
                <a:sym typeface="Times New Roman"/>
              </a:rPr>
              <a:t>100 accident, 100 non-accident</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just">
              <a:spcBef>
                <a:spcPts val="1000"/>
              </a:spcBef>
              <a:spcAft>
                <a:spcPts val="0"/>
              </a:spcAft>
              <a:buNone/>
            </a:pPr>
            <a:r>
              <a:t/>
            </a:r>
            <a:endParaRPr sz="2550">
              <a:latin typeface="Times New Roman"/>
              <a:ea typeface="Times New Roman"/>
              <a:cs typeface="Times New Roman"/>
              <a:sym typeface="Times New Roman"/>
            </a:endParaRPr>
          </a:p>
          <a:p>
            <a:pPr indent="-334327" lvl="0" marL="457200" rtl="0" algn="just">
              <a:spcBef>
                <a:spcPts val="1000"/>
              </a:spcBef>
              <a:spcAft>
                <a:spcPts val="0"/>
              </a:spcAft>
              <a:buSzPct val="69230"/>
              <a:buChar char="●"/>
            </a:pPr>
            <a:r>
              <a:rPr b="1" lang="en-US">
                <a:latin typeface="Times New Roman"/>
                <a:ea typeface="Times New Roman"/>
                <a:cs typeface="Times New Roman"/>
                <a:sym typeface="Times New Roman"/>
              </a:rPr>
              <a:t>Testing:</a:t>
            </a:r>
            <a:r>
              <a:rPr lang="en-US">
                <a:latin typeface="Times New Roman"/>
                <a:ea typeface="Times New Roman"/>
                <a:cs typeface="Times New Roman"/>
                <a:sym typeface="Times New Roman"/>
              </a:rPr>
              <a:t> </a:t>
            </a:r>
            <a:r>
              <a:rPr lang="en-US" sz="2600">
                <a:latin typeface="Times New Roman"/>
                <a:ea typeface="Times New Roman"/>
                <a:cs typeface="Times New Roman"/>
                <a:sym typeface="Times New Roman"/>
              </a:rPr>
              <a:t>50 accident, 50 non-accident.</a:t>
            </a:r>
            <a:br>
              <a:rPr lang="en-US"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334327" lvl="0" marL="457200" rtl="0" algn="just">
              <a:spcBef>
                <a:spcPts val="0"/>
              </a:spcBef>
              <a:spcAft>
                <a:spcPts val="0"/>
              </a:spcAft>
              <a:buSzPct val="64285"/>
              <a:buFont typeface="Times New Roman"/>
              <a:buChar char="●"/>
            </a:pPr>
            <a:r>
              <a:rPr lang="en-US">
                <a:latin typeface="Times New Roman"/>
                <a:ea typeface="Times New Roman"/>
                <a:cs typeface="Times New Roman"/>
                <a:sym typeface="Times New Roman"/>
              </a:rPr>
              <a:t>Annotations for vehicle types (cars, trucks, bikes, bicycles) were generated using YOLOv5.</a:t>
            </a:r>
            <a:endParaRPr>
              <a:latin typeface="Times New Roman"/>
              <a:ea typeface="Times New Roman"/>
              <a:cs typeface="Times New Roman"/>
              <a:sym typeface="Times New Roman"/>
            </a:endParaRPr>
          </a:p>
        </p:txBody>
      </p:sp>
      <p:sp>
        <p:nvSpPr>
          <p:cNvPr id="183" name="Google Shape;183;p21"/>
          <p:cNvSpPr txBox="1"/>
          <p:nvPr/>
        </p:nvSpPr>
        <p:spPr>
          <a:xfrm>
            <a:off x="7787800" y="0"/>
            <a:ext cx="43452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u="sng">
                <a:solidFill>
                  <a:schemeClr val="hlink"/>
                </a:solidFill>
                <a:latin typeface="Calibri"/>
                <a:ea typeface="Calibri"/>
                <a:cs typeface="Calibri"/>
                <a:sym typeface="Calibri"/>
                <a:hlinkClick r:id="rId3"/>
              </a:rPr>
              <a:t>https://www.kaggle.com/datasets/chandlertimm/dota-data</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US" sz="1300" u="sng">
                <a:solidFill>
                  <a:schemeClr val="hlink"/>
                </a:solidFill>
                <a:latin typeface="Calibri"/>
                <a:ea typeface="Calibri"/>
                <a:cs typeface="Calibri"/>
                <a:sym typeface="Calibri"/>
                <a:hlinkClick r:id="rId4"/>
              </a:rPr>
              <a:t>https://usa.honda-ri.com/hevi</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184" name="Google Shape;184;p21"/>
          <p:cNvPicPr preferRelativeResize="0"/>
          <p:nvPr/>
        </p:nvPicPr>
        <p:blipFill>
          <a:blip r:embed="rId5">
            <a:alphaModFix/>
          </a:blip>
          <a:stretch>
            <a:fillRect/>
          </a:stretch>
        </p:blipFill>
        <p:spPr>
          <a:xfrm>
            <a:off x="7263975" y="2010725"/>
            <a:ext cx="4720475" cy="3300000"/>
          </a:xfrm>
          <a:prstGeom prst="rect">
            <a:avLst/>
          </a:prstGeom>
          <a:noFill/>
          <a:ln cap="flat" cmpd="sng" w="19050">
            <a:solidFill>
              <a:schemeClr val="dk2"/>
            </a:solidFill>
            <a:prstDash val="solid"/>
            <a:round/>
            <a:headEnd len="sm" w="sm" type="none"/>
            <a:tailEnd len="sm" w="sm" type="none"/>
          </a:ln>
          <a:effectLst>
            <a:outerShdw blurRad="57150" rotWithShape="0" algn="bl" dist="19050">
              <a:srgbClr val="000000">
                <a:alpha val="87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761852" y="4074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YOLOv5 annotations</a:t>
            </a:r>
            <a:endParaRPr b="1">
              <a:latin typeface="Times New Roman"/>
              <a:ea typeface="Times New Roman"/>
              <a:cs typeface="Times New Roman"/>
              <a:sym typeface="Times New Roman"/>
            </a:endParaRPr>
          </a:p>
        </p:txBody>
      </p:sp>
      <p:sp>
        <p:nvSpPr>
          <p:cNvPr id="190" name="Google Shape;190;p22"/>
          <p:cNvSpPr txBox="1"/>
          <p:nvPr>
            <p:ph idx="1" type="body"/>
          </p:nvPr>
        </p:nvSpPr>
        <p:spPr>
          <a:xfrm>
            <a:off x="845125" y="1698675"/>
            <a:ext cx="5250900" cy="4481700"/>
          </a:xfrm>
          <a:prstGeom prst="rect">
            <a:avLst/>
          </a:prstGeom>
          <a:ln cap="flat" cmpd="sng" w="38100">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457200" rtl="0" algn="l">
              <a:lnSpc>
                <a:spcPct val="150000"/>
              </a:lnSpc>
              <a:spcBef>
                <a:spcPts val="1000"/>
              </a:spcBef>
              <a:spcAft>
                <a:spcPts val="0"/>
              </a:spcAft>
              <a:buNone/>
            </a:pPr>
            <a:r>
              <a:t/>
            </a:r>
            <a:endParaRPr sz="24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accident_vehicle_count_YOLO_test.json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accident_train_vehicle_count_YOLO.json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non_accident_vehicle_count_YOLO_test.json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non_accident_train_vehicle_count_YOLO.json</a:t>
            </a:r>
            <a:endParaRPr sz="2400">
              <a:latin typeface="Times New Roman"/>
              <a:ea typeface="Times New Roman"/>
              <a:cs typeface="Times New Roman"/>
              <a:sym typeface="Times New Roman"/>
            </a:endParaRPr>
          </a:p>
        </p:txBody>
      </p:sp>
      <p:pic>
        <p:nvPicPr>
          <p:cNvPr id="191" name="Google Shape;191;p22"/>
          <p:cNvPicPr preferRelativeResize="0"/>
          <p:nvPr/>
        </p:nvPicPr>
        <p:blipFill rotWithShape="1">
          <a:blip r:embed="rId3">
            <a:alphaModFix/>
          </a:blip>
          <a:srcRect b="0" l="0" r="0" t="0"/>
          <a:stretch/>
        </p:blipFill>
        <p:spPr>
          <a:xfrm>
            <a:off x="6598025" y="1698675"/>
            <a:ext cx="4366200" cy="4481700"/>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Pipeline Overview</a:t>
            </a:r>
            <a:endParaRPr b="1">
              <a:latin typeface="Times New Roman"/>
              <a:ea typeface="Times New Roman"/>
              <a:cs typeface="Times New Roman"/>
              <a:sym typeface="Times New Roman"/>
            </a:endParaRPr>
          </a:p>
        </p:txBody>
      </p:sp>
      <p:sp>
        <p:nvSpPr>
          <p:cNvPr id="197" name="Google Shape;197;p23"/>
          <p:cNvSpPr txBox="1"/>
          <p:nvPr>
            <p:ph idx="1" type="body"/>
          </p:nvPr>
        </p:nvSpPr>
        <p:spPr>
          <a:xfrm>
            <a:off x="845125" y="1381174"/>
            <a:ext cx="10515600" cy="51453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08610" lvl="0" marL="457200" rtl="0" algn="just">
              <a:lnSpc>
                <a:spcPct val="105000"/>
              </a:lnSpc>
              <a:spcBef>
                <a:spcPts val="1000"/>
              </a:spcBef>
              <a:spcAft>
                <a:spcPts val="0"/>
              </a:spcAft>
              <a:buSzPts val="1260"/>
              <a:buChar char="●"/>
            </a:pPr>
            <a:r>
              <a:rPr b="1" lang="en-US" sz="2060">
                <a:latin typeface="Times New Roman"/>
                <a:ea typeface="Times New Roman"/>
                <a:cs typeface="Times New Roman"/>
                <a:sym typeface="Times New Roman"/>
              </a:rPr>
              <a:t>Frame Extraction: </a:t>
            </a:r>
            <a:br>
              <a:rPr lang="en-US" sz="2060">
                <a:latin typeface="Times New Roman"/>
                <a:ea typeface="Times New Roman"/>
                <a:cs typeface="Times New Roman"/>
                <a:sym typeface="Times New Roman"/>
              </a:rPr>
            </a:br>
            <a:r>
              <a:rPr lang="en-US" sz="1920">
                <a:latin typeface="Times New Roman"/>
                <a:ea typeface="Times New Roman"/>
                <a:cs typeface="Times New Roman"/>
                <a:sym typeface="Times New Roman"/>
              </a:rPr>
              <a:t>Frames were extracted at intervals for thorough coverage.</a:t>
            </a:r>
            <a:br>
              <a:rPr lang="en-US" sz="1920">
                <a:latin typeface="Times New Roman"/>
                <a:ea typeface="Times New Roman"/>
                <a:cs typeface="Times New Roman"/>
                <a:sym typeface="Times New Roman"/>
              </a:rPr>
            </a:br>
            <a:endParaRPr sz="1920">
              <a:latin typeface="Times New Roman"/>
              <a:ea typeface="Times New Roman"/>
              <a:cs typeface="Times New Roman"/>
              <a:sym typeface="Times New Roman"/>
            </a:endParaRPr>
          </a:p>
          <a:p>
            <a:pPr indent="-308610" lvl="0" marL="457200" rtl="0" algn="just">
              <a:lnSpc>
                <a:spcPct val="105000"/>
              </a:lnSpc>
              <a:spcBef>
                <a:spcPts val="0"/>
              </a:spcBef>
              <a:spcAft>
                <a:spcPts val="0"/>
              </a:spcAft>
              <a:buSzPts val="1260"/>
              <a:buChar char="●"/>
            </a:pPr>
            <a:r>
              <a:rPr b="1" lang="en-US" sz="2060">
                <a:latin typeface="Times New Roman"/>
                <a:ea typeface="Times New Roman"/>
                <a:cs typeface="Times New Roman"/>
                <a:sym typeface="Times New Roman"/>
              </a:rPr>
              <a:t>Vehicle Detection and Classification: </a:t>
            </a:r>
            <a:br>
              <a:rPr lang="en-US" sz="2060">
                <a:latin typeface="Times New Roman"/>
                <a:ea typeface="Times New Roman"/>
                <a:cs typeface="Times New Roman"/>
                <a:sym typeface="Times New Roman"/>
              </a:rPr>
            </a:br>
            <a:r>
              <a:rPr lang="en-US" sz="1920">
                <a:latin typeface="Times New Roman"/>
                <a:ea typeface="Times New Roman"/>
                <a:cs typeface="Times New Roman"/>
                <a:sym typeface="Times New Roman"/>
              </a:rPr>
              <a:t>YOLOv5 classified vehicles into predefined categories.</a:t>
            </a:r>
            <a:br>
              <a:rPr lang="en-US" sz="1920">
                <a:latin typeface="Times New Roman"/>
                <a:ea typeface="Times New Roman"/>
                <a:cs typeface="Times New Roman"/>
                <a:sym typeface="Times New Roman"/>
              </a:rPr>
            </a:br>
            <a:endParaRPr sz="1920">
              <a:latin typeface="Times New Roman"/>
              <a:ea typeface="Times New Roman"/>
              <a:cs typeface="Times New Roman"/>
              <a:sym typeface="Times New Roman"/>
            </a:endParaRPr>
          </a:p>
          <a:p>
            <a:pPr indent="-308610" lvl="0" marL="457200" rtl="0" algn="just">
              <a:lnSpc>
                <a:spcPct val="105000"/>
              </a:lnSpc>
              <a:spcBef>
                <a:spcPts val="0"/>
              </a:spcBef>
              <a:spcAft>
                <a:spcPts val="0"/>
              </a:spcAft>
              <a:buSzPts val="1260"/>
              <a:buChar char="●"/>
            </a:pPr>
            <a:r>
              <a:rPr b="1" lang="en-US" sz="2060">
                <a:latin typeface="Times New Roman"/>
                <a:ea typeface="Times New Roman"/>
                <a:cs typeface="Times New Roman"/>
                <a:sym typeface="Times New Roman"/>
              </a:rPr>
              <a:t>Model Inference: </a:t>
            </a:r>
            <a:br>
              <a:rPr lang="en-US" sz="2060">
                <a:latin typeface="Times New Roman"/>
                <a:ea typeface="Times New Roman"/>
                <a:cs typeface="Times New Roman"/>
                <a:sym typeface="Times New Roman"/>
              </a:rPr>
            </a:br>
            <a:r>
              <a:rPr lang="en-US" sz="1920">
                <a:latin typeface="Times New Roman"/>
                <a:ea typeface="Times New Roman"/>
                <a:cs typeface="Times New Roman"/>
                <a:sym typeface="Times New Roman"/>
              </a:rPr>
              <a:t>Multimodal LLM Llava (LlavaOnevisionForConditionalGeneration), generated traffic statistics and JSON reports.</a:t>
            </a:r>
            <a:br>
              <a:rPr lang="en-US" sz="1920">
                <a:latin typeface="Times New Roman"/>
                <a:ea typeface="Times New Roman"/>
                <a:cs typeface="Times New Roman"/>
                <a:sym typeface="Times New Roman"/>
              </a:rPr>
            </a:br>
            <a:endParaRPr sz="1920">
              <a:latin typeface="Times New Roman"/>
              <a:ea typeface="Times New Roman"/>
              <a:cs typeface="Times New Roman"/>
              <a:sym typeface="Times New Roman"/>
            </a:endParaRPr>
          </a:p>
          <a:p>
            <a:pPr indent="-308610" lvl="0" marL="457200" rtl="0" algn="just">
              <a:lnSpc>
                <a:spcPct val="105000"/>
              </a:lnSpc>
              <a:spcBef>
                <a:spcPts val="0"/>
              </a:spcBef>
              <a:spcAft>
                <a:spcPts val="0"/>
              </a:spcAft>
              <a:buSzPts val="1260"/>
              <a:buChar char="●"/>
            </a:pPr>
            <a:r>
              <a:rPr b="1" lang="en-US" sz="2060">
                <a:latin typeface="Times New Roman"/>
                <a:ea typeface="Times New Roman"/>
                <a:cs typeface="Times New Roman"/>
                <a:sym typeface="Times New Roman"/>
              </a:rPr>
              <a:t>Evaluation Metrics: </a:t>
            </a:r>
            <a:br>
              <a:rPr lang="en-US" sz="2060">
                <a:latin typeface="Times New Roman"/>
                <a:ea typeface="Times New Roman"/>
                <a:cs typeface="Times New Roman"/>
                <a:sym typeface="Times New Roman"/>
              </a:rPr>
            </a:br>
            <a:r>
              <a:rPr lang="en-US" sz="1920">
                <a:latin typeface="Times New Roman"/>
                <a:ea typeface="Times New Roman"/>
                <a:cs typeface="Times New Roman"/>
                <a:sym typeface="Times New Roman"/>
              </a:rPr>
              <a:t>Models were evaluated on accuracy, precision, recall, and mean squared error.</a:t>
            </a:r>
            <a:br>
              <a:rPr lang="en-US" sz="1920">
                <a:latin typeface="Times New Roman"/>
                <a:ea typeface="Times New Roman"/>
                <a:cs typeface="Times New Roman"/>
                <a:sym typeface="Times New Roman"/>
              </a:rPr>
            </a:br>
            <a:endParaRPr sz="1920">
              <a:latin typeface="Times New Roman"/>
              <a:ea typeface="Times New Roman"/>
              <a:cs typeface="Times New Roman"/>
              <a:sym typeface="Times New Roman"/>
            </a:endParaRPr>
          </a:p>
          <a:p>
            <a:pPr indent="-304165" lvl="0" marL="457200" rtl="0" algn="just">
              <a:lnSpc>
                <a:spcPct val="105000"/>
              </a:lnSpc>
              <a:spcBef>
                <a:spcPts val="0"/>
              </a:spcBef>
              <a:spcAft>
                <a:spcPts val="0"/>
              </a:spcAft>
              <a:buSzPts val="1190"/>
              <a:buChar char="●"/>
            </a:pPr>
            <a:r>
              <a:rPr b="1" lang="en-US" sz="2025">
                <a:latin typeface="Times New Roman"/>
                <a:ea typeface="Times New Roman"/>
                <a:cs typeface="Times New Roman"/>
                <a:sym typeface="Times New Roman"/>
              </a:rPr>
              <a:t>Fine Tuning</a:t>
            </a:r>
            <a:r>
              <a:rPr b="1" lang="en-US" sz="2025">
                <a:latin typeface="Times New Roman"/>
                <a:ea typeface="Times New Roman"/>
                <a:cs typeface="Times New Roman"/>
                <a:sym typeface="Times New Roman"/>
              </a:rPr>
              <a:t> Pipeline:</a:t>
            </a:r>
            <a:r>
              <a:rPr b="1" lang="en-US" sz="1920">
                <a:latin typeface="Times New Roman"/>
                <a:ea typeface="Times New Roman"/>
                <a:cs typeface="Times New Roman"/>
                <a:sym typeface="Times New Roman"/>
              </a:rPr>
              <a:t> </a:t>
            </a:r>
            <a:br>
              <a:rPr lang="en-US" sz="1920">
                <a:latin typeface="Times New Roman"/>
                <a:ea typeface="Times New Roman"/>
                <a:cs typeface="Times New Roman"/>
                <a:sym typeface="Times New Roman"/>
              </a:rPr>
            </a:br>
            <a:r>
              <a:rPr lang="en-US" sz="1920">
                <a:latin typeface="Times New Roman"/>
                <a:ea typeface="Times New Roman"/>
                <a:cs typeface="Times New Roman"/>
                <a:sym typeface="Times New Roman"/>
              </a:rPr>
              <a:t>Initiating the </a:t>
            </a:r>
            <a:r>
              <a:rPr lang="en-US" sz="1920">
                <a:latin typeface="Times New Roman"/>
                <a:ea typeface="Times New Roman"/>
                <a:cs typeface="Times New Roman"/>
                <a:sym typeface="Times New Roman"/>
              </a:rPr>
              <a:t>fine tuning</a:t>
            </a:r>
            <a:r>
              <a:rPr lang="en-US" sz="1920">
                <a:latin typeface="Times New Roman"/>
                <a:ea typeface="Times New Roman"/>
                <a:cs typeface="Times New Roman"/>
                <a:sym typeface="Times New Roman"/>
              </a:rPr>
              <a:t> process using QLoRA to enhance model performance on our specific dataset.</a:t>
            </a:r>
            <a:endParaRPr sz="192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Generated Responses by Llava</a:t>
            </a:r>
            <a:endParaRPr>
              <a:latin typeface="Times New Roman"/>
              <a:ea typeface="Times New Roman"/>
              <a:cs typeface="Times New Roman"/>
              <a:sym typeface="Times New Roman"/>
            </a:endParaRPr>
          </a:p>
        </p:txBody>
      </p:sp>
      <p:sp>
        <p:nvSpPr>
          <p:cNvPr id="203" name="Google Shape;203;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a:t>The model generates detailed JSON reports for each video, capturing traffic statistics and accident detection outcomes. </a:t>
            </a:r>
            <a:endParaRPr/>
          </a:p>
        </p:txBody>
      </p:sp>
      <p:pic>
        <p:nvPicPr>
          <p:cNvPr id="204" name="Google Shape;204;p24"/>
          <p:cNvPicPr preferRelativeResize="0"/>
          <p:nvPr/>
        </p:nvPicPr>
        <p:blipFill>
          <a:blip r:embed="rId3">
            <a:alphaModFix/>
          </a:blip>
          <a:stretch>
            <a:fillRect/>
          </a:stretch>
        </p:blipFill>
        <p:spPr>
          <a:xfrm>
            <a:off x="1602813" y="2747713"/>
            <a:ext cx="3762375" cy="3095625"/>
          </a:xfrm>
          <a:prstGeom prst="rect">
            <a:avLst/>
          </a:prstGeom>
          <a:noFill/>
          <a:ln cap="flat" cmpd="sng" w="38100">
            <a:solidFill>
              <a:schemeClr val="dk2"/>
            </a:solidFill>
            <a:prstDash val="solid"/>
            <a:round/>
            <a:headEnd len="sm" w="sm" type="none"/>
            <a:tailEnd len="sm" w="sm" type="none"/>
          </a:ln>
        </p:spPr>
      </p:pic>
      <p:pic>
        <p:nvPicPr>
          <p:cNvPr id="205" name="Google Shape;205;p24"/>
          <p:cNvPicPr preferRelativeResize="0"/>
          <p:nvPr/>
        </p:nvPicPr>
        <p:blipFill>
          <a:blip r:embed="rId4">
            <a:alphaModFix/>
          </a:blip>
          <a:stretch>
            <a:fillRect/>
          </a:stretch>
        </p:blipFill>
        <p:spPr>
          <a:xfrm>
            <a:off x="6267375" y="2747725"/>
            <a:ext cx="3762375" cy="30956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Baseline Results (Llava)</a:t>
            </a:r>
            <a:endParaRPr b="1"/>
          </a:p>
        </p:txBody>
      </p:sp>
      <p:pic>
        <p:nvPicPr>
          <p:cNvPr id="211" name="Google Shape;211;p25"/>
          <p:cNvPicPr preferRelativeResize="0"/>
          <p:nvPr/>
        </p:nvPicPr>
        <p:blipFill>
          <a:blip r:embed="rId3">
            <a:alphaModFix/>
          </a:blip>
          <a:stretch>
            <a:fillRect/>
          </a:stretch>
        </p:blipFill>
        <p:spPr>
          <a:xfrm>
            <a:off x="1639000" y="2209723"/>
            <a:ext cx="3943350" cy="2866210"/>
          </a:xfrm>
          <a:prstGeom prst="rect">
            <a:avLst/>
          </a:prstGeom>
          <a:noFill/>
          <a:ln cap="flat" cmpd="sng" w="38100">
            <a:solidFill>
              <a:schemeClr val="dk2"/>
            </a:solidFill>
            <a:prstDash val="solid"/>
            <a:round/>
            <a:headEnd len="sm" w="sm" type="none"/>
            <a:tailEnd len="sm" w="sm" type="none"/>
          </a:ln>
        </p:spPr>
      </p:pic>
      <p:pic>
        <p:nvPicPr>
          <p:cNvPr id="212" name="Google Shape;212;p25"/>
          <p:cNvPicPr preferRelativeResize="0"/>
          <p:nvPr/>
        </p:nvPicPr>
        <p:blipFill>
          <a:blip r:embed="rId4">
            <a:alphaModFix/>
          </a:blip>
          <a:stretch>
            <a:fillRect/>
          </a:stretch>
        </p:blipFill>
        <p:spPr>
          <a:xfrm>
            <a:off x="6347275" y="2209725"/>
            <a:ext cx="3943350" cy="28662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Fine-Tuning LLaVA</a:t>
            </a:r>
            <a:endParaRPr b="1"/>
          </a:p>
        </p:txBody>
      </p:sp>
      <p:pic>
        <p:nvPicPr>
          <p:cNvPr id="218" name="Google Shape;218;p26"/>
          <p:cNvPicPr preferRelativeResize="0"/>
          <p:nvPr/>
        </p:nvPicPr>
        <p:blipFill>
          <a:blip r:embed="rId3">
            <a:alphaModFix/>
          </a:blip>
          <a:stretch>
            <a:fillRect/>
          </a:stretch>
        </p:blipFill>
        <p:spPr>
          <a:xfrm>
            <a:off x="7964525" y="1658350"/>
            <a:ext cx="3714825" cy="3989225"/>
          </a:xfrm>
          <a:prstGeom prst="rect">
            <a:avLst/>
          </a:prstGeom>
          <a:noFill/>
          <a:ln cap="flat" cmpd="sng" w="38100">
            <a:solidFill>
              <a:schemeClr val="dk2"/>
            </a:solidFill>
            <a:prstDash val="solid"/>
            <a:round/>
            <a:headEnd len="sm" w="sm" type="none"/>
            <a:tailEnd len="sm" w="sm" type="none"/>
          </a:ln>
        </p:spPr>
      </p:pic>
      <p:pic>
        <p:nvPicPr>
          <p:cNvPr id="219" name="Google Shape;219;p26"/>
          <p:cNvPicPr preferRelativeResize="0"/>
          <p:nvPr/>
        </p:nvPicPr>
        <p:blipFill>
          <a:blip r:embed="rId4">
            <a:alphaModFix/>
          </a:blip>
          <a:stretch>
            <a:fillRect/>
          </a:stretch>
        </p:blipFill>
        <p:spPr>
          <a:xfrm>
            <a:off x="607950" y="1658350"/>
            <a:ext cx="6709450" cy="3989225"/>
          </a:xfrm>
          <a:prstGeom prst="rect">
            <a:avLst/>
          </a:prstGeom>
          <a:noFill/>
          <a:ln cap="flat" cmpd="sng" w="38100">
            <a:solidFill>
              <a:schemeClr val="dk2"/>
            </a:solidFill>
            <a:prstDash val="solid"/>
            <a:round/>
            <a:headEnd len="sm" w="sm" type="none"/>
            <a:tailEnd len="sm" w="sm" type="none"/>
          </a:ln>
        </p:spPr>
      </p:pic>
      <p:sp>
        <p:nvSpPr>
          <p:cNvPr id="220" name="Google Shape;220;p26"/>
          <p:cNvSpPr txBox="1"/>
          <p:nvPr/>
        </p:nvSpPr>
        <p:spPr>
          <a:xfrm>
            <a:off x="3207625" y="5771400"/>
            <a:ext cx="12999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LoRA</a:t>
            </a:r>
            <a:endParaRPr sz="2800">
              <a:solidFill>
                <a:schemeClr val="dk1"/>
              </a:solidFill>
              <a:latin typeface="Calibri"/>
              <a:ea typeface="Calibri"/>
              <a:cs typeface="Calibri"/>
              <a:sym typeface="Calibri"/>
            </a:endParaRPr>
          </a:p>
        </p:txBody>
      </p:sp>
      <p:sp>
        <p:nvSpPr>
          <p:cNvPr id="221" name="Google Shape;221;p26"/>
          <p:cNvSpPr txBox="1"/>
          <p:nvPr/>
        </p:nvSpPr>
        <p:spPr>
          <a:xfrm>
            <a:off x="8889550" y="5734250"/>
            <a:ext cx="1299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QLoRA</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Frame Sampling &amp; Prompt</a:t>
            </a:r>
            <a:endParaRPr>
              <a:latin typeface="Times New Roman"/>
              <a:ea typeface="Times New Roman"/>
              <a:cs typeface="Times New Roman"/>
              <a:sym typeface="Times New Roman"/>
            </a:endParaRPr>
          </a:p>
        </p:txBody>
      </p:sp>
      <p:sp>
        <p:nvSpPr>
          <p:cNvPr id="227" name="Google Shape;227;p27"/>
          <p:cNvSpPr txBox="1"/>
          <p:nvPr>
            <p:ph idx="1" type="body"/>
          </p:nvPr>
        </p:nvSpPr>
        <p:spPr>
          <a:xfrm>
            <a:off x="838200" y="5153701"/>
            <a:ext cx="10515600" cy="1362900"/>
          </a:xfrm>
          <a:prstGeom prst="rect">
            <a:avLst/>
          </a:prstGeom>
          <a:ln cap="flat" cmpd="sng" w="1905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just">
              <a:spcBef>
                <a:spcPts val="1000"/>
              </a:spcBef>
              <a:spcAft>
                <a:spcPts val="0"/>
              </a:spcAft>
              <a:buSzPts val="1800"/>
              <a:buFont typeface="Times New Roman"/>
              <a:buChar char="●"/>
            </a:pPr>
            <a:r>
              <a:rPr lang="en-US">
                <a:latin typeface="Times New Roman"/>
                <a:ea typeface="Times New Roman"/>
                <a:cs typeface="Times New Roman"/>
                <a:sym typeface="Times New Roman"/>
              </a:rPr>
              <a:t>Same prompt taken from direct </a:t>
            </a:r>
            <a:r>
              <a:rPr lang="en-US">
                <a:latin typeface="Times New Roman"/>
                <a:ea typeface="Times New Roman"/>
                <a:cs typeface="Times New Roman"/>
                <a:sym typeface="Times New Roman"/>
              </a:rPr>
              <a:t>inference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a:latin typeface="Times New Roman"/>
                <a:ea typeface="Times New Roman"/>
                <a:cs typeface="Times New Roman"/>
                <a:sym typeface="Times New Roman"/>
              </a:rPr>
              <a:t>Vehicle Count annotations </a:t>
            </a:r>
            <a:r>
              <a:rPr lang="en-US">
                <a:latin typeface="Times New Roman"/>
                <a:ea typeface="Times New Roman"/>
                <a:cs typeface="Times New Roman"/>
                <a:sym typeface="Times New Roman"/>
              </a:rPr>
              <a:t>generated</a:t>
            </a:r>
            <a:r>
              <a:rPr lang="en-US">
                <a:latin typeface="Times New Roman"/>
                <a:ea typeface="Times New Roman"/>
                <a:cs typeface="Times New Roman"/>
                <a:sym typeface="Times New Roman"/>
              </a:rPr>
              <a:t> using YOLO-V8.</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a:latin typeface="Times New Roman"/>
                <a:ea typeface="Times New Roman"/>
                <a:cs typeface="Times New Roman"/>
                <a:sym typeface="Times New Roman"/>
              </a:rPr>
              <a:t>Frame Resolution = (112, 112)</a:t>
            </a:r>
            <a:endParaRPr>
              <a:latin typeface="Times New Roman"/>
              <a:ea typeface="Times New Roman"/>
              <a:cs typeface="Times New Roman"/>
              <a:sym typeface="Times New Roman"/>
            </a:endParaRPr>
          </a:p>
        </p:txBody>
      </p:sp>
      <p:pic>
        <p:nvPicPr>
          <p:cNvPr id="228" name="Google Shape;228;p27"/>
          <p:cNvPicPr preferRelativeResize="0"/>
          <p:nvPr/>
        </p:nvPicPr>
        <p:blipFill>
          <a:blip r:embed="rId3">
            <a:alphaModFix/>
          </a:blip>
          <a:stretch>
            <a:fillRect/>
          </a:stretch>
        </p:blipFill>
        <p:spPr>
          <a:xfrm>
            <a:off x="1804975" y="2078538"/>
            <a:ext cx="85820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