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5" r:id="rId4"/>
    <p:sldId id="259" r:id="rId5"/>
    <p:sldId id="266" r:id="rId6"/>
    <p:sldId id="260" r:id="rId7"/>
    <p:sldId id="261" r:id="rId8"/>
    <p:sldId id="262" r:id="rId9"/>
    <p:sldId id="267" r:id="rId10"/>
  </p:sldIdLst>
  <p:sldSz cx="12192000" cy="6858000"/>
  <p:notesSz cx="6858000" cy="9144000"/>
  <p:embeddedFontLst>
    <p:embeddedFont>
      <p:font typeface="Poppins" panose="00000500000000000000" pitchFamily="2" charset="0"/>
      <p:regular r:id="rId12"/>
      <p:bold r:id="rId13"/>
      <p:italic r:id="rId14"/>
      <p:boldItalic r:id="rId15"/>
    </p:embeddedFont>
    <p:embeddedFont>
      <p:font typeface="Poppins Medium" panose="00000600000000000000" pitchFamily="2" charset="0"/>
      <p:regular r:id="rId16"/>
      <p:bold r:id="rId17"/>
      <p:italic r:id="rId18"/>
      <p:boldItalic r:id="rId19"/>
    </p:embeddedFont>
    <p:embeddedFont>
      <p:font typeface="Poppins SemiBold" panose="000007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53">
          <p15:clr>
            <a:srgbClr val="9AA0A6"/>
          </p15:clr>
        </p15:guide>
        <p15:guide id="2" orient="horz" pos="216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hxpfjgG7VIjizdlsKyzkQDFUQe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13"/>
    <p:restoredTop sz="94726"/>
  </p:normalViewPr>
  <p:slideViewPr>
    <p:cSldViewPr snapToGrid="0">
      <p:cViewPr varScale="1">
        <p:scale>
          <a:sx n="82" d="100"/>
          <a:sy n="82" d="100"/>
        </p:scale>
        <p:origin x="792" y="58"/>
      </p:cViewPr>
      <p:guideLst>
        <p:guide pos="45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Learnings &amp; how their approach can be applied to different use cases</a:t>
            </a:r>
            <a:endParaRPr/>
          </a:p>
        </p:txBody>
      </p:sp>
      <p:sp>
        <p:nvSpPr>
          <p:cNvPr id="95" name="Google Shape;95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1917cdc9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Learnings &amp; how their approach can be applied to different use cases</a:t>
            </a:r>
            <a:endParaRPr/>
          </a:p>
        </p:txBody>
      </p:sp>
      <p:sp>
        <p:nvSpPr>
          <p:cNvPr id="107" name="Google Shape;107;g131917cdc9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9595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1917cdc9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Learnings &amp; how their approach can be applied to different use cases</a:t>
            </a:r>
            <a:endParaRPr/>
          </a:p>
        </p:txBody>
      </p:sp>
      <p:sp>
        <p:nvSpPr>
          <p:cNvPr id="118" name="Google Shape;118;g131917cdc9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1917cdc9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Learnings &amp; how their approach can be applied to different use cases</a:t>
            </a:r>
            <a:endParaRPr/>
          </a:p>
        </p:txBody>
      </p:sp>
      <p:sp>
        <p:nvSpPr>
          <p:cNvPr id="118" name="Google Shape;118;g131917cdc9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78430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1917cdc97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Learnings &amp; how their approach can be applied to different use cases</a:t>
            </a:r>
            <a:endParaRPr/>
          </a:p>
        </p:txBody>
      </p:sp>
      <p:sp>
        <p:nvSpPr>
          <p:cNvPr id="130" name="Google Shape;130;g131917cdc9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31917cdc97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Learnings &amp; how their approach can be applied to different use cases</a:t>
            </a:r>
            <a:endParaRPr/>
          </a:p>
        </p:txBody>
      </p:sp>
      <p:sp>
        <p:nvSpPr>
          <p:cNvPr id="142" name="Google Shape;142;g131917cdc97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1917cdc97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Learnings &amp; how their approach can be applied to different use cases</a:t>
            </a:r>
            <a:endParaRPr/>
          </a:p>
        </p:txBody>
      </p:sp>
      <p:sp>
        <p:nvSpPr>
          <p:cNvPr id="152" name="Google Shape;152;g131917cdc97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1917cdc97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Learnings &amp; how their approach can be applied to different use cases</a:t>
            </a:r>
            <a:endParaRPr/>
          </a:p>
        </p:txBody>
      </p:sp>
      <p:sp>
        <p:nvSpPr>
          <p:cNvPr id="152" name="Google Shape;152;g131917cdc97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43835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838200" y="4082174"/>
            <a:ext cx="3789784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SHUBHAM AGGARWAL</a:t>
            </a:r>
            <a:endParaRPr sz="2400" b="1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900" y="0"/>
            <a:ext cx="12198900" cy="34681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838200" y="4580767"/>
            <a:ext cx="3351245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rgbClr val="D00E3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3</a:t>
            </a:r>
            <a:r>
              <a:rPr lang="en-US" sz="2000" baseline="30000" dirty="0">
                <a:solidFill>
                  <a:srgbClr val="D00E3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rd</a:t>
            </a:r>
            <a:r>
              <a:rPr lang="en-US" sz="2000" dirty="0">
                <a:solidFill>
                  <a:srgbClr val="D00E3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Year Mechanical Student</a:t>
            </a:r>
            <a:endParaRPr sz="2000" b="0" i="0" u="none" strike="noStrike" cap="none" dirty="0">
              <a:solidFill>
                <a:srgbClr val="D00E35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5990150"/>
            <a:ext cx="2974189" cy="7535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 txBox="1"/>
          <p:nvPr/>
        </p:nvSpPr>
        <p:spPr>
          <a:xfrm>
            <a:off x="838200" y="1402775"/>
            <a:ext cx="89568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Data Science Student Championship 2024</a:t>
            </a:r>
            <a:endParaRPr sz="4000"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" name="Google Shape;89;p1"/>
          <p:cNvSpPr/>
          <p:nvPr/>
        </p:nvSpPr>
        <p:spPr>
          <a:xfrm rot="5400000">
            <a:off x="1397000" y="-436650"/>
            <a:ext cx="1373100" cy="2246400"/>
          </a:xfrm>
          <a:prstGeom prst="snip1Rect">
            <a:avLst>
              <a:gd name="adj" fmla="val 16667"/>
            </a:avLst>
          </a:prstGeom>
          <a:solidFill>
            <a:srgbClr val="D00E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0" name="Google Shape;90;p1"/>
          <p:cNvPicPr preferRelativeResize="0"/>
          <p:nvPr/>
        </p:nvPicPr>
        <p:blipFill>
          <a:blip r:embed="rId5"/>
          <a:srcRect/>
          <a:stretch/>
        </p:blipFill>
        <p:spPr>
          <a:xfrm>
            <a:off x="10858500" y="6134575"/>
            <a:ext cx="1247950" cy="56763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/>
          <p:nvPr/>
        </p:nvSpPr>
        <p:spPr>
          <a:xfrm rot="5400000">
            <a:off x="6051600" y="-2648975"/>
            <a:ext cx="95700" cy="12198900"/>
          </a:xfrm>
          <a:prstGeom prst="snip1Rect">
            <a:avLst>
              <a:gd name="adj" fmla="val 16667"/>
            </a:avLst>
          </a:prstGeom>
          <a:solidFill>
            <a:srgbClr val="D00E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" name="Google Shape;92;p1"/>
          <p:cNvPicPr preferRelativeResize="0"/>
          <p:nvPr/>
        </p:nvPicPr>
        <p:blipFill>
          <a:blip r:embed="rId6"/>
          <a:srcRect/>
          <a:stretch/>
        </p:blipFill>
        <p:spPr>
          <a:xfrm>
            <a:off x="1112775" y="342842"/>
            <a:ext cx="1746700" cy="794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6355300"/>
            <a:ext cx="1877165" cy="4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0"/>
            <a:ext cx="1664900" cy="112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566220" y="423125"/>
            <a:ext cx="495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rgbClr val="D00E35"/>
                </a:solidFill>
                <a:latin typeface="Poppins"/>
                <a:ea typeface="Poppins"/>
                <a:cs typeface="Poppins"/>
                <a:sym typeface="Poppins"/>
              </a:rPr>
              <a:t>Data Understanding</a:t>
            </a:r>
            <a:endParaRPr sz="3000" b="1">
              <a:solidFill>
                <a:srgbClr val="D00E3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4" name="Google Shape;104;p19"/>
          <p:cNvSpPr/>
          <p:nvPr/>
        </p:nvSpPr>
        <p:spPr>
          <a:xfrm rot="5400000">
            <a:off x="6051600" y="-6051600"/>
            <a:ext cx="95700" cy="12198900"/>
          </a:xfrm>
          <a:prstGeom prst="snip1Rect">
            <a:avLst>
              <a:gd name="adj" fmla="val 16667"/>
            </a:avLst>
          </a:prstGeom>
          <a:solidFill>
            <a:srgbClr val="D00E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00;p19">
            <a:extLst>
              <a:ext uri="{FF2B5EF4-FFF2-40B4-BE49-F238E27FC236}">
                <a16:creationId xmlns:a16="http://schemas.microsoft.com/office/drawing/2014/main" id="{FF3BC5E9-EDFC-EAA7-4C03-F3B0A34E37A3}"/>
              </a:ext>
            </a:extLst>
          </p:cNvPr>
          <p:cNvSpPr txBox="1"/>
          <p:nvPr/>
        </p:nvSpPr>
        <p:spPr>
          <a:xfrm>
            <a:off x="609600" y="1678464"/>
            <a:ext cx="8713200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  <a:buFont typeface="Poppins"/>
              <a:buChar char="●"/>
            </a:pPr>
            <a: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Training Data :  59119 Labels</a:t>
            </a:r>
          </a:p>
          <a:p>
            <a:pPr marL="457200" marR="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  <a:buFont typeface="Poppins"/>
              <a:buChar char="●"/>
            </a:pPr>
            <a: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Test Data : 25337 Labels</a:t>
            </a:r>
          </a:p>
          <a:p>
            <a:pPr marL="457200" marR="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  <a:buFont typeface="Poppins"/>
              <a:buChar char="●"/>
            </a:pPr>
            <a: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There are 9 different classes</a:t>
            </a:r>
          </a:p>
          <a:p>
            <a:pPr marL="457200" marR="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  <a:buFont typeface="Poppins"/>
              <a:buChar char="●"/>
            </a:pPr>
            <a: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There is no big imbalance in the classes of the training dataset</a:t>
            </a:r>
          </a:p>
          <a:p>
            <a:pPr marL="457200" marR="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  <a:buFont typeface="Poppins"/>
              <a:buChar char="●"/>
            </a:pPr>
            <a: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Average Sentence length is 250 words</a:t>
            </a:r>
          </a:p>
          <a:p>
            <a:pPr marL="457200" marR="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  <a:buFont typeface="Poppins"/>
              <a:buChar char="●"/>
            </a:pPr>
            <a: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Most frequent words in the dataset are fig, show, provide, use, </a:t>
            </a:r>
            <a:r>
              <a:rPr lang="en-US" sz="1200" dirty="0" err="1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etc</a:t>
            </a:r>
            <a:endParaRPr lang="en-US" sz="1200" dirty="0">
              <a:solidFill>
                <a:srgbClr val="737374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  <a:buFont typeface="Poppins"/>
              <a:buChar char="●"/>
            </a:pPr>
            <a:endParaRPr sz="1200" dirty="0">
              <a:solidFill>
                <a:srgbClr val="737374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09D4208-AB32-B820-600B-A0F2AA3034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9054" y="364881"/>
            <a:ext cx="5754698" cy="36846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BCB0B9-CA6E-68D3-4B84-B1D9163EC2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8201" y="3809585"/>
            <a:ext cx="4194199" cy="2813500"/>
          </a:xfrm>
          <a:prstGeom prst="rect">
            <a:avLst/>
          </a:prstGeom>
        </p:spPr>
      </p:pic>
      <p:pic>
        <p:nvPicPr>
          <p:cNvPr id="101" name="Google Shape;101;p19"/>
          <p:cNvPicPr preferRelativeResize="0"/>
          <p:nvPr/>
        </p:nvPicPr>
        <p:blipFill>
          <a:blip r:embed="rId7"/>
          <a:srcRect/>
          <a:stretch/>
        </p:blipFill>
        <p:spPr>
          <a:xfrm>
            <a:off x="11286625" y="6336712"/>
            <a:ext cx="819825" cy="37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9E6C6E74-8596-E160-4A75-633015541A03}"/>
              </a:ext>
            </a:extLst>
          </p:cNvPr>
          <p:cNvSpPr/>
          <p:nvPr/>
        </p:nvSpPr>
        <p:spPr>
          <a:xfrm>
            <a:off x="4901520" y="5101657"/>
            <a:ext cx="2571833" cy="130742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IN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F6A59F68-E236-0EEB-8B0D-376E3AE42079}"/>
              </a:ext>
            </a:extLst>
          </p:cNvPr>
          <p:cNvSpPr/>
          <p:nvPr/>
        </p:nvSpPr>
        <p:spPr>
          <a:xfrm>
            <a:off x="6884735" y="1123475"/>
            <a:ext cx="2571833" cy="281253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IN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E4F5585-79BA-9EEF-499D-7F9BB5B268CE}"/>
              </a:ext>
            </a:extLst>
          </p:cNvPr>
          <p:cNvSpPr/>
          <p:nvPr/>
        </p:nvSpPr>
        <p:spPr>
          <a:xfrm>
            <a:off x="2988900" y="1116221"/>
            <a:ext cx="2571833" cy="278814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IN" dirty="0"/>
          </a:p>
        </p:txBody>
      </p:sp>
      <p:pic>
        <p:nvPicPr>
          <p:cNvPr id="109" name="Google Shape;109;g131917cdc97_0_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6355300"/>
            <a:ext cx="1877165" cy="47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131917cdc97_0_10"/>
          <p:cNvSpPr txBox="1"/>
          <p:nvPr/>
        </p:nvSpPr>
        <p:spPr>
          <a:xfrm>
            <a:off x="566220" y="423125"/>
            <a:ext cx="4952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rgbClr val="D00E35"/>
                </a:solidFill>
                <a:latin typeface="Poppins"/>
                <a:ea typeface="Poppins"/>
                <a:cs typeface="Poppins"/>
                <a:sym typeface="Poppins"/>
              </a:rPr>
              <a:t>Data Preparation</a:t>
            </a:r>
            <a:endParaRPr sz="3000" b="1">
              <a:solidFill>
                <a:srgbClr val="D00E3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3" name="Google Shape;113;g131917cdc97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0"/>
            <a:ext cx="1664900" cy="112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131917cdc97_0_10"/>
          <p:cNvSpPr/>
          <p:nvPr/>
        </p:nvSpPr>
        <p:spPr>
          <a:xfrm rot="5400000">
            <a:off x="6051600" y="-6051600"/>
            <a:ext cx="95700" cy="12198900"/>
          </a:xfrm>
          <a:prstGeom prst="snip1Rect">
            <a:avLst>
              <a:gd name="adj" fmla="val 16667"/>
            </a:avLst>
          </a:prstGeom>
          <a:solidFill>
            <a:srgbClr val="D00E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oogle Shape;101;p19">
            <a:extLst>
              <a:ext uri="{FF2B5EF4-FFF2-40B4-BE49-F238E27FC236}">
                <a16:creationId xmlns:a16="http://schemas.microsoft.com/office/drawing/2014/main" id="{652860B5-784C-C9FF-3B0A-4A1959F54FE0}"/>
              </a:ext>
            </a:extLst>
          </p:cNvPr>
          <p:cNvPicPr preferRelativeResize="0"/>
          <p:nvPr/>
        </p:nvPicPr>
        <p:blipFill>
          <a:blip r:embed="rId5"/>
          <a:srcRect/>
          <a:stretch/>
        </p:blipFill>
        <p:spPr>
          <a:xfrm>
            <a:off x="11286625" y="6336712"/>
            <a:ext cx="819825" cy="37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6B1722F7-4FB0-5284-6EB6-5273FE3AE4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4750572" y="2847025"/>
            <a:ext cx="2909786" cy="1134602"/>
          </a:xfrm>
          <a:prstGeom prst="rect">
            <a:avLst/>
          </a:prstGeom>
        </p:spPr>
      </p:pic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D29FCEA5-6BDD-92A9-D41E-D66132AEB18E}"/>
              </a:ext>
            </a:extLst>
          </p:cNvPr>
          <p:cNvSpPr/>
          <p:nvPr/>
        </p:nvSpPr>
        <p:spPr>
          <a:xfrm>
            <a:off x="2988900" y="1008756"/>
            <a:ext cx="2571833" cy="65674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Normalization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E3AFB78-D227-3188-F939-89698FDC09EC}"/>
              </a:ext>
            </a:extLst>
          </p:cNvPr>
          <p:cNvSpPr/>
          <p:nvPr/>
        </p:nvSpPr>
        <p:spPr>
          <a:xfrm>
            <a:off x="6884735" y="1019791"/>
            <a:ext cx="2571833" cy="65674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Text Cleaning</a:t>
            </a:r>
            <a:r>
              <a:rPr lang="en-US" sz="1800" dirty="0"/>
              <a:t> </a:t>
            </a:r>
            <a:endParaRPr lang="en-IN" sz="1800" dirty="0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6087A4F4-A2F4-C3E5-0417-146662C2AC16}"/>
              </a:ext>
            </a:extLst>
          </p:cNvPr>
          <p:cNvSpPr/>
          <p:nvPr/>
        </p:nvSpPr>
        <p:spPr>
          <a:xfrm>
            <a:off x="4901521" y="4994193"/>
            <a:ext cx="2571833" cy="65674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Tokenization</a:t>
            </a:r>
          </a:p>
        </p:txBody>
      </p:sp>
      <p:sp>
        <p:nvSpPr>
          <p:cNvPr id="71" name="Google Shape;100;p19">
            <a:extLst>
              <a:ext uri="{FF2B5EF4-FFF2-40B4-BE49-F238E27FC236}">
                <a16:creationId xmlns:a16="http://schemas.microsoft.com/office/drawing/2014/main" id="{7B7ADAA5-5D7C-2478-F9A3-E88429DE5907}"/>
              </a:ext>
            </a:extLst>
          </p:cNvPr>
          <p:cNvSpPr txBox="1"/>
          <p:nvPr/>
        </p:nvSpPr>
        <p:spPr>
          <a:xfrm>
            <a:off x="3043977" y="1731151"/>
            <a:ext cx="2371233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  <a:buFont typeface="Poppins"/>
              <a:buChar char="●"/>
            </a:pPr>
            <a:r>
              <a:rPr lang="en-US" sz="1200" dirty="0">
                <a:solidFill>
                  <a:srgbClr val="737374"/>
                </a:solidFill>
                <a:latin typeface="Poppins"/>
                <a:ea typeface="Poppins"/>
                <a:cs typeface="Poppins"/>
                <a:sym typeface="Poppins"/>
              </a:rPr>
              <a:t>Lowercasing</a:t>
            </a:r>
          </a:p>
          <a:p>
            <a:pPr marL="457200" marR="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  <a:buFont typeface="Poppins"/>
              <a:buChar char="●"/>
            </a:pPr>
            <a:r>
              <a:rPr lang="en-US" sz="1200" dirty="0">
                <a:solidFill>
                  <a:srgbClr val="737374"/>
                </a:solidFill>
                <a:latin typeface="Poppins"/>
                <a:ea typeface="Poppins"/>
                <a:cs typeface="Poppins"/>
                <a:sym typeface="Poppins"/>
              </a:rPr>
              <a:t>Handling Accents</a:t>
            </a:r>
          </a:p>
          <a:p>
            <a:pPr marL="457200" marR="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  <a:buFont typeface="Poppins"/>
              <a:buChar char="●"/>
            </a:pPr>
            <a:r>
              <a:rPr lang="en-IN" sz="1200" dirty="0">
                <a:solidFill>
                  <a:srgbClr val="737374"/>
                </a:solidFill>
                <a:latin typeface="Poppins"/>
                <a:cs typeface="Poppins"/>
                <a:sym typeface="Poppins"/>
              </a:rPr>
              <a:t>Whitespace Removal</a:t>
            </a:r>
            <a:endParaRPr lang="en-US" sz="1200" dirty="0">
              <a:solidFill>
                <a:srgbClr val="737374"/>
              </a:solidFill>
              <a:latin typeface="Poppins"/>
              <a:cs typeface="Poppins"/>
            </a:endParaRPr>
          </a:p>
          <a:p>
            <a:pPr marL="457200" marR="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  <a:buFont typeface="Poppins"/>
              <a:buChar char="●"/>
            </a:pPr>
            <a:r>
              <a:rPr lang="en-US" sz="1200" dirty="0">
                <a:solidFill>
                  <a:srgbClr val="737374"/>
                </a:solidFill>
                <a:latin typeface="Poppins"/>
                <a:cs typeface="Poppins"/>
                <a:sym typeface="Poppins"/>
              </a:rPr>
              <a:t>Stemming</a:t>
            </a:r>
          </a:p>
          <a:p>
            <a:pPr marL="457200" marR="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  <a:buFont typeface="Poppins"/>
              <a:buChar char="●"/>
            </a:pPr>
            <a:r>
              <a:rPr lang="en-US" sz="1200" dirty="0">
                <a:solidFill>
                  <a:srgbClr val="737374"/>
                </a:solidFill>
                <a:latin typeface="Poppins"/>
                <a:cs typeface="Poppins"/>
                <a:sym typeface="Poppins"/>
              </a:rPr>
              <a:t>Lemmatization</a:t>
            </a:r>
          </a:p>
        </p:txBody>
      </p:sp>
      <p:sp>
        <p:nvSpPr>
          <p:cNvPr id="73" name="Google Shape;100;p19">
            <a:extLst>
              <a:ext uri="{FF2B5EF4-FFF2-40B4-BE49-F238E27FC236}">
                <a16:creationId xmlns:a16="http://schemas.microsoft.com/office/drawing/2014/main" id="{191404D4-6FB8-6626-BD2E-09D552AA2723}"/>
              </a:ext>
            </a:extLst>
          </p:cNvPr>
          <p:cNvSpPr txBox="1"/>
          <p:nvPr/>
        </p:nvSpPr>
        <p:spPr>
          <a:xfrm>
            <a:off x="6837600" y="1761351"/>
            <a:ext cx="2666302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  <a:buFont typeface="Poppins"/>
              <a:buChar char="●"/>
            </a:pPr>
            <a:r>
              <a:rPr lang="en-US" sz="1200" dirty="0">
                <a:solidFill>
                  <a:srgbClr val="737374"/>
                </a:solidFill>
                <a:latin typeface="Poppins"/>
                <a:cs typeface="Poppins"/>
                <a:sym typeface="Poppins"/>
              </a:rPr>
              <a:t>Removing </a:t>
            </a:r>
            <a:r>
              <a:rPr lang="en-US" sz="1200" dirty="0" err="1">
                <a:solidFill>
                  <a:srgbClr val="737374"/>
                </a:solidFill>
                <a:latin typeface="Poppins"/>
                <a:cs typeface="Poppins"/>
                <a:sym typeface="Poppins"/>
              </a:rPr>
              <a:t>Stopwords</a:t>
            </a:r>
            <a:endParaRPr lang="en-US" sz="1200" dirty="0">
              <a:solidFill>
                <a:srgbClr val="737374"/>
              </a:solidFill>
              <a:latin typeface="Poppins"/>
              <a:cs typeface="Poppins"/>
              <a:sym typeface="Poppins"/>
            </a:endParaRPr>
          </a:p>
          <a:p>
            <a:pPr marL="457200" marR="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  <a:buFont typeface="Poppins"/>
              <a:buChar char="●"/>
            </a:pPr>
            <a:r>
              <a:rPr lang="en-US" sz="1200" dirty="0">
                <a:solidFill>
                  <a:srgbClr val="737374"/>
                </a:solidFill>
                <a:latin typeface="Poppins"/>
                <a:cs typeface="Poppins"/>
                <a:sym typeface="Poppins"/>
              </a:rPr>
              <a:t>Removing Numbers</a:t>
            </a:r>
          </a:p>
          <a:p>
            <a:pPr marL="457200" marR="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  <a:buFont typeface="Poppins"/>
              <a:buChar char="●"/>
            </a:pPr>
            <a:r>
              <a:rPr lang="en-US" sz="1200" dirty="0">
                <a:solidFill>
                  <a:srgbClr val="737374"/>
                </a:solidFill>
                <a:latin typeface="Poppins"/>
                <a:cs typeface="Poppins"/>
                <a:sym typeface="Poppins"/>
              </a:rPr>
              <a:t>Removing </a:t>
            </a:r>
            <a:r>
              <a:rPr lang="en-US" sz="1200" dirty="0" err="1">
                <a:solidFill>
                  <a:srgbClr val="737374"/>
                </a:solidFill>
                <a:latin typeface="Poppins"/>
                <a:cs typeface="Poppins"/>
                <a:sym typeface="Poppins"/>
              </a:rPr>
              <a:t>Puntuations</a:t>
            </a:r>
            <a:endParaRPr lang="en-US" sz="1200" dirty="0">
              <a:solidFill>
                <a:srgbClr val="737374"/>
              </a:solidFill>
              <a:latin typeface="Poppins"/>
              <a:cs typeface="Poppins"/>
              <a:sym typeface="Poppins"/>
            </a:endParaRPr>
          </a:p>
          <a:p>
            <a:pPr marL="457200" marR="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  <a:buFont typeface="Poppins"/>
              <a:buChar char="●"/>
            </a:pPr>
            <a:r>
              <a:rPr lang="en-US" sz="1200" dirty="0">
                <a:solidFill>
                  <a:srgbClr val="737374"/>
                </a:solidFill>
                <a:latin typeface="Poppins"/>
                <a:cs typeface="Poppins"/>
                <a:sym typeface="Poppins"/>
              </a:rPr>
              <a:t>Removing Frequent Words</a:t>
            </a:r>
          </a:p>
        </p:txBody>
      </p:sp>
      <p:sp>
        <p:nvSpPr>
          <p:cNvPr id="75" name="Google Shape;100;p19">
            <a:extLst>
              <a:ext uri="{FF2B5EF4-FFF2-40B4-BE49-F238E27FC236}">
                <a16:creationId xmlns:a16="http://schemas.microsoft.com/office/drawing/2014/main" id="{D0D65570-A577-68CA-4A0F-6005411D5169}"/>
              </a:ext>
            </a:extLst>
          </p:cNvPr>
          <p:cNvSpPr txBox="1"/>
          <p:nvPr/>
        </p:nvSpPr>
        <p:spPr>
          <a:xfrm>
            <a:off x="5106210" y="5739538"/>
            <a:ext cx="2666302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52400"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</a:pPr>
            <a:r>
              <a:rPr lang="en-US" sz="1200" dirty="0">
                <a:solidFill>
                  <a:srgbClr val="737374"/>
                </a:solidFill>
                <a:latin typeface="Poppins"/>
                <a:cs typeface="Poppins"/>
                <a:sym typeface="Poppins"/>
              </a:rPr>
              <a:t>TensorFlow Vectorizer</a:t>
            </a:r>
          </a:p>
        </p:txBody>
      </p:sp>
    </p:spTree>
    <p:extLst>
      <p:ext uri="{BB962C8B-B14F-4D97-AF65-F5344CB8AC3E}">
        <p14:creationId xmlns:p14="http://schemas.microsoft.com/office/powerpoint/2010/main" val="388332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131917cdc97_0_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6355300"/>
            <a:ext cx="1877165" cy="47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131917cdc97_0_23"/>
          <p:cNvSpPr txBox="1"/>
          <p:nvPr/>
        </p:nvSpPr>
        <p:spPr>
          <a:xfrm>
            <a:off x="566228" y="423125"/>
            <a:ext cx="7807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rgbClr val="D00E35"/>
                </a:solidFill>
                <a:latin typeface="Poppins"/>
                <a:ea typeface="Poppins"/>
                <a:cs typeface="Poppins"/>
                <a:sym typeface="Poppins"/>
              </a:rPr>
              <a:t>Model Building &amp; Evaluation</a:t>
            </a:r>
            <a:endParaRPr sz="3000" b="1">
              <a:solidFill>
                <a:srgbClr val="D00E3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5" name="Google Shape;125;g131917cdc97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0"/>
            <a:ext cx="1664900" cy="112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131917cdc97_0_23"/>
          <p:cNvSpPr/>
          <p:nvPr/>
        </p:nvSpPr>
        <p:spPr>
          <a:xfrm rot="5400000">
            <a:off x="6051600" y="-6051600"/>
            <a:ext cx="95700" cy="12198900"/>
          </a:xfrm>
          <a:prstGeom prst="snip1Rect">
            <a:avLst>
              <a:gd name="adj" fmla="val 16667"/>
            </a:avLst>
          </a:prstGeom>
          <a:solidFill>
            <a:srgbClr val="D00E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oogle Shape;101;p19">
            <a:extLst>
              <a:ext uri="{FF2B5EF4-FFF2-40B4-BE49-F238E27FC236}">
                <a16:creationId xmlns:a16="http://schemas.microsoft.com/office/drawing/2014/main" id="{51B2E29A-07A7-4FBE-F161-95DE72B54EA4}"/>
              </a:ext>
            </a:extLst>
          </p:cNvPr>
          <p:cNvPicPr preferRelativeResize="0"/>
          <p:nvPr/>
        </p:nvPicPr>
        <p:blipFill>
          <a:blip r:embed="rId5"/>
          <a:srcRect/>
          <a:stretch/>
        </p:blipFill>
        <p:spPr>
          <a:xfrm>
            <a:off x="11286625" y="6336712"/>
            <a:ext cx="819825" cy="37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387DD58-F769-6A59-9671-382A1B60E195}"/>
              </a:ext>
            </a:extLst>
          </p:cNvPr>
          <p:cNvSpPr/>
          <p:nvPr/>
        </p:nvSpPr>
        <p:spPr>
          <a:xfrm>
            <a:off x="8940257" y="911910"/>
            <a:ext cx="2571833" cy="207388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AB7714-8AD1-2EB4-7119-A692674A29EB}"/>
              </a:ext>
            </a:extLst>
          </p:cNvPr>
          <p:cNvSpPr/>
          <p:nvPr/>
        </p:nvSpPr>
        <p:spPr>
          <a:xfrm>
            <a:off x="8940257" y="804445"/>
            <a:ext cx="2571833" cy="65674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Machine Learning Models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5" name="Google Shape;100;p19">
            <a:extLst>
              <a:ext uri="{FF2B5EF4-FFF2-40B4-BE49-F238E27FC236}">
                <a16:creationId xmlns:a16="http://schemas.microsoft.com/office/drawing/2014/main" id="{D6FC0558-138C-5BD9-AABE-8ECB199E72C7}"/>
              </a:ext>
            </a:extLst>
          </p:cNvPr>
          <p:cNvSpPr txBox="1"/>
          <p:nvPr/>
        </p:nvSpPr>
        <p:spPr>
          <a:xfrm>
            <a:off x="8883364" y="1526840"/>
            <a:ext cx="2516756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  <a:buFont typeface="Poppins"/>
              <a:buChar char="●"/>
            </a:pPr>
            <a:r>
              <a:rPr lang="en-US" sz="1200" dirty="0">
                <a:solidFill>
                  <a:srgbClr val="737374"/>
                </a:solidFill>
                <a:latin typeface="Poppins"/>
                <a:cs typeface="Poppins"/>
                <a:sym typeface="Poppins"/>
              </a:rPr>
              <a:t>Naïve Bayes</a:t>
            </a:r>
          </a:p>
          <a:p>
            <a:pPr marL="457200" marR="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  <a:buFont typeface="Poppins"/>
              <a:buChar char="●"/>
            </a:pPr>
            <a:r>
              <a:rPr lang="en-US" sz="1200" dirty="0">
                <a:solidFill>
                  <a:srgbClr val="737374"/>
                </a:solidFill>
                <a:latin typeface="Poppins"/>
                <a:cs typeface="Poppins"/>
                <a:sym typeface="Poppins"/>
              </a:rPr>
              <a:t>Support Vector Machine</a:t>
            </a:r>
          </a:p>
          <a:p>
            <a:pPr marL="457200" marR="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  <a:buFont typeface="Poppins"/>
              <a:buChar char="●"/>
            </a:pPr>
            <a:r>
              <a:rPr lang="en-US" sz="1200" dirty="0" err="1">
                <a:solidFill>
                  <a:srgbClr val="737374"/>
                </a:solidFill>
                <a:latin typeface="Poppins"/>
                <a:cs typeface="Poppins"/>
                <a:sym typeface="Poppins"/>
              </a:rPr>
              <a:t>XGBoost</a:t>
            </a:r>
            <a:r>
              <a:rPr lang="en-US" sz="1200" dirty="0">
                <a:solidFill>
                  <a:srgbClr val="737374"/>
                </a:solidFill>
                <a:latin typeface="Poppins"/>
                <a:cs typeface="Poppins"/>
                <a:sym typeface="Poppins"/>
              </a:rPr>
              <a:t> Classifier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35064A-5552-A2EC-1C46-54C5B87AB04C}"/>
              </a:ext>
            </a:extLst>
          </p:cNvPr>
          <p:cNvSpPr/>
          <p:nvPr/>
        </p:nvSpPr>
        <p:spPr>
          <a:xfrm>
            <a:off x="8940257" y="3914357"/>
            <a:ext cx="2571833" cy="152575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216E6CB-FE9C-AB87-3267-61CE48013FF4}"/>
              </a:ext>
            </a:extLst>
          </p:cNvPr>
          <p:cNvSpPr/>
          <p:nvPr/>
        </p:nvSpPr>
        <p:spPr>
          <a:xfrm>
            <a:off x="8940257" y="3806891"/>
            <a:ext cx="2571833" cy="65674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Deep Learning Models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8" name="Google Shape;100;p19">
            <a:extLst>
              <a:ext uri="{FF2B5EF4-FFF2-40B4-BE49-F238E27FC236}">
                <a16:creationId xmlns:a16="http://schemas.microsoft.com/office/drawing/2014/main" id="{A22FD41B-847C-1834-4AE6-66BC5507CD3F}"/>
              </a:ext>
            </a:extLst>
          </p:cNvPr>
          <p:cNvSpPr txBox="1"/>
          <p:nvPr/>
        </p:nvSpPr>
        <p:spPr>
          <a:xfrm>
            <a:off x="8883364" y="4529286"/>
            <a:ext cx="2516756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  <a:buFont typeface="Poppins"/>
              <a:buChar char="●"/>
            </a:pPr>
            <a:r>
              <a:rPr lang="en-US" sz="1200" dirty="0">
                <a:solidFill>
                  <a:srgbClr val="737374"/>
                </a:solidFill>
                <a:latin typeface="Poppins"/>
                <a:cs typeface="Poppins"/>
                <a:sym typeface="Poppins"/>
              </a:rPr>
              <a:t>CNN (56.74%)</a:t>
            </a:r>
          </a:p>
          <a:p>
            <a:pPr marL="457200" marR="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  <a:buFont typeface="Poppins"/>
              <a:buChar char="●"/>
            </a:pPr>
            <a:r>
              <a:rPr lang="en-US" sz="1200" dirty="0">
                <a:solidFill>
                  <a:srgbClr val="737374"/>
                </a:solidFill>
                <a:latin typeface="Poppins"/>
                <a:cs typeface="Poppins"/>
                <a:sym typeface="Poppins"/>
              </a:rPr>
              <a:t>RNN-LSTM (56.85%)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09D8FB5E-3F96-C5B9-B669-E4BE7B62D542}"/>
              </a:ext>
            </a:extLst>
          </p:cNvPr>
          <p:cNvSpPr/>
          <p:nvPr/>
        </p:nvSpPr>
        <p:spPr>
          <a:xfrm>
            <a:off x="9927771" y="3135084"/>
            <a:ext cx="513184" cy="550174"/>
          </a:xfrm>
          <a:prstGeom prst="down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9118BB0B-FD7C-9A6D-11A6-EB8A46C25D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84166" y="3868476"/>
            <a:ext cx="1204917" cy="116188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21D14E48-BE20-A926-6E50-931C472FA6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40955" y="1007584"/>
            <a:ext cx="1443863" cy="1472741"/>
          </a:xfrm>
          <a:prstGeom prst="rect">
            <a:avLst/>
          </a:prstGeom>
        </p:spPr>
      </p:pic>
      <p:sp>
        <p:nvSpPr>
          <p:cNvPr id="14" name="Google Shape;122;g131917cdc97_0_23">
            <a:extLst>
              <a:ext uri="{FF2B5EF4-FFF2-40B4-BE49-F238E27FC236}">
                <a16:creationId xmlns:a16="http://schemas.microsoft.com/office/drawing/2014/main" id="{E2D1A7F5-4E21-FEFE-3343-E8F0073DC1D1}"/>
              </a:ext>
            </a:extLst>
          </p:cNvPr>
          <p:cNvSpPr txBox="1"/>
          <p:nvPr/>
        </p:nvSpPr>
        <p:spPr>
          <a:xfrm>
            <a:off x="373366" y="1425147"/>
            <a:ext cx="7807800" cy="49767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  <a:buFont typeface="Poppins"/>
              <a:buChar char="●"/>
            </a:pPr>
            <a: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Couple of models such as Naïve bayes, Support vector machine (SVM), </a:t>
            </a:r>
            <a:r>
              <a:rPr lang="en-US" sz="1200" dirty="0" err="1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XGBoost</a:t>
            </a:r>
            <a: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classifier were used initially, but none of them were able to cross an Accuracy of around 0.53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  <a:buFont typeface="Poppins"/>
              <a:buChar char="●"/>
            </a:pPr>
            <a: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Therefore Deep Learning models were used to study this complex data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  <a:buFont typeface="Poppins"/>
              <a:buChar char="●"/>
            </a:pPr>
            <a:endParaRPr lang="en-US" sz="1200" dirty="0">
              <a:solidFill>
                <a:srgbClr val="737374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  <a:buFont typeface="Poppins"/>
              <a:buChar char="●"/>
            </a:pPr>
            <a: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The Best model worked for me was a combination of CNN and RNN model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  <a:buFont typeface="Poppins"/>
              <a:buChar char="●"/>
            </a:pPr>
            <a:endParaRPr lang="en-US" sz="1200" dirty="0">
              <a:solidFill>
                <a:srgbClr val="737374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  <a:buFont typeface="Poppins"/>
              <a:buChar char="●"/>
            </a:pPr>
            <a: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Both CNN and RNN model has their own strengths;</a:t>
            </a:r>
            <a:b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</a:br>
            <a: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&gt; CNN captures local patterns using 1D convolutions</a:t>
            </a:r>
            <a:b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</a:br>
            <a: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&gt; RNN(LSTM) excels at capturing long-range temporal dependencies across the entire</a:t>
            </a:r>
            <a:b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</a:br>
            <a: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  sequence.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  <a:buFont typeface="Poppins"/>
              <a:buChar char="●"/>
            </a:pPr>
            <a:endParaRPr lang="en-US" sz="1200" dirty="0">
              <a:solidFill>
                <a:srgbClr val="737374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  <a:buFont typeface="Poppins"/>
              <a:buChar char="●"/>
            </a:pPr>
            <a: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Various hyperparameters were tuned and the following gave the best results</a:t>
            </a:r>
            <a:b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</a:br>
            <a: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Max Vocabulary size =9000</a:t>
            </a:r>
            <a:b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</a:br>
            <a: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LSTM units (M) = 100</a:t>
            </a:r>
            <a:b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</a:br>
            <a: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Dimensionality (D)= 400</a:t>
            </a:r>
            <a:b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</a:br>
            <a: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Learning rate =0.001</a:t>
            </a:r>
            <a:b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</a:br>
            <a: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Batch size =128</a:t>
            </a:r>
            <a:b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</a:br>
            <a: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Epochs = 2</a:t>
            </a:r>
            <a:b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</a:br>
            <a:endParaRPr lang="en-US" sz="1200" dirty="0">
              <a:solidFill>
                <a:srgbClr val="737374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  <a:buFont typeface="Poppins"/>
              <a:buChar char="●"/>
            </a:pPr>
            <a: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35% of the training dataset is used as validation set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  <a:buFont typeface="Poppins"/>
              <a:buChar char="●"/>
            </a:pPr>
            <a:endParaRPr lang="en-US" sz="1200" dirty="0">
              <a:solidFill>
                <a:srgbClr val="737374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  <a:buFont typeface="Poppins"/>
              <a:buChar char="●"/>
            </a:pPr>
            <a: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Training set accuracy: 63.18%</a:t>
            </a:r>
            <a:b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</a:br>
            <a: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Validation set accuracy:57.72%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3EEFDD5-DB9B-6A0A-B234-924115575A2E}"/>
              </a:ext>
            </a:extLst>
          </p:cNvPr>
          <p:cNvSpPr/>
          <p:nvPr/>
        </p:nvSpPr>
        <p:spPr>
          <a:xfrm>
            <a:off x="1754157" y="1033211"/>
            <a:ext cx="8602825" cy="304161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0" name="Google Shape;120;g131917cdc97_0_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6355300"/>
            <a:ext cx="1877165" cy="47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131917cdc97_0_23"/>
          <p:cNvSpPr txBox="1"/>
          <p:nvPr/>
        </p:nvSpPr>
        <p:spPr>
          <a:xfrm>
            <a:off x="566228" y="423125"/>
            <a:ext cx="7807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rgbClr val="D00E35"/>
                </a:solidFill>
                <a:latin typeface="Poppins"/>
                <a:ea typeface="Poppins"/>
                <a:cs typeface="Poppins"/>
                <a:sym typeface="Poppins"/>
              </a:rPr>
              <a:t>Model Building &amp; Evaluation</a:t>
            </a:r>
            <a:endParaRPr sz="3000" b="1">
              <a:solidFill>
                <a:srgbClr val="D00E3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5" name="Google Shape;125;g131917cdc97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0"/>
            <a:ext cx="1664900" cy="112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131917cdc97_0_23"/>
          <p:cNvSpPr/>
          <p:nvPr/>
        </p:nvSpPr>
        <p:spPr>
          <a:xfrm rot="5400000">
            <a:off x="6051600" y="-6051600"/>
            <a:ext cx="95700" cy="12198900"/>
          </a:xfrm>
          <a:prstGeom prst="snip1Rect">
            <a:avLst>
              <a:gd name="adj" fmla="val 16667"/>
            </a:avLst>
          </a:prstGeom>
          <a:solidFill>
            <a:srgbClr val="D00E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oogle Shape;101;p19">
            <a:extLst>
              <a:ext uri="{FF2B5EF4-FFF2-40B4-BE49-F238E27FC236}">
                <a16:creationId xmlns:a16="http://schemas.microsoft.com/office/drawing/2014/main" id="{51B2E29A-07A7-4FBE-F161-95DE72B54EA4}"/>
              </a:ext>
            </a:extLst>
          </p:cNvPr>
          <p:cNvPicPr preferRelativeResize="0"/>
          <p:nvPr/>
        </p:nvPicPr>
        <p:blipFill>
          <a:blip r:embed="rId5"/>
          <a:srcRect/>
          <a:stretch/>
        </p:blipFill>
        <p:spPr>
          <a:xfrm>
            <a:off x="11286625" y="6336712"/>
            <a:ext cx="819825" cy="37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35F56B-9EAC-5F9D-E069-4DC61E3D1102}"/>
              </a:ext>
            </a:extLst>
          </p:cNvPr>
          <p:cNvSpPr/>
          <p:nvPr/>
        </p:nvSpPr>
        <p:spPr>
          <a:xfrm>
            <a:off x="4572002" y="5101657"/>
            <a:ext cx="2771191" cy="130742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A5579D3-F888-67C2-DB4C-9A4160C681CD}"/>
              </a:ext>
            </a:extLst>
          </p:cNvPr>
          <p:cNvSpPr/>
          <p:nvPr/>
        </p:nvSpPr>
        <p:spPr>
          <a:xfrm>
            <a:off x="6632810" y="1590005"/>
            <a:ext cx="3182996" cy="206854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695FF6D-151E-05A9-96E8-207F5AFC2785}"/>
              </a:ext>
            </a:extLst>
          </p:cNvPr>
          <p:cNvSpPr/>
          <p:nvPr/>
        </p:nvSpPr>
        <p:spPr>
          <a:xfrm>
            <a:off x="2362845" y="1582751"/>
            <a:ext cx="3086408" cy="206854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2A3143D-EE19-AD8D-9D29-F48B5D20A32C}"/>
              </a:ext>
            </a:extLst>
          </p:cNvPr>
          <p:cNvSpPr/>
          <p:nvPr/>
        </p:nvSpPr>
        <p:spPr>
          <a:xfrm>
            <a:off x="2362844" y="1475287"/>
            <a:ext cx="3086409" cy="60635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CNN Layers</a:t>
            </a:r>
            <a:r>
              <a:rPr lang="en-US" sz="1800" dirty="0"/>
              <a:t> </a:t>
            </a:r>
            <a:endParaRPr lang="en-IN" sz="18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463090D-4275-0AEC-312C-455796EE82CB}"/>
              </a:ext>
            </a:extLst>
          </p:cNvPr>
          <p:cNvSpPr/>
          <p:nvPr/>
        </p:nvSpPr>
        <p:spPr>
          <a:xfrm>
            <a:off x="6632809" y="1486322"/>
            <a:ext cx="3182995" cy="59531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LSTM Layers</a:t>
            </a:r>
            <a:r>
              <a:rPr lang="en-US" sz="1800" dirty="0"/>
              <a:t> </a:t>
            </a:r>
            <a:endParaRPr lang="en-IN" sz="18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6B38320-4789-A4AC-5D1C-B77D085FB266}"/>
              </a:ext>
            </a:extLst>
          </p:cNvPr>
          <p:cNvSpPr/>
          <p:nvPr/>
        </p:nvSpPr>
        <p:spPr>
          <a:xfrm>
            <a:off x="4572002" y="4994193"/>
            <a:ext cx="2771191" cy="65674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IN" dirty="0" err="1"/>
              <a:t>oncatenate</a:t>
            </a:r>
            <a:endParaRPr lang="en-IN" dirty="0"/>
          </a:p>
        </p:txBody>
      </p:sp>
      <p:sp>
        <p:nvSpPr>
          <p:cNvPr id="20" name="Google Shape;100;p19">
            <a:extLst>
              <a:ext uri="{FF2B5EF4-FFF2-40B4-BE49-F238E27FC236}">
                <a16:creationId xmlns:a16="http://schemas.microsoft.com/office/drawing/2014/main" id="{CB849F72-AE81-2174-F81D-43BD43F2EF63}"/>
              </a:ext>
            </a:extLst>
          </p:cNvPr>
          <p:cNvSpPr txBox="1"/>
          <p:nvPr/>
        </p:nvSpPr>
        <p:spPr>
          <a:xfrm>
            <a:off x="2241544" y="2160357"/>
            <a:ext cx="3587292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52400"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</a:pPr>
            <a:r>
              <a:rPr lang="en-US" sz="1200" dirty="0">
                <a:solidFill>
                  <a:srgbClr val="737374"/>
                </a:solidFill>
                <a:latin typeface="Poppins"/>
                <a:cs typeface="Poppins"/>
                <a:sym typeface="Poppins"/>
              </a:rPr>
              <a:t>x = Embedding(V + 1, D)(</a:t>
            </a:r>
            <a:r>
              <a:rPr lang="en-US" sz="1200" dirty="0" err="1">
                <a:solidFill>
                  <a:srgbClr val="737374"/>
                </a:solidFill>
                <a:latin typeface="Poppins"/>
                <a:cs typeface="Poppins"/>
                <a:sym typeface="Poppins"/>
              </a:rPr>
              <a:t>i</a:t>
            </a:r>
            <a:r>
              <a:rPr lang="en-US" sz="1200" dirty="0">
                <a:solidFill>
                  <a:srgbClr val="737374"/>
                </a:solidFill>
                <a:latin typeface="Poppins"/>
                <a:cs typeface="Poppins"/>
                <a:sym typeface="Poppins"/>
              </a:rPr>
              <a:t>)</a:t>
            </a:r>
          </a:p>
          <a:p>
            <a:pPr marL="152400"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</a:pPr>
            <a:r>
              <a:rPr lang="en-US" sz="1200" dirty="0">
                <a:solidFill>
                  <a:srgbClr val="737374"/>
                </a:solidFill>
                <a:latin typeface="Poppins"/>
                <a:cs typeface="Poppins"/>
                <a:sym typeface="Poppins"/>
              </a:rPr>
              <a:t>x = Conv1D(128, 3, activation='</a:t>
            </a:r>
            <a:r>
              <a:rPr lang="en-US" sz="1200" dirty="0" err="1">
                <a:solidFill>
                  <a:srgbClr val="737374"/>
                </a:solidFill>
                <a:latin typeface="Poppins"/>
                <a:cs typeface="Poppins"/>
                <a:sym typeface="Poppins"/>
              </a:rPr>
              <a:t>relu</a:t>
            </a:r>
            <a:r>
              <a:rPr lang="en-US" sz="1200" dirty="0">
                <a:solidFill>
                  <a:srgbClr val="737374"/>
                </a:solidFill>
                <a:latin typeface="Poppins"/>
                <a:cs typeface="Poppins"/>
                <a:sym typeface="Poppins"/>
              </a:rPr>
              <a:t>')(x)</a:t>
            </a:r>
          </a:p>
          <a:p>
            <a:pPr marL="152400"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</a:pPr>
            <a:r>
              <a:rPr lang="en-US" sz="1200" dirty="0">
                <a:solidFill>
                  <a:srgbClr val="737374"/>
                </a:solidFill>
                <a:latin typeface="Poppins"/>
                <a:cs typeface="Poppins"/>
                <a:sym typeface="Poppins"/>
              </a:rPr>
              <a:t>x = GlobalMaxPooling1D()(x)</a:t>
            </a:r>
          </a:p>
        </p:txBody>
      </p:sp>
      <p:sp>
        <p:nvSpPr>
          <p:cNvPr id="21" name="Google Shape;100;p19">
            <a:extLst>
              <a:ext uri="{FF2B5EF4-FFF2-40B4-BE49-F238E27FC236}">
                <a16:creationId xmlns:a16="http://schemas.microsoft.com/office/drawing/2014/main" id="{D9D6792C-9379-17BD-F658-800277BB29F7}"/>
              </a:ext>
            </a:extLst>
          </p:cNvPr>
          <p:cNvSpPr txBox="1"/>
          <p:nvPr/>
        </p:nvSpPr>
        <p:spPr>
          <a:xfrm>
            <a:off x="6492365" y="2181226"/>
            <a:ext cx="3587292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52400"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</a:pPr>
            <a:r>
              <a:rPr lang="en-US" sz="1200" dirty="0">
                <a:solidFill>
                  <a:srgbClr val="737374"/>
                </a:solidFill>
                <a:latin typeface="Poppins"/>
                <a:cs typeface="Poppins"/>
                <a:sym typeface="Poppins"/>
              </a:rPr>
              <a:t>x = Embedding(V + 1, D)(</a:t>
            </a:r>
            <a:r>
              <a:rPr lang="en-US" sz="1200" dirty="0" err="1">
                <a:solidFill>
                  <a:srgbClr val="737374"/>
                </a:solidFill>
                <a:latin typeface="Poppins"/>
                <a:cs typeface="Poppins"/>
                <a:sym typeface="Poppins"/>
              </a:rPr>
              <a:t>i</a:t>
            </a:r>
            <a:r>
              <a:rPr lang="en-US" sz="1200" dirty="0">
                <a:solidFill>
                  <a:srgbClr val="737374"/>
                </a:solidFill>
                <a:latin typeface="Poppins"/>
                <a:cs typeface="Poppins"/>
                <a:sym typeface="Poppins"/>
              </a:rPr>
              <a:t>)</a:t>
            </a:r>
          </a:p>
          <a:p>
            <a:pPr marL="152400"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</a:pPr>
            <a:r>
              <a:rPr lang="en-US" sz="1200" dirty="0">
                <a:solidFill>
                  <a:srgbClr val="737374"/>
                </a:solidFill>
                <a:latin typeface="Poppins"/>
                <a:cs typeface="Poppins"/>
                <a:sym typeface="Poppins"/>
              </a:rPr>
              <a:t>x = LSTM(M, </a:t>
            </a:r>
            <a:r>
              <a:rPr lang="en-US" sz="1200" dirty="0" err="1">
                <a:solidFill>
                  <a:srgbClr val="737374"/>
                </a:solidFill>
                <a:latin typeface="Poppins"/>
                <a:cs typeface="Poppins"/>
                <a:sym typeface="Poppins"/>
              </a:rPr>
              <a:t>return_sequences</a:t>
            </a:r>
            <a:r>
              <a:rPr lang="en-US" sz="1200" dirty="0">
                <a:solidFill>
                  <a:srgbClr val="737374"/>
                </a:solidFill>
                <a:latin typeface="Poppins"/>
                <a:cs typeface="Poppins"/>
                <a:sym typeface="Poppins"/>
              </a:rPr>
              <a:t>=True)(x)</a:t>
            </a:r>
          </a:p>
          <a:p>
            <a:pPr marL="152400"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</a:pPr>
            <a:r>
              <a:rPr lang="en-US" sz="1200" dirty="0">
                <a:solidFill>
                  <a:srgbClr val="737374"/>
                </a:solidFill>
                <a:latin typeface="Poppins"/>
                <a:cs typeface="Poppins"/>
                <a:sym typeface="Poppins"/>
              </a:rPr>
              <a:t>x = GlobalMaxPooling1D()(x)</a:t>
            </a:r>
          </a:p>
        </p:txBody>
      </p:sp>
      <p:sp>
        <p:nvSpPr>
          <p:cNvPr id="22" name="Google Shape;100;p19">
            <a:extLst>
              <a:ext uri="{FF2B5EF4-FFF2-40B4-BE49-F238E27FC236}">
                <a16:creationId xmlns:a16="http://schemas.microsoft.com/office/drawing/2014/main" id="{89A634AA-9043-C52E-F69C-6883400D78E2}"/>
              </a:ext>
            </a:extLst>
          </p:cNvPr>
          <p:cNvSpPr txBox="1"/>
          <p:nvPr/>
        </p:nvSpPr>
        <p:spPr>
          <a:xfrm>
            <a:off x="4462401" y="5739538"/>
            <a:ext cx="333799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52400"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</a:pPr>
            <a:r>
              <a:rPr lang="en-US" sz="1200" dirty="0">
                <a:solidFill>
                  <a:srgbClr val="737374"/>
                </a:solidFill>
                <a:latin typeface="Poppins"/>
                <a:cs typeface="Poppins"/>
                <a:sym typeface="Poppins"/>
              </a:rPr>
              <a:t>x = Dense(9, activation='</a:t>
            </a:r>
            <a:r>
              <a:rPr lang="en-US" sz="1200" dirty="0" err="1">
                <a:solidFill>
                  <a:srgbClr val="737374"/>
                </a:solidFill>
                <a:latin typeface="Poppins"/>
                <a:cs typeface="Poppins"/>
                <a:sym typeface="Poppins"/>
              </a:rPr>
              <a:t>softmax</a:t>
            </a:r>
            <a:r>
              <a:rPr lang="en-US" sz="1200" dirty="0">
                <a:solidFill>
                  <a:srgbClr val="737374"/>
                </a:solidFill>
                <a:latin typeface="Poppins"/>
                <a:cs typeface="Poppins"/>
                <a:sym typeface="Poppins"/>
              </a:rPr>
              <a:t>')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A01B5021-D9C0-DC43-54A0-F416953B6331}"/>
              </a:ext>
            </a:extLst>
          </p:cNvPr>
          <p:cNvSpPr/>
          <p:nvPr/>
        </p:nvSpPr>
        <p:spPr>
          <a:xfrm>
            <a:off x="5828836" y="4273418"/>
            <a:ext cx="413345" cy="639712"/>
          </a:xfrm>
          <a:prstGeom prst="down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86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421755-9C8F-A382-47AB-3668DEA0E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322" y="2993855"/>
            <a:ext cx="4446622" cy="3507401"/>
          </a:xfrm>
          <a:prstGeom prst="rect">
            <a:avLst/>
          </a:prstGeom>
        </p:spPr>
      </p:pic>
      <p:pic>
        <p:nvPicPr>
          <p:cNvPr id="132" name="Google Shape;132;g131917cdc97_0_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" y="6355300"/>
            <a:ext cx="1877165" cy="47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131917cdc97_0_54"/>
          <p:cNvSpPr txBox="1"/>
          <p:nvPr/>
        </p:nvSpPr>
        <p:spPr>
          <a:xfrm>
            <a:off x="431659" y="1653476"/>
            <a:ext cx="7088814" cy="2853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  <a:buFont typeface="Poppins"/>
              <a:buChar char="●"/>
            </a:pPr>
            <a: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The results demonstrated that the ensemble model significantly outperformed individual CNN and RNN models, signifying the benefit of combining their capabilities.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  <a:buFont typeface="Poppins"/>
              <a:buChar char="●"/>
            </a:pPr>
            <a:endParaRPr lang="en-US" sz="1200" dirty="0">
              <a:solidFill>
                <a:srgbClr val="737374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  <a:buFont typeface="Poppins"/>
              <a:buChar char="●"/>
            </a:pPr>
            <a: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CNN Accuracy =&gt; 56.74%</a:t>
            </a:r>
            <a:b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</a:br>
            <a: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LSTM Accuracy =&gt; 56.85%</a:t>
            </a:r>
            <a:b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</a:br>
            <a: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Combined =&gt; 57.72%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  <a:buFont typeface="Poppins"/>
              <a:buChar char="●"/>
            </a:pPr>
            <a:endParaRPr lang="en-US" sz="1200" dirty="0">
              <a:solidFill>
                <a:srgbClr val="737374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  <a:buFont typeface="Poppins"/>
              <a:buChar char="●"/>
            </a:pPr>
            <a: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Using the confusion matrix following insights are made:</a:t>
            </a:r>
            <a:b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</a:br>
            <a: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&gt; Model has a good accuracy in predicting labels 1 to 6 </a:t>
            </a:r>
            <a:b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</a:br>
            <a: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&gt; Model has trouble in predicting label 9 (General tagging of new or cross-sectional</a:t>
            </a:r>
            <a:b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</a:br>
            <a: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   technology)</a:t>
            </a:r>
            <a:b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</a:br>
            <a:r>
              <a:rPr lang="en-US" sz="1200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&gt; Model often confuses with prediction of label 7(Physics) and 8(Electricity)</a:t>
            </a:r>
          </a:p>
        </p:txBody>
      </p:sp>
      <p:sp>
        <p:nvSpPr>
          <p:cNvPr id="136" name="Google Shape;136;g131917cdc97_0_54"/>
          <p:cNvSpPr txBox="1"/>
          <p:nvPr/>
        </p:nvSpPr>
        <p:spPr>
          <a:xfrm>
            <a:off x="566228" y="423125"/>
            <a:ext cx="7807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rgbClr val="D00E35"/>
                </a:solidFill>
                <a:latin typeface="Poppins"/>
                <a:ea typeface="Poppins"/>
                <a:cs typeface="Poppins"/>
                <a:sym typeface="Poppins"/>
              </a:rPr>
              <a:t>Results and Recommendations</a:t>
            </a:r>
            <a:endParaRPr sz="3000" b="1">
              <a:solidFill>
                <a:srgbClr val="D00E3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37" name="Google Shape;137;g131917cdc97_0_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" y="0"/>
            <a:ext cx="1664900" cy="112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31917cdc97_0_54"/>
          <p:cNvSpPr/>
          <p:nvPr/>
        </p:nvSpPr>
        <p:spPr>
          <a:xfrm rot="5400000">
            <a:off x="6051600" y="-6051600"/>
            <a:ext cx="95700" cy="12198900"/>
          </a:xfrm>
          <a:prstGeom prst="snip1Rect">
            <a:avLst>
              <a:gd name="adj" fmla="val 16667"/>
            </a:avLst>
          </a:prstGeom>
          <a:solidFill>
            <a:srgbClr val="D00E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oogle Shape;101;p19">
            <a:extLst>
              <a:ext uri="{FF2B5EF4-FFF2-40B4-BE49-F238E27FC236}">
                <a16:creationId xmlns:a16="http://schemas.microsoft.com/office/drawing/2014/main" id="{4E187746-55E4-A36D-3330-1772290564B7}"/>
              </a:ext>
            </a:extLst>
          </p:cNvPr>
          <p:cNvPicPr preferRelativeResize="0"/>
          <p:nvPr/>
        </p:nvPicPr>
        <p:blipFill>
          <a:blip r:embed="rId6"/>
          <a:srcRect/>
          <a:stretch/>
        </p:blipFill>
        <p:spPr>
          <a:xfrm>
            <a:off x="11286625" y="6336712"/>
            <a:ext cx="819825" cy="37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6F8DFAD-5170-4063-33A4-1C04882BD7CC}"/>
              </a:ext>
            </a:extLst>
          </p:cNvPr>
          <p:cNvSpPr/>
          <p:nvPr/>
        </p:nvSpPr>
        <p:spPr>
          <a:xfrm>
            <a:off x="8940257" y="611314"/>
            <a:ext cx="2571833" cy="2038574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3F1054-8406-5585-76BD-78CC3FFB8931}"/>
              </a:ext>
            </a:extLst>
          </p:cNvPr>
          <p:cNvSpPr/>
          <p:nvPr/>
        </p:nvSpPr>
        <p:spPr>
          <a:xfrm>
            <a:off x="8940257" y="503848"/>
            <a:ext cx="2571833" cy="65674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Deep Learning Models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5" name="Google Shape;100;p19">
            <a:extLst>
              <a:ext uri="{FF2B5EF4-FFF2-40B4-BE49-F238E27FC236}">
                <a16:creationId xmlns:a16="http://schemas.microsoft.com/office/drawing/2014/main" id="{AD8D1AB5-D2EA-3E78-16E0-5C033826ABF4}"/>
              </a:ext>
            </a:extLst>
          </p:cNvPr>
          <p:cNvSpPr txBox="1"/>
          <p:nvPr/>
        </p:nvSpPr>
        <p:spPr>
          <a:xfrm>
            <a:off x="8883364" y="1226243"/>
            <a:ext cx="2516756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  <a:buFont typeface="Poppins"/>
              <a:buChar char="●"/>
            </a:pPr>
            <a:r>
              <a:rPr lang="en-US" sz="1200" dirty="0">
                <a:solidFill>
                  <a:srgbClr val="737374"/>
                </a:solidFill>
                <a:latin typeface="Poppins"/>
                <a:cs typeface="Poppins"/>
                <a:sym typeface="Poppins"/>
              </a:rPr>
              <a:t>CNN (56.74%)</a:t>
            </a:r>
          </a:p>
          <a:p>
            <a:pPr marL="457200" marR="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  <a:buFont typeface="Poppins"/>
              <a:buChar char="●"/>
            </a:pPr>
            <a:r>
              <a:rPr lang="en-US" sz="1200" dirty="0">
                <a:solidFill>
                  <a:srgbClr val="737374"/>
                </a:solidFill>
                <a:latin typeface="Poppins"/>
                <a:cs typeface="Poppins"/>
                <a:sym typeface="Poppins"/>
              </a:rPr>
              <a:t>RNN-LSTM (56.85%)</a:t>
            </a:r>
          </a:p>
          <a:p>
            <a:pPr marL="457200" marR="0" lvl="0" indent="-3048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  <a:buFont typeface="Poppins"/>
              <a:buChar char="●"/>
            </a:pPr>
            <a:r>
              <a:rPr lang="en-US" sz="1200" dirty="0">
                <a:solidFill>
                  <a:srgbClr val="737374"/>
                </a:solidFill>
                <a:latin typeface="Poppins"/>
                <a:cs typeface="Poppins"/>
                <a:sym typeface="Poppins"/>
              </a:rPr>
              <a:t>Combined (57.72%)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g131917cdc97_0_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6355300"/>
            <a:ext cx="1877165" cy="47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131917cdc97_0_68"/>
          <p:cNvSpPr txBox="1"/>
          <p:nvPr/>
        </p:nvSpPr>
        <p:spPr>
          <a:xfrm>
            <a:off x="566228" y="423125"/>
            <a:ext cx="7807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rgbClr val="D00E35"/>
                </a:solidFill>
                <a:latin typeface="Poppins"/>
                <a:ea typeface="Poppins"/>
                <a:cs typeface="Poppins"/>
                <a:sym typeface="Poppins"/>
              </a:rPr>
              <a:t>Recommendations</a:t>
            </a:r>
            <a:endParaRPr sz="3000" b="1">
              <a:solidFill>
                <a:srgbClr val="D00E3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7" name="Google Shape;147;g131917cdc97_0_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0"/>
            <a:ext cx="1664900" cy="112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131917cdc97_0_68"/>
          <p:cNvSpPr/>
          <p:nvPr/>
        </p:nvSpPr>
        <p:spPr>
          <a:xfrm rot="5400000">
            <a:off x="6051600" y="-6051600"/>
            <a:ext cx="95700" cy="12198900"/>
          </a:xfrm>
          <a:prstGeom prst="snip1Rect">
            <a:avLst>
              <a:gd name="adj" fmla="val 16667"/>
            </a:avLst>
          </a:prstGeom>
          <a:solidFill>
            <a:srgbClr val="D00E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oogle Shape;101;p19">
            <a:extLst>
              <a:ext uri="{FF2B5EF4-FFF2-40B4-BE49-F238E27FC236}">
                <a16:creationId xmlns:a16="http://schemas.microsoft.com/office/drawing/2014/main" id="{82938E8B-15E8-F034-0FF4-904F1FC35928}"/>
              </a:ext>
            </a:extLst>
          </p:cNvPr>
          <p:cNvPicPr preferRelativeResize="0"/>
          <p:nvPr/>
        </p:nvPicPr>
        <p:blipFill>
          <a:blip r:embed="rId5"/>
          <a:srcRect/>
          <a:stretch/>
        </p:blipFill>
        <p:spPr>
          <a:xfrm>
            <a:off x="11286625" y="6336712"/>
            <a:ext cx="819825" cy="37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33;g131917cdc97_0_54">
            <a:extLst>
              <a:ext uri="{FF2B5EF4-FFF2-40B4-BE49-F238E27FC236}">
                <a16:creationId xmlns:a16="http://schemas.microsoft.com/office/drawing/2014/main" id="{1A38D86B-00D1-6498-F24E-0BAEBBB0EE8E}"/>
              </a:ext>
            </a:extLst>
          </p:cNvPr>
          <p:cNvSpPr txBox="1"/>
          <p:nvPr/>
        </p:nvSpPr>
        <p:spPr>
          <a:xfrm>
            <a:off x="608372" y="1265244"/>
            <a:ext cx="7080051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dirty="0">
                <a:solidFill>
                  <a:schemeClr val="tx1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Based on the results my recommendation of deployment is :</a:t>
            </a:r>
            <a:endParaRPr sz="1600" dirty="0">
              <a:solidFill>
                <a:schemeClr val="tx1"/>
              </a:solidFill>
              <a:highlight>
                <a:srgbClr val="FFFFFF"/>
              </a:highlight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" name="Google Shape;134;g131917cdc97_0_54">
            <a:extLst>
              <a:ext uri="{FF2B5EF4-FFF2-40B4-BE49-F238E27FC236}">
                <a16:creationId xmlns:a16="http://schemas.microsoft.com/office/drawing/2014/main" id="{09836D76-6ED8-39F8-057E-29FF7737E9C6}"/>
              </a:ext>
            </a:extLst>
          </p:cNvPr>
          <p:cNvSpPr txBox="1"/>
          <p:nvPr/>
        </p:nvSpPr>
        <p:spPr>
          <a:xfrm>
            <a:off x="547566" y="3574924"/>
            <a:ext cx="6758304" cy="2322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  <a:buFont typeface="Poppins"/>
              <a:buChar char="●"/>
            </a:pPr>
            <a:r>
              <a:rPr lang="en-US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Since the model has good accuracy in predicting labels 1 to 6, we can utilize that strength and improve the existing system.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  <a:buFont typeface="Poppins"/>
              <a:buChar char="●"/>
            </a:pPr>
            <a:endParaRPr lang="en-US" dirty="0">
              <a:solidFill>
                <a:srgbClr val="737374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  <a:buFont typeface="Poppins"/>
              <a:buChar char="●"/>
            </a:pPr>
            <a:r>
              <a:rPr lang="en-US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Furthermore with more dataset model can be trained to accurately differentiate label 7 and 8 , which will make the model more robust.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  <a:buFont typeface="Poppins"/>
              <a:buChar char="●"/>
            </a:pPr>
            <a:endParaRPr lang="en-US" dirty="0">
              <a:solidFill>
                <a:srgbClr val="737374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  <a:buFont typeface="Poppins"/>
              <a:buChar char="●"/>
            </a:pPr>
            <a:r>
              <a:rPr lang="en-US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Note that to ensure the model's continued effectiveness, it needs to be regularly update it with new patent data, allowing it to adapt to evolving trends and technologies.</a:t>
            </a:r>
            <a:endParaRPr dirty="0">
              <a:solidFill>
                <a:srgbClr val="737374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C802612-A73D-BCC1-CDC6-9AAA3713E918}"/>
              </a:ext>
            </a:extLst>
          </p:cNvPr>
          <p:cNvSpPr/>
          <p:nvPr/>
        </p:nvSpPr>
        <p:spPr>
          <a:xfrm>
            <a:off x="4240050" y="1988875"/>
            <a:ext cx="3711900" cy="1113854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/>
              <a:t>Integration of model with existing patent search system</a:t>
            </a:r>
            <a:r>
              <a:rPr lang="en-US" sz="1800" dirty="0"/>
              <a:t> </a:t>
            </a:r>
            <a:endParaRPr lang="en-IN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g131917cdc97_0_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6355300"/>
            <a:ext cx="1877165" cy="47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131917cdc97_0_81"/>
          <p:cNvSpPr txBox="1"/>
          <p:nvPr/>
        </p:nvSpPr>
        <p:spPr>
          <a:xfrm>
            <a:off x="615960" y="1321845"/>
            <a:ext cx="918118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FF"/>
                </a:highlight>
                <a:latin typeface="Poppins SemiBold"/>
                <a:ea typeface="Poppins SemiBold"/>
                <a:cs typeface="Poppins SemiBold"/>
                <a:sym typeface="Poppins SemiBold"/>
              </a:rPr>
              <a:t>This model can offer significant benefits for various stakeholders in the patent ecosystem, leading to improved efficiency, cost savings, and better decision-making 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FF"/>
              </a:highlight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56" name="Google Shape;156;g131917cdc97_0_81"/>
          <p:cNvSpPr txBox="1"/>
          <p:nvPr/>
        </p:nvSpPr>
        <p:spPr>
          <a:xfrm>
            <a:off x="566228" y="423125"/>
            <a:ext cx="7807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>
                <a:solidFill>
                  <a:srgbClr val="D00E35"/>
                </a:solidFill>
                <a:latin typeface="Poppins"/>
                <a:ea typeface="Poppins"/>
                <a:cs typeface="Poppins"/>
                <a:sym typeface="Poppins"/>
              </a:rPr>
              <a:t>Recommendations</a:t>
            </a:r>
            <a:endParaRPr sz="3000" b="1">
              <a:solidFill>
                <a:srgbClr val="D00E3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7" name="Google Shape;157;g131917cdc97_0_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0"/>
            <a:ext cx="1664900" cy="112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131917cdc97_0_81"/>
          <p:cNvSpPr/>
          <p:nvPr/>
        </p:nvSpPr>
        <p:spPr>
          <a:xfrm rot="5400000">
            <a:off x="6051600" y="-6051600"/>
            <a:ext cx="95700" cy="12198900"/>
          </a:xfrm>
          <a:prstGeom prst="snip1Rect">
            <a:avLst>
              <a:gd name="adj" fmla="val 16667"/>
            </a:avLst>
          </a:prstGeom>
          <a:solidFill>
            <a:srgbClr val="D00E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oogle Shape;101;p19">
            <a:extLst>
              <a:ext uri="{FF2B5EF4-FFF2-40B4-BE49-F238E27FC236}">
                <a16:creationId xmlns:a16="http://schemas.microsoft.com/office/drawing/2014/main" id="{E9A9727D-A342-A92F-84EC-287A75A25656}"/>
              </a:ext>
            </a:extLst>
          </p:cNvPr>
          <p:cNvPicPr preferRelativeResize="0"/>
          <p:nvPr/>
        </p:nvPicPr>
        <p:blipFill>
          <a:blip r:embed="rId5"/>
          <a:srcRect/>
          <a:stretch/>
        </p:blipFill>
        <p:spPr>
          <a:xfrm>
            <a:off x="11286625" y="6336712"/>
            <a:ext cx="819825" cy="37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34;g131917cdc97_0_54">
            <a:extLst>
              <a:ext uri="{FF2B5EF4-FFF2-40B4-BE49-F238E27FC236}">
                <a16:creationId xmlns:a16="http://schemas.microsoft.com/office/drawing/2014/main" id="{53637742-2120-CC97-A066-E3FBB63C1E15}"/>
              </a:ext>
            </a:extLst>
          </p:cNvPr>
          <p:cNvSpPr txBox="1"/>
          <p:nvPr/>
        </p:nvSpPr>
        <p:spPr>
          <a:xfrm>
            <a:off x="500911" y="2089652"/>
            <a:ext cx="6758304" cy="256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  <a:buFont typeface="Poppins"/>
              <a:buChar char="●"/>
            </a:pPr>
            <a:r>
              <a:rPr lang="en-US" b="1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Increased Accuracy: </a:t>
            </a:r>
            <a:r>
              <a:rPr lang="en-US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With the improved accuracy of classification process, users can save their valuable time and reduce the risk of missing important patents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  <a:buFont typeface="Poppins"/>
              <a:buChar char="●"/>
            </a:pPr>
            <a:endParaRPr lang="en-US" dirty="0">
              <a:solidFill>
                <a:srgbClr val="737374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  <a:buFont typeface="Poppins"/>
              <a:buChar char="●"/>
            </a:pPr>
            <a:r>
              <a:rPr lang="en-US" b="1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Innovation Opportunities</a:t>
            </a:r>
            <a:r>
              <a:rPr lang="en-US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: It will help to analyze classified patents and discover gaps in existing technologies to identify potential areas for new inventions</a:t>
            </a: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  <a:buFont typeface="Poppins"/>
              <a:buChar char="●"/>
            </a:pPr>
            <a:endParaRPr lang="en-US" dirty="0">
              <a:solidFill>
                <a:srgbClr val="737374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4"/>
              </a:buClr>
              <a:buSzPts val="1200"/>
              <a:buFont typeface="Poppins"/>
              <a:buChar char="●"/>
            </a:pPr>
            <a:r>
              <a:rPr lang="en-US" b="1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Faster Search: </a:t>
            </a:r>
            <a:r>
              <a:rPr lang="en-US" dirty="0">
                <a:solidFill>
                  <a:srgbClr val="737374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With reduced time spent searching for relevant patents, research and development process can be accelerated</a:t>
            </a:r>
            <a:endParaRPr dirty="0">
              <a:solidFill>
                <a:srgbClr val="737374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g131917cdc97_0_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6355300"/>
            <a:ext cx="1877165" cy="47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31917cdc97_0_81"/>
          <p:cNvSpPr txBox="1"/>
          <p:nvPr/>
        </p:nvSpPr>
        <p:spPr>
          <a:xfrm>
            <a:off x="4774333" y="2939156"/>
            <a:ext cx="2279609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 dirty="0">
                <a:solidFill>
                  <a:srgbClr val="D00E35"/>
                </a:solidFill>
                <a:latin typeface="Poppins"/>
                <a:ea typeface="Poppins"/>
                <a:cs typeface="Poppins"/>
                <a:sym typeface="Poppins"/>
              </a:rPr>
              <a:t>Thank You</a:t>
            </a:r>
            <a:endParaRPr sz="3000" b="1" dirty="0">
              <a:solidFill>
                <a:srgbClr val="D00E3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7" name="Google Shape;157;g131917cdc97_0_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" y="0"/>
            <a:ext cx="1664900" cy="112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131917cdc97_0_81"/>
          <p:cNvSpPr/>
          <p:nvPr/>
        </p:nvSpPr>
        <p:spPr>
          <a:xfrm rot="5400000">
            <a:off x="6051600" y="-6051600"/>
            <a:ext cx="95700" cy="12198900"/>
          </a:xfrm>
          <a:prstGeom prst="snip1Rect">
            <a:avLst>
              <a:gd name="adj" fmla="val 16667"/>
            </a:avLst>
          </a:prstGeom>
          <a:solidFill>
            <a:srgbClr val="D00E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oogle Shape;101;p19">
            <a:extLst>
              <a:ext uri="{FF2B5EF4-FFF2-40B4-BE49-F238E27FC236}">
                <a16:creationId xmlns:a16="http://schemas.microsoft.com/office/drawing/2014/main" id="{E9A9727D-A342-A92F-84EC-287A75A25656}"/>
              </a:ext>
            </a:extLst>
          </p:cNvPr>
          <p:cNvPicPr preferRelativeResize="0"/>
          <p:nvPr/>
        </p:nvPicPr>
        <p:blipFill>
          <a:blip r:embed="rId5"/>
          <a:srcRect/>
          <a:stretch/>
        </p:blipFill>
        <p:spPr>
          <a:xfrm>
            <a:off x="11286625" y="6336712"/>
            <a:ext cx="819825" cy="372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5923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</TotalTime>
  <Words>776</Words>
  <Application>Microsoft Office PowerPoint</Application>
  <PresentationFormat>Widescreen</PresentationFormat>
  <Paragraphs>97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Poppins</vt:lpstr>
      <vt:lpstr>Poppins Medium</vt:lpstr>
      <vt:lpstr>Poppins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Bhasker Gupta</dc:creator>
  <cp:lastModifiedBy>me21b192 shubham Aggarwal</cp:lastModifiedBy>
  <cp:revision>50</cp:revision>
  <dcterms:created xsi:type="dcterms:W3CDTF">2022-01-18T07:38:25Z</dcterms:created>
  <dcterms:modified xsi:type="dcterms:W3CDTF">2024-05-09T01:48:24Z</dcterms:modified>
</cp:coreProperties>
</file>