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66" r:id="rId2"/>
    <p:sldId id="260" r:id="rId3"/>
    <p:sldId id="261" r:id="rId4"/>
    <p:sldId id="264" r:id="rId5"/>
    <p:sldId id="267" r:id="rId6"/>
    <p:sldId id="268" r:id="rId7"/>
    <p:sldId id="265" r:id="rId8"/>
    <p:sldId id="269" r:id="rId9"/>
    <p:sldId id="262" r:id="rId10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1A1A1A"/>
        </a:solidFill>
        <a:effectLst/>
        <a:uFillTx/>
        <a:latin typeface="DM Sans Medium"/>
        <a:ea typeface="DM Sans Medium"/>
        <a:cs typeface="DM Sans Medium"/>
        <a:sym typeface="DM Sans Medium"/>
      </a:defRPr>
    </a:lvl1pPr>
    <a:lvl2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1A1A1A"/>
        </a:solidFill>
        <a:effectLst/>
        <a:uFillTx/>
        <a:latin typeface="DM Sans Medium"/>
        <a:ea typeface="DM Sans Medium"/>
        <a:cs typeface="DM Sans Medium"/>
        <a:sym typeface="DM Sans Medium"/>
      </a:defRPr>
    </a:lvl2pPr>
    <a:lvl3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1A1A1A"/>
        </a:solidFill>
        <a:effectLst/>
        <a:uFillTx/>
        <a:latin typeface="DM Sans Medium"/>
        <a:ea typeface="DM Sans Medium"/>
        <a:cs typeface="DM Sans Medium"/>
        <a:sym typeface="DM Sans Medium"/>
      </a:defRPr>
    </a:lvl3pPr>
    <a:lvl4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1A1A1A"/>
        </a:solidFill>
        <a:effectLst/>
        <a:uFillTx/>
        <a:latin typeface="DM Sans Medium"/>
        <a:ea typeface="DM Sans Medium"/>
        <a:cs typeface="DM Sans Medium"/>
        <a:sym typeface="DM Sans Medium"/>
      </a:defRPr>
    </a:lvl4pPr>
    <a:lvl5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1A1A1A"/>
        </a:solidFill>
        <a:effectLst/>
        <a:uFillTx/>
        <a:latin typeface="DM Sans Medium"/>
        <a:ea typeface="DM Sans Medium"/>
        <a:cs typeface="DM Sans Medium"/>
        <a:sym typeface="DM Sans Medium"/>
      </a:defRPr>
    </a:lvl5pPr>
    <a:lvl6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1A1A1A"/>
        </a:solidFill>
        <a:effectLst/>
        <a:uFillTx/>
        <a:latin typeface="DM Sans Medium"/>
        <a:ea typeface="DM Sans Medium"/>
        <a:cs typeface="DM Sans Medium"/>
        <a:sym typeface="DM Sans Medium"/>
      </a:defRPr>
    </a:lvl6pPr>
    <a:lvl7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1A1A1A"/>
        </a:solidFill>
        <a:effectLst/>
        <a:uFillTx/>
        <a:latin typeface="DM Sans Medium"/>
        <a:ea typeface="DM Sans Medium"/>
        <a:cs typeface="DM Sans Medium"/>
        <a:sym typeface="DM Sans Medium"/>
      </a:defRPr>
    </a:lvl7pPr>
    <a:lvl8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1A1A1A"/>
        </a:solidFill>
        <a:effectLst/>
        <a:uFillTx/>
        <a:latin typeface="DM Sans Medium"/>
        <a:ea typeface="DM Sans Medium"/>
        <a:cs typeface="DM Sans Medium"/>
        <a:sym typeface="DM Sans Medium"/>
      </a:defRPr>
    </a:lvl8pPr>
    <a:lvl9pPr marL="0" marR="0" indent="0" algn="ctr" defTabSz="8255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000" b="0" i="0" u="none" strike="noStrike" cap="none" spc="0" normalizeH="0" baseline="0">
        <a:ln>
          <a:noFill/>
        </a:ln>
        <a:solidFill>
          <a:srgbClr val="1A1A1A"/>
        </a:solidFill>
        <a:effectLst/>
        <a:uFillTx/>
        <a:latin typeface="DM Sans Medium"/>
        <a:ea typeface="DM Sans Medium"/>
        <a:cs typeface="DM Sans Medium"/>
        <a:sym typeface="DM Sans Medium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7B61A"/>
    <a:srgbClr val="4E79A7"/>
    <a:srgbClr val="F87802"/>
    <a:srgbClr val="F28E2B"/>
    <a:srgbClr val="FFFFFF"/>
    <a:srgbClr val="FEFDFF"/>
    <a:srgbClr val="4AC89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DM Sans Medium"/>
          <a:ea typeface="DM Sans Medium"/>
          <a:cs typeface="DM Sans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DM Sans Bold"/>
          <a:ea typeface="DM Sans Bold"/>
          <a:cs typeface="DM Sans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09D78"/>
          </a:solidFill>
        </a:fill>
      </a:tcStyle>
    </a:firstCol>
    <a:lastRow>
      <a:tcTxStyle b="off" i="off">
        <a:font>
          <a:latin typeface="DM Sans Medium"/>
          <a:ea typeface="DM Sans Medium"/>
          <a:cs typeface="DM Sans Medium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DM Sans Bold"/>
          <a:ea typeface="DM Sans Bold"/>
          <a:cs typeface="DM Sans Bold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227058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DM Sans Medium"/>
          <a:ea typeface="DM Sans Medium"/>
          <a:cs typeface="DM Sans Medium"/>
        </a:font>
        <a:srgbClr val="1A1A1A"/>
      </a:tcTxStyle>
      <a:tcStyle>
        <a:tcBdr>
          <a:left>
            <a:ln w="12700" cap="flat">
              <a:solidFill>
                <a:srgbClr val="FCFFFF"/>
              </a:solidFill>
              <a:prstDash val="solid"/>
              <a:round/>
            </a:ln>
          </a:left>
          <a:right>
            <a:ln w="12700" cap="flat">
              <a:solidFill>
                <a:srgbClr val="FCFFFF"/>
              </a:solidFill>
              <a:prstDash val="solid"/>
              <a:round/>
            </a:ln>
          </a:right>
          <a:top>
            <a:ln w="12700" cap="flat">
              <a:solidFill>
                <a:srgbClr val="FCFFFF"/>
              </a:solidFill>
              <a:prstDash val="solid"/>
              <a:round/>
            </a:ln>
          </a:top>
          <a:bottom>
            <a:ln w="12700" cap="flat">
              <a:solidFill>
                <a:srgbClr val="FCFFFF"/>
              </a:solidFill>
              <a:prstDash val="solid"/>
              <a:round/>
            </a:ln>
          </a:bottom>
          <a:insideH>
            <a:ln w="12700" cap="flat">
              <a:solidFill>
                <a:srgbClr val="FCFFFF"/>
              </a:solidFill>
              <a:prstDash val="solid"/>
              <a:round/>
            </a:ln>
          </a:insideH>
          <a:insideV>
            <a:ln w="12700" cap="flat">
              <a:solidFill>
                <a:srgbClr val="FCFFFF"/>
              </a:solidFill>
              <a:prstDash val="solid"/>
              <a:round/>
            </a:ln>
          </a:insideV>
        </a:tcBdr>
        <a:fill>
          <a:solidFill>
            <a:srgbClr val="CEEBDE"/>
          </a:solidFill>
        </a:fill>
      </a:tcStyle>
    </a:wholeTbl>
    <a:band2H>
      <a:tcTxStyle/>
      <a:tcStyle>
        <a:tcBdr/>
        <a:fill>
          <a:solidFill>
            <a:srgbClr val="E8F5EF"/>
          </a:solidFill>
        </a:fill>
      </a:tcStyle>
    </a:band2H>
    <a:firstCol>
      <a:tcTxStyle b="on" i="off">
        <a:font>
          <a:latin typeface="DM Sans Bold"/>
          <a:ea typeface="DM Sans Bold"/>
          <a:cs typeface="DM Sans Bold"/>
        </a:font>
        <a:srgbClr val="FCFFFF"/>
      </a:tcTxStyle>
      <a:tcStyle>
        <a:tcBdr>
          <a:left>
            <a:ln w="12700" cap="flat">
              <a:solidFill>
                <a:srgbClr val="FCFFFF"/>
              </a:solidFill>
              <a:prstDash val="solid"/>
              <a:round/>
            </a:ln>
          </a:left>
          <a:right>
            <a:ln w="12700" cap="flat">
              <a:solidFill>
                <a:srgbClr val="FCFFFF"/>
              </a:solidFill>
              <a:prstDash val="solid"/>
              <a:round/>
            </a:ln>
          </a:right>
          <a:top>
            <a:ln w="12700" cap="flat">
              <a:solidFill>
                <a:srgbClr val="FCFFFF"/>
              </a:solidFill>
              <a:prstDash val="solid"/>
              <a:round/>
            </a:ln>
          </a:top>
          <a:bottom>
            <a:ln w="12700" cap="flat">
              <a:solidFill>
                <a:srgbClr val="FCFFFF"/>
              </a:solidFill>
              <a:prstDash val="solid"/>
              <a:round/>
            </a:ln>
          </a:bottom>
          <a:insideH>
            <a:ln w="12700" cap="flat">
              <a:solidFill>
                <a:srgbClr val="FCFFFF"/>
              </a:solidFill>
              <a:prstDash val="solid"/>
              <a:round/>
            </a:ln>
          </a:insideH>
          <a:insideV>
            <a:ln w="12700" cap="flat">
              <a:solidFill>
                <a:srgbClr val="FC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M Sans Bold"/>
          <a:ea typeface="DM Sans Bold"/>
          <a:cs typeface="DM Sans Bold"/>
        </a:font>
        <a:srgbClr val="FCFFFF"/>
      </a:tcTxStyle>
      <a:tcStyle>
        <a:tcBdr>
          <a:left>
            <a:ln w="12700" cap="flat">
              <a:solidFill>
                <a:srgbClr val="FCFFFF"/>
              </a:solidFill>
              <a:prstDash val="solid"/>
              <a:round/>
            </a:ln>
          </a:left>
          <a:right>
            <a:ln w="12700" cap="flat">
              <a:solidFill>
                <a:srgbClr val="FCFFFF"/>
              </a:solidFill>
              <a:prstDash val="solid"/>
              <a:round/>
            </a:ln>
          </a:right>
          <a:top>
            <a:ln w="38100" cap="flat">
              <a:solidFill>
                <a:srgbClr val="FCFFFF"/>
              </a:solidFill>
              <a:prstDash val="solid"/>
              <a:round/>
            </a:ln>
          </a:top>
          <a:bottom>
            <a:ln w="12700" cap="flat">
              <a:solidFill>
                <a:srgbClr val="FCFFFF"/>
              </a:solidFill>
              <a:prstDash val="solid"/>
              <a:round/>
            </a:ln>
          </a:bottom>
          <a:insideH>
            <a:ln w="12700" cap="flat">
              <a:solidFill>
                <a:srgbClr val="FCFFFF"/>
              </a:solidFill>
              <a:prstDash val="solid"/>
              <a:round/>
            </a:ln>
          </a:insideH>
          <a:insideV>
            <a:ln w="12700" cap="flat">
              <a:solidFill>
                <a:srgbClr val="FC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>
          <a:latin typeface="DM Sans Bold"/>
          <a:ea typeface="DM Sans Bold"/>
          <a:cs typeface="DM Sans Bold"/>
        </a:font>
        <a:srgbClr val="FCFFFF"/>
      </a:tcTxStyle>
      <a:tcStyle>
        <a:tcBdr>
          <a:left>
            <a:ln w="12700" cap="flat">
              <a:solidFill>
                <a:srgbClr val="FCFFFF"/>
              </a:solidFill>
              <a:prstDash val="solid"/>
              <a:round/>
            </a:ln>
          </a:left>
          <a:right>
            <a:ln w="12700" cap="flat">
              <a:solidFill>
                <a:srgbClr val="FCFFFF"/>
              </a:solidFill>
              <a:prstDash val="solid"/>
              <a:round/>
            </a:ln>
          </a:right>
          <a:top>
            <a:ln w="12700" cap="flat">
              <a:solidFill>
                <a:srgbClr val="FCFFFF"/>
              </a:solidFill>
              <a:prstDash val="solid"/>
              <a:round/>
            </a:ln>
          </a:top>
          <a:bottom>
            <a:ln w="38100" cap="flat">
              <a:solidFill>
                <a:srgbClr val="FCFFFF"/>
              </a:solidFill>
              <a:prstDash val="solid"/>
              <a:round/>
            </a:ln>
          </a:bottom>
          <a:insideH>
            <a:ln w="12700" cap="flat">
              <a:solidFill>
                <a:srgbClr val="FCFFFF"/>
              </a:solidFill>
              <a:prstDash val="solid"/>
              <a:round/>
            </a:ln>
          </a:insideH>
          <a:insideV>
            <a:ln w="12700" cap="flat">
              <a:solidFill>
                <a:srgbClr val="FC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DM Sans Medium"/>
          <a:ea typeface="DM Sans Medium"/>
          <a:cs typeface="DM Sans Medium"/>
        </a:font>
        <a:srgbClr val="1A1A1A"/>
      </a:tcTxStyle>
      <a:tcStyle>
        <a:tcBdr>
          <a:left>
            <a:ln w="12700" cap="flat">
              <a:solidFill>
                <a:srgbClr val="FCFFFF"/>
              </a:solidFill>
              <a:prstDash val="solid"/>
              <a:round/>
            </a:ln>
          </a:left>
          <a:right>
            <a:ln w="12700" cap="flat">
              <a:solidFill>
                <a:srgbClr val="FCFFFF"/>
              </a:solidFill>
              <a:prstDash val="solid"/>
              <a:round/>
            </a:ln>
          </a:right>
          <a:top>
            <a:ln w="12700" cap="flat">
              <a:solidFill>
                <a:srgbClr val="FCFFFF"/>
              </a:solidFill>
              <a:prstDash val="solid"/>
              <a:round/>
            </a:ln>
          </a:top>
          <a:bottom>
            <a:ln w="12700" cap="flat">
              <a:solidFill>
                <a:srgbClr val="FCFFFF"/>
              </a:solidFill>
              <a:prstDash val="solid"/>
              <a:round/>
            </a:ln>
          </a:bottom>
          <a:insideH>
            <a:ln w="12700" cap="flat">
              <a:solidFill>
                <a:srgbClr val="FCFFFF"/>
              </a:solidFill>
              <a:prstDash val="solid"/>
              <a:round/>
            </a:ln>
          </a:insideH>
          <a:insideV>
            <a:ln w="12700" cap="flat">
              <a:solidFill>
                <a:srgbClr val="FCFFFF"/>
              </a:solidFill>
              <a:prstDash val="solid"/>
              <a:round/>
            </a:ln>
          </a:insideV>
        </a:tcBdr>
        <a:fill>
          <a:solidFill>
            <a:srgbClr val="FCE5CB"/>
          </a:solidFill>
        </a:fill>
      </a:tcStyle>
    </a:wholeTbl>
    <a:band2H>
      <a:tcTxStyle/>
      <a:tcStyle>
        <a:tcBdr/>
        <a:fill>
          <a:solidFill>
            <a:srgbClr val="FDF2E7"/>
          </a:solidFill>
        </a:fill>
      </a:tcStyle>
    </a:band2H>
    <a:firstCol>
      <a:tcTxStyle b="on" i="off">
        <a:font>
          <a:latin typeface="DM Sans Bold"/>
          <a:ea typeface="DM Sans Bold"/>
          <a:cs typeface="DM Sans Bold"/>
        </a:font>
        <a:srgbClr val="FCFFFF"/>
      </a:tcTxStyle>
      <a:tcStyle>
        <a:tcBdr>
          <a:left>
            <a:ln w="12700" cap="flat">
              <a:solidFill>
                <a:srgbClr val="FCFFFF"/>
              </a:solidFill>
              <a:prstDash val="solid"/>
              <a:round/>
            </a:ln>
          </a:left>
          <a:right>
            <a:ln w="12700" cap="flat">
              <a:solidFill>
                <a:srgbClr val="FCFFFF"/>
              </a:solidFill>
              <a:prstDash val="solid"/>
              <a:round/>
            </a:ln>
          </a:right>
          <a:top>
            <a:ln w="12700" cap="flat">
              <a:solidFill>
                <a:srgbClr val="FCFFFF"/>
              </a:solidFill>
              <a:prstDash val="solid"/>
              <a:round/>
            </a:ln>
          </a:top>
          <a:bottom>
            <a:ln w="12700" cap="flat">
              <a:solidFill>
                <a:srgbClr val="FCFFFF"/>
              </a:solidFill>
              <a:prstDash val="solid"/>
              <a:round/>
            </a:ln>
          </a:bottom>
          <a:insideH>
            <a:ln w="12700" cap="flat">
              <a:solidFill>
                <a:srgbClr val="FCFFFF"/>
              </a:solidFill>
              <a:prstDash val="solid"/>
              <a:round/>
            </a:ln>
          </a:insideH>
          <a:insideV>
            <a:ln w="12700" cap="flat">
              <a:solidFill>
                <a:srgbClr val="FC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>
          <a:latin typeface="DM Sans Bold"/>
          <a:ea typeface="DM Sans Bold"/>
          <a:cs typeface="DM Sans Bold"/>
        </a:font>
        <a:srgbClr val="FCFFFF"/>
      </a:tcTxStyle>
      <a:tcStyle>
        <a:tcBdr>
          <a:left>
            <a:ln w="12700" cap="flat">
              <a:solidFill>
                <a:srgbClr val="FCFFFF"/>
              </a:solidFill>
              <a:prstDash val="solid"/>
              <a:round/>
            </a:ln>
          </a:left>
          <a:right>
            <a:ln w="12700" cap="flat">
              <a:solidFill>
                <a:srgbClr val="FCFFFF"/>
              </a:solidFill>
              <a:prstDash val="solid"/>
              <a:round/>
            </a:ln>
          </a:right>
          <a:top>
            <a:ln w="38100" cap="flat">
              <a:solidFill>
                <a:srgbClr val="FCFFFF"/>
              </a:solidFill>
              <a:prstDash val="solid"/>
              <a:round/>
            </a:ln>
          </a:top>
          <a:bottom>
            <a:ln w="12700" cap="flat">
              <a:solidFill>
                <a:srgbClr val="FCFFFF"/>
              </a:solidFill>
              <a:prstDash val="solid"/>
              <a:round/>
            </a:ln>
          </a:bottom>
          <a:insideH>
            <a:ln w="12700" cap="flat">
              <a:solidFill>
                <a:srgbClr val="FCFFFF"/>
              </a:solidFill>
              <a:prstDash val="solid"/>
              <a:round/>
            </a:ln>
          </a:insideH>
          <a:insideV>
            <a:ln w="12700" cap="flat">
              <a:solidFill>
                <a:srgbClr val="FC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>
          <a:latin typeface="DM Sans Bold"/>
          <a:ea typeface="DM Sans Bold"/>
          <a:cs typeface="DM Sans Bold"/>
        </a:font>
        <a:srgbClr val="FCFFFF"/>
      </a:tcTxStyle>
      <a:tcStyle>
        <a:tcBdr>
          <a:left>
            <a:ln w="12700" cap="flat">
              <a:solidFill>
                <a:srgbClr val="FCFFFF"/>
              </a:solidFill>
              <a:prstDash val="solid"/>
              <a:round/>
            </a:ln>
          </a:left>
          <a:right>
            <a:ln w="12700" cap="flat">
              <a:solidFill>
                <a:srgbClr val="FCFFFF"/>
              </a:solidFill>
              <a:prstDash val="solid"/>
              <a:round/>
            </a:ln>
          </a:right>
          <a:top>
            <a:ln w="12700" cap="flat">
              <a:solidFill>
                <a:srgbClr val="FCFFFF"/>
              </a:solidFill>
              <a:prstDash val="solid"/>
              <a:round/>
            </a:ln>
          </a:top>
          <a:bottom>
            <a:ln w="38100" cap="flat">
              <a:solidFill>
                <a:srgbClr val="FCFFFF"/>
              </a:solidFill>
              <a:prstDash val="solid"/>
              <a:round/>
            </a:ln>
          </a:bottom>
          <a:insideH>
            <a:ln w="12700" cap="flat">
              <a:solidFill>
                <a:srgbClr val="FCFFFF"/>
              </a:solidFill>
              <a:prstDash val="solid"/>
              <a:round/>
            </a:ln>
          </a:insideH>
          <a:insideV>
            <a:ln w="12700" cap="flat">
              <a:solidFill>
                <a:srgbClr val="FC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DM Sans Medium"/>
          <a:ea typeface="DM Sans Medium"/>
          <a:cs typeface="DM Sans Medium"/>
        </a:font>
        <a:srgbClr val="1A1A1A"/>
      </a:tcTxStyle>
      <a:tcStyle>
        <a:tcBdr>
          <a:left>
            <a:ln w="12700" cap="flat">
              <a:solidFill>
                <a:srgbClr val="FCFFFF"/>
              </a:solidFill>
              <a:prstDash val="solid"/>
              <a:round/>
            </a:ln>
          </a:left>
          <a:right>
            <a:ln w="12700" cap="flat">
              <a:solidFill>
                <a:srgbClr val="FCFFFF"/>
              </a:solidFill>
              <a:prstDash val="solid"/>
              <a:round/>
            </a:ln>
          </a:right>
          <a:top>
            <a:ln w="12700" cap="flat">
              <a:solidFill>
                <a:srgbClr val="FCFFFF"/>
              </a:solidFill>
              <a:prstDash val="solid"/>
              <a:round/>
            </a:ln>
          </a:top>
          <a:bottom>
            <a:ln w="12700" cap="flat">
              <a:solidFill>
                <a:srgbClr val="FCFFFF"/>
              </a:solidFill>
              <a:prstDash val="solid"/>
              <a:round/>
            </a:ln>
          </a:bottom>
          <a:insideH>
            <a:ln w="12700" cap="flat">
              <a:solidFill>
                <a:srgbClr val="FCFFFF"/>
              </a:solidFill>
              <a:prstDash val="solid"/>
              <a:round/>
            </a:ln>
          </a:insideH>
          <a:insideV>
            <a:ln w="12700" cap="flat">
              <a:solidFill>
                <a:srgbClr val="FCFFFF"/>
              </a:solidFill>
              <a:prstDash val="solid"/>
              <a:round/>
            </a:ln>
          </a:insideV>
        </a:tcBdr>
        <a:fill>
          <a:solidFill>
            <a:srgbClr val="E4E4E4"/>
          </a:solidFill>
        </a:fill>
      </a:tcStyle>
    </a:wholeTbl>
    <a:band2H>
      <a:tcTxStyle/>
      <a:tcStyle>
        <a:tcBdr/>
        <a:fill>
          <a:solidFill>
            <a:schemeClr val="accent5"/>
          </a:solidFill>
        </a:fill>
      </a:tcStyle>
    </a:band2H>
    <a:firstCol>
      <a:tcTxStyle b="on" i="off">
        <a:font>
          <a:latin typeface="DM Sans Bold"/>
          <a:ea typeface="DM Sans Bold"/>
          <a:cs typeface="DM Sans Bold"/>
        </a:font>
        <a:srgbClr val="FCFFFF"/>
      </a:tcTxStyle>
      <a:tcStyle>
        <a:tcBdr>
          <a:left>
            <a:ln w="12700" cap="flat">
              <a:solidFill>
                <a:srgbClr val="FCFFFF"/>
              </a:solidFill>
              <a:prstDash val="solid"/>
              <a:round/>
            </a:ln>
          </a:left>
          <a:right>
            <a:ln w="12700" cap="flat">
              <a:solidFill>
                <a:srgbClr val="FCFFFF"/>
              </a:solidFill>
              <a:prstDash val="solid"/>
              <a:round/>
            </a:ln>
          </a:right>
          <a:top>
            <a:ln w="12700" cap="flat">
              <a:solidFill>
                <a:srgbClr val="FCFFFF"/>
              </a:solidFill>
              <a:prstDash val="solid"/>
              <a:round/>
            </a:ln>
          </a:top>
          <a:bottom>
            <a:ln w="12700" cap="flat">
              <a:solidFill>
                <a:srgbClr val="FCFFFF"/>
              </a:solidFill>
              <a:prstDash val="solid"/>
              <a:round/>
            </a:ln>
          </a:bottom>
          <a:insideH>
            <a:ln w="12700" cap="flat">
              <a:solidFill>
                <a:srgbClr val="FCFFFF"/>
              </a:solidFill>
              <a:prstDash val="solid"/>
              <a:round/>
            </a:ln>
          </a:insideH>
          <a:insideV>
            <a:ln w="12700" cap="flat">
              <a:solidFill>
                <a:srgbClr val="FC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>
          <a:latin typeface="DM Sans Bold"/>
          <a:ea typeface="DM Sans Bold"/>
          <a:cs typeface="DM Sans Bold"/>
        </a:font>
        <a:srgbClr val="FCFFFF"/>
      </a:tcTxStyle>
      <a:tcStyle>
        <a:tcBdr>
          <a:left>
            <a:ln w="12700" cap="flat">
              <a:solidFill>
                <a:srgbClr val="FCFFFF"/>
              </a:solidFill>
              <a:prstDash val="solid"/>
              <a:round/>
            </a:ln>
          </a:left>
          <a:right>
            <a:ln w="12700" cap="flat">
              <a:solidFill>
                <a:srgbClr val="FCFFFF"/>
              </a:solidFill>
              <a:prstDash val="solid"/>
              <a:round/>
            </a:ln>
          </a:right>
          <a:top>
            <a:ln w="38100" cap="flat">
              <a:solidFill>
                <a:srgbClr val="FCFFFF"/>
              </a:solidFill>
              <a:prstDash val="solid"/>
              <a:round/>
            </a:ln>
          </a:top>
          <a:bottom>
            <a:ln w="12700" cap="flat">
              <a:solidFill>
                <a:srgbClr val="FCFFFF"/>
              </a:solidFill>
              <a:prstDash val="solid"/>
              <a:round/>
            </a:ln>
          </a:bottom>
          <a:insideH>
            <a:ln w="12700" cap="flat">
              <a:solidFill>
                <a:srgbClr val="FCFFFF"/>
              </a:solidFill>
              <a:prstDash val="solid"/>
              <a:round/>
            </a:ln>
          </a:insideH>
          <a:insideV>
            <a:ln w="12700" cap="flat">
              <a:solidFill>
                <a:srgbClr val="FC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>
          <a:latin typeface="DM Sans Bold"/>
          <a:ea typeface="DM Sans Bold"/>
          <a:cs typeface="DM Sans Bold"/>
        </a:font>
        <a:srgbClr val="FCFFFF"/>
      </a:tcTxStyle>
      <a:tcStyle>
        <a:tcBdr>
          <a:left>
            <a:ln w="12700" cap="flat">
              <a:solidFill>
                <a:srgbClr val="FCFFFF"/>
              </a:solidFill>
              <a:prstDash val="solid"/>
              <a:round/>
            </a:ln>
          </a:left>
          <a:right>
            <a:ln w="12700" cap="flat">
              <a:solidFill>
                <a:srgbClr val="FCFFFF"/>
              </a:solidFill>
              <a:prstDash val="solid"/>
              <a:round/>
            </a:ln>
          </a:right>
          <a:top>
            <a:ln w="12700" cap="flat">
              <a:solidFill>
                <a:srgbClr val="FCFFFF"/>
              </a:solidFill>
              <a:prstDash val="solid"/>
              <a:round/>
            </a:ln>
          </a:top>
          <a:bottom>
            <a:ln w="38100" cap="flat">
              <a:solidFill>
                <a:srgbClr val="FCFFFF"/>
              </a:solidFill>
              <a:prstDash val="solid"/>
              <a:round/>
            </a:ln>
          </a:bottom>
          <a:insideH>
            <a:ln w="12700" cap="flat">
              <a:solidFill>
                <a:srgbClr val="FCFFFF"/>
              </a:solidFill>
              <a:prstDash val="solid"/>
              <a:round/>
            </a:ln>
          </a:insideH>
          <a:insideV>
            <a:ln w="12700" cap="flat">
              <a:solidFill>
                <a:srgbClr val="FC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DM Sans Medium"/>
          <a:ea typeface="DM Sans Medium"/>
          <a:cs typeface="DM Sans Medium"/>
        </a:font>
        <a:srgbClr val="1A1A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7E7E7"/>
          </a:solidFill>
        </a:fill>
      </a:tcStyle>
    </a:wholeTbl>
    <a:band2H>
      <a:tcTxStyle/>
      <a:tcStyle>
        <a:tcBdr/>
        <a:fill>
          <a:solidFill>
            <a:srgbClr val="FCFFFF"/>
          </a:solidFill>
        </a:fill>
      </a:tcStyle>
    </a:band2H>
    <a:firstCol>
      <a:tcTxStyle b="on" i="off">
        <a:font>
          <a:latin typeface="DM Sans Bold"/>
          <a:ea typeface="DM Sans Bold"/>
          <a:cs typeface="DM Sans Bold"/>
        </a:font>
        <a:srgbClr val="FC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>
          <a:latin typeface="DM Sans Bold"/>
          <a:ea typeface="DM Sans Bold"/>
          <a:cs typeface="DM Sans Bold"/>
        </a:font>
        <a:srgbClr val="1A1A1A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1A1A1A"/>
              </a:solidFill>
              <a:prstDash val="solid"/>
              <a:round/>
            </a:ln>
          </a:top>
          <a:bottom>
            <a:ln w="25400" cap="flat">
              <a:solidFill>
                <a:srgbClr val="1A1A1A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CFFFF"/>
          </a:solidFill>
        </a:fill>
      </a:tcStyle>
    </a:lastRow>
    <a:firstRow>
      <a:tcTxStyle b="on" i="off">
        <a:font>
          <a:latin typeface="DM Sans Bold"/>
          <a:ea typeface="DM Sans Bold"/>
          <a:cs typeface="DM Sans Bold"/>
        </a:font>
        <a:srgbClr val="FC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1A1A1A"/>
              </a:solidFill>
              <a:prstDash val="solid"/>
              <a:round/>
            </a:ln>
          </a:top>
          <a:bottom>
            <a:ln w="25400" cap="flat">
              <a:solidFill>
                <a:srgbClr val="1A1A1A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DM Sans Medium"/>
          <a:ea typeface="DM Sans Medium"/>
          <a:cs typeface="DM Sans Medium"/>
        </a:font>
        <a:srgbClr val="1A1A1A"/>
      </a:tcTxStyle>
      <a:tcStyle>
        <a:tcBdr>
          <a:left>
            <a:ln w="12700" cap="flat">
              <a:solidFill>
                <a:srgbClr val="FCFFFF"/>
              </a:solidFill>
              <a:prstDash val="solid"/>
              <a:round/>
            </a:ln>
          </a:left>
          <a:right>
            <a:ln w="12700" cap="flat">
              <a:solidFill>
                <a:srgbClr val="FCFFFF"/>
              </a:solidFill>
              <a:prstDash val="solid"/>
              <a:round/>
            </a:ln>
          </a:right>
          <a:top>
            <a:ln w="12700" cap="flat">
              <a:solidFill>
                <a:srgbClr val="FCFFFF"/>
              </a:solidFill>
              <a:prstDash val="solid"/>
              <a:round/>
            </a:ln>
          </a:top>
          <a:bottom>
            <a:ln w="12700" cap="flat">
              <a:solidFill>
                <a:srgbClr val="FCFFFF"/>
              </a:solidFill>
              <a:prstDash val="solid"/>
              <a:round/>
            </a:ln>
          </a:bottom>
          <a:insideH>
            <a:ln w="12700" cap="flat">
              <a:solidFill>
                <a:srgbClr val="FCFFFF"/>
              </a:solidFill>
              <a:prstDash val="solid"/>
              <a:round/>
            </a:ln>
          </a:insideH>
          <a:insideV>
            <a:ln w="12700" cap="flat">
              <a:solidFill>
                <a:srgbClr val="FCFFFF"/>
              </a:solidFill>
              <a:prstDash val="solid"/>
              <a:round/>
            </a:ln>
          </a:insideV>
        </a:tcBdr>
        <a:fill>
          <a:solidFill>
            <a:srgbClr val="CBCBCB"/>
          </a:solidFill>
        </a:fill>
      </a:tcStyle>
    </a:wholeTbl>
    <a:band2H>
      <a:tcTxStyle/>
      <a:tcStyle>
        <a:tcBdr/>
        <a:fill>
          <a:solidFill>
            <a:srgbClr val="E7E7E7"/>
          </a:solidFill>
        </a:fill>
      </a:tcStyle>
    </a:band2H>
    <a:firstCol>
      <a:tcTxStyle b="on" i="off">
        <a:font>
          <a:latin typeface="DM Sans Bold"/>
          <a:ea typeface="DM Sans Bold"/>
          <a:cs typeface="DM Sans Bold"/>
        </a:font>
        <a:srgbClr val="FCFFFF"/>
      </a:tcTxStyle>
      <a:tcStyle>
        <a:tcBdr>
          <a:left>
            <a:ln w="12700" cap="flat">
              <a:solidFill>
                <a:srgbClr val="FCFFFF"/>
              </a:solidFill>
              <a:prstDash val="solid"/>
              <a:round/>
            </a:ln>
          </a:left>
          <a:right>
            <a:ln w="12700" cap="flat">
              <a:solidFill>
                <a:srgbClr val="FCFFFF"/>
              </a:solidFill>
              <a:prstDash val="solid"/>
              <a:round/>
            </a:ln>
          </a:right>
          <a:top>
            <a:ln w="12700" cap="flat">
              <a:solidFill>
                <a:srgbClr val="FCFFFF"/>
              </a:solidFill>
              <a:prstDash val="solid"/>
              <a:round/>
            </a:ln>
          </a:top>
          <a:bottom>
            <a:ln w="12700" cap="flat">
              <a:solidFill>
                <a:srgbClr val="FCFFFF"/>
              </a:solidFill>
              <a:prstDash val="solid"/>
              <a:round/>
            </a:ln>
          </a:bottom>
          <a:insideH>
            <a:ln w="12700" cap="flat">
              <a:solidFill>
                <a:srgbClr val="FCFFFF"/>
              </a:solidFill>
              <a:prstDash val="solid"/>
              <a:round/>
            </a:ln>
          </a:insideH>
          <a:insideV>
            <a:ln w="12700" cap="flat">
              <a:solidFill>
                <a:srgbClr val="FCFFFF"/>
              </a:solidFill>
              <a:prstDash val="solid"/>
              <a:round/>
            </a:ln>
          </a:insideV>
        </a:tcBdr>
        <a:fill>
          <a:solidFill>
            <a:srgbClr val="1A1A1A"/>
          </a:solidFill>
        </a:fill>
      </a:tcStyle>
    </a:firstCol>
    <a:lastRow>
      <a:tcTxStyle b="on" i="off">
        <a:font>
          <a:latin typeface="DM Sans Bold"/>
          <a:ea typeface="DM Sans Bold"/>
          <a:cs typeface="DM Sans Bold"/>
        </a:font>
        <a:srgbClr val="FCFFFF"/>
      </a:tcTxStyle>
      <a:tcStyle>
        <a:tcBdr>
          <a:left>
            <a:ln w="12700" cap="flat">
              <a:solidFill>
                <a:srgbClr val="FCFFFF"/>
              </a:solidFill>
              <a:prstDash val="solid"/>
              <a:round/>
            </a:ln>
          </a:left>
          <a:right>
            <a:ln w="12700" cap="flat">
              <a:solidFill>
                <a:srgbClr val="FCFFFF"/>
              </a:solidFill>
              <a:prstDash val="solid"/>
              <a:round/>
            </a:ln>
          </a:right>
          <a:top>
            <a:ln w="38100" cap="flat">
              <a:solidFill>
                <a:srgbClr val="FCFFFF"/>
              </a:solidFill>
              <a:prstDash val="solid"/>
              <a:round/>
            </a:ln>
          </a:top>
          <a:bottom>
            <a:ln w="12700" cap="flat">
              <a:solidFill>
                <a:srgbClr val="FCFFFF"/>
              </a:solidFill>
              <a:prstDash val="solid"/>
              <a:round/>
            </a:ln>
          </a:bottom>
          <a:insideH>
            <a:ln w="12700" cap="flat">
              <a:solidFill>
                <a:srgbClr val="FCFFFF"/>
              </a:solidFill>
              <a:prstDash val="solid"/>
              <a:round/>
            </a:ln>
          </a:insideH>
          <a:insideV>
            <a:ln w="12700" cap="flat">
              <a:solidFill>
                <a:srgbClr val="FCFFFF"/>
              </a:solidFill>
              <a:prstDash val="solid"/>
              <a:round/>
            </a:ln>
          </a:insideV>
        </a:tcBdr>
        <a:fill>
          <a:solidFill>
            <a:srgbClr val="1A1A1A"/>
          </a:solidFill>
        </a:fill>
      </a:tcStyle>
    </a:lastRow>
    <a:firstRow>
      <a:tcTxStyle b="on" i="off">
        <a:font>
          <a:latin typeface="DM Sans Bold"/>
          <a:ea typeface="DM Sans Bold"/>
          <a:cs typeface="DM Sans Bold"/>
        </a:font>
        <a:srgbClr val="FCFFFF"/>
      </a:tcTxStyle>
      <a:tcStyle>
        <a:tcBdr>
          <a:left>
            <a:ln w="12700" cap="flat">
              <a:solidFill>
                <a:srgbClr val="FCFFFF"/>
              </a:solidFill>
              <a:prstDash val="solid"/>
              <a:round/>
            </a:ln>
          </a:left>
          <a:right>
            <a:ln w="12700" cap="flat">
              <a:solidFill>
                <a:srgbClr val="FCFFFF"/>
              </a:solidFill>
              <a:prstDash val="solid"/>
              <a:round/>
            </a:ln>
          </a:right>
          <a:top>
            <a:ln w="12700" cap="flat">
              <a:solidFill>
                <a:srgbClr val="FCFFFF"/>
              </a:solidFill>
              <a:prstDash val="solid"/>
              <a:round/>
            </a:ln>
          </a:top>
          <a:bottom>
            <a:ln w="38100" cap="flat">
              <a:solidFill>
                <a:srgbClr val="FCFFFF"/>
              </a:solidFill>
              <a:prstDash val="solid"/>
              <a:round/>
            </a:ln>
          </a:bottom>
          <a:insideH>
            <a:ln w="12700" cap="flat">
              <a:solidFill>
                <a:srgbClr val="FCFFFF"/>
              </a:solidFill>
              <a:prstDash val="solid"/>
              <a:round/>
            </a:ln>
          </a:insideH>
          <a:insideV>
            <a:ln w="12700" cap="flat">
              <a:solidFill>
                <a:srgbClr val="FCFFFF"/>
              </a:solidFill>
              <a:prstDash val="solid"/>
              <a:round/>
            </a:ln>
          </a:insideV>
        </a:tcBdr>
        <a:fill>
          <a:solidFill>
            <a:srgbClr val="1A1A1A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08FB837D-C827-4EFA-A057-4D05807E0F7C}" styleName="Themed Style 1 - Accent 6">
    <a:tblBg>
      <a:fillRef idx="2">
        <a:schemeClr val="accent6"/>
      </a:fillRef>
      <a:effectRef idx="1">
        <a:schemeClr val="accent6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Ref idx="1">
              <a:schemeClr val="accent6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6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  <a:fill>
          <a:solidFill>
            <a:schemeClr val="accent6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6"/>
            </a:lnRef>
          </a:left>
          <a:right>
            <a:lnRef idx="2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Ref idx="1">
              <a:schemeClr val="accent6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2">
              <a:schemeClr val="accent6"/>
            </a:lnRef>
          </a:top>
          <a:bottom>
            <a:lnRef idx="2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6"/>
          </a:solidFill>
        </a:fill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0"/>
    <p:restoredTop sz="94679"/>
  </p:normalViewPr>
  <p:slideViewPr>
    <p:cSldViewPr snapToGrid="0">
      <p:cViewPr varScale="1">
        <p:scale>
          <a:sx n="44" d="100"/>
          <a:sy n="44" d="100"/>
        </p:scale>
        <p:origin x="2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Shape 27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28" name="Shape 28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n-lt"/>
        <a:ea typeface="+mn-ea"/>
        <a:cs typeface="+mn-cs"/>
        <a:sym typeface="DM Sans Regular"/>
      </a:defRPr>
    </a:lvl1pPr>
    <a:lvl2pPr indent="228600" defTabSz="457200" latinLnBrk="0">
      <a:lnSpc>
        <a:spcPct val="117999"/>
      </a:lnSpc>
      <a:defRPr sz="2200">
        <a:latin typeface="+mn-lt"/>
        <a:ea typeface="+mn-ea"/>
        <a:cs typeface="+mn-cs"/>
        <a:sym typeface="DM Sans Regular"/>
      </a:defRPr>
    </a:lvl2pPr>
    <a:lvl3pPr indent="457200" defTabSz="457200" latinLnBrk="0">
      <a:lnSpc>
        <a:spcPct val="117999"/>
      </a:lnSpc>
      <a:defRPr sz="2200">
        <a:latin typeface="+mn-lt"/>
        <a:ea typeface="+mn-ea"/>
        <a:cs typeface="+mn-cs"/>
        <a:sym typeface="DM Sans Regular"/>
      </a:defRPr>
    </a:lvl3pPr>
    <a:lvl4pPr indent="685800" defTabSz="457200" latinLnBrk="0">
      <a:lnSpc>
        <a:spcPct val="117999"/>
      </a:lnSpc>
      <a:defRPr sz="2200">
        <a:latin typeface="+mn-lt"/>
        <a:ea typeface="+mn-ea"/>
        <a:cs typeface="+mn-cs"/>
        <a:sym typeface="DM Sans Regular"/>
      </a:defRPr>
    </a:lvl4pPr>
    <a:lvl5pPr indent="914400" defTabSz="457200" latinLnBrk="0">
      <a:lnSpc>
        <a:spcPct val="117999"/>
      </a:lnSpc>
      <a:defRPr sz="2200">
        <a:latin typeface="+mn-lt"/>
        <a:ea typeface="+mn-ea"/>
        <a:cs typeface="+mn-cs"/>
        <a:sym typeface="DM Sans Regular"/>
      </a:defRPr>
    </a:lvl5pPr>
    <a:lvl6pPr indent="1143000" defTabSz="457200" latinLnBrk="0">
      <a:lnSpc>
        <a:spcPct val="117999"/>
      </a:lnSpc>
      <a:defRPr sz="2200">
        <a:latin typeface="+mn-lt"/>
        <a:ea typeface="+mn-ea"/>
        <a:cs typeface="+mn-cs"/>
        <a:sym typeface="DM Sans Regular"/>
      </a:defRPr>
    </a:lvl6pPr>
    <a:lvl7pPr indent="1371600" defTabSz="457200" latinLnBrk="0">
      <a:lnSpc>
        <a:spcPct val="117999"/>
      </a:lnSpc>
      <a:defRPr sz="2200">
        <a:latin typeface="+mn-lt"/>
        <a:ea typeface="+mn-ea"/>
        <a:cs typeface="+mn-cs"/>
        <a:sym typeface="DM Sans Regular"/>
      </a:defRPr>
    </a:lvl7pPr>
    <a:lvl8pPr indent="1600200" defTabSz="457200" latinLnBrk="0">
      <a:lnSpc>
        <a:spcPct val="117999"/>
      </a:lnSpc>
      <a:defRPr sz="2200">
        <a:latin typeface="+mn-lt"/>
        <a:ea typeface="+mn-ea"/>
        <a:cs typeface="+mn-cs"/>
        <a:sym typeface="DM Sans Regular"/>
      </a:defRPr>
    </a:lvl8pPr>
    <a:lvl9pPr indent="1828800" defTabSz="457200" latinLnBrk="0">
      <a:lnSpc>
        <a:spcPct val="117999"/>
      </a:lnSpc>
      <a:defRPr sz="2200">
        <a:latin typeface="+mn-lt"/>
        <a:ea typeface="+mn-ea"/>
        <a:cs typeface="+mn-cs"/>
        <a:sym typeface="DM Sans Regular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Side with log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Line"/>
          <p:cNvSpPr/>
          <p:nvPr/>
        </p:nvSpPr>
        <p:spPr>
          <a:xfrm>
            <a:off x="21922052" y="12414101"/>
            <a:ext cx="0" cy="494438"/>
          </a:xfrm>
          <a:prstGeom prst="line">
            <a:avLst/>
          </a:prstGeom>
          <a:ln w="25400">
            <a:solidFill>
              <a:schemeClr val="accent6"/>
            </a:solidFill>
            <a:miter lim="400000"/>
          </a:ln>
        </p:spPr>
        <p:txBody>
          <a:bodyPr lIns="45718" tIns="45718" rIns="45718" bIns="45718"/>
          <a:lstStyle/>
          <a:p>
            <a:endParaRPr/>
          </a:p>
        </p:txBody>
      </p:sp>
      <p:sp>
        <p:nvSpPr>
          <p:cNvPr id="19" name="Calendar 2023"/>
          <p:cNvSpPr txBox="1"/>
          <p:nvPr/>
        </p:nvSpPr>
        <p:spPr>
          <a:xfrm>
            <a:off x="16583956" y="12413670"/>
            <a:ext cx="4963934" cy="4953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 algn="r" defTabSz="457200">
              <a:spcBef>
                <a:spcPts val="3300"/>
              </a:spcBef>
              <a:defRPr sz="2400">
                <a:solidFill>
                  <a:srgbClr val="656565"/>
                </a:solidFill>
                <a:latin typeface="+mn-lt"/>
                <a:ea typeface="+mn-ea"/>
                <a:cs typeface="+mn-cs"/>
                <a:sym typeface="DM Sans Regular"/>
              </a:defRPr>
            </a:lvl1pPr>
          </a:lstStyle>
          <a:p>
            <a:r>
              <a:t>Go-To-Market (GTM) Strategy</a:t>
            </a:r>
          </a:p>
        </p:txBody>
      </p:sp>
      <p:sp>
        <p:nvSpPr>
          <p:cNvPr id="20" name="Fortum Themes"/>
          <p:cNvSpPr txBox="1"/>
          <p:nvPr/>
        </p:nvSpPr>
        <p:spPr>
          <a:xfrm>
            <a:off x="1563199" y="12413670"/>
            <a:ext cx="474134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 defTabSz="457200">
              <a:spcBef>
                <a:spcPts val="3300"/>
              </a:spcBef>
              <a:defRPr sz="2400">
                <a:solidFill>
                  <a:srgbClr val="656565"/>
                </a:solidFill>
                <a:latin typeface="DM Sans Bold"/>
                <a:ea typeface="DM Sans Bold"/>
                <a:cs typeface="DM Sans Bold"/>
                <a:sym typeface="DM Sans Bold"/>
              </a:defRPr>
            </a:pPr>
            <a:r>
              <a:rPr lang="en-US" dirty="0" err="1"/>
              <a:t>HiSlide.io</a:t>
            </a:r>
            <a:r>
              <a:rPr dirty="0">
                <a:latin typeface="+mn-lt"/>
                <a:ea typeface="+mn-ea"/>
                <a:cs typeface="+mn-cs"/>
                <a:sym typeface="DM Sans Regular"/>
              </a:rPr>
              <a:t> </a:t>
            </a:r>
            <a:r>
              <a:rPr lang="en-US" dirty="0">
                <a:latin typeface="+mn-lt"/>
                <a:ea typeface="+mn-ea"/>
                <a:cs typeface="+mn-cs"/>
                <a:sym typeface="DM Sans Regular"/>
              </a:rPr>
              <a:t>Templates</a:t>
            </a:r>
            <a:endParaRPr dirty="0">
              <a:latin typeface="+mn-lt"/>
              <a:ea typeface="+mn-ea"/>
              <a:cs typeface="+mn-cs"/>
              <a:sym typeface="DM Sans Regular"/>
            </a:endParaRPr>
          </a:p>
        </p:txBody>
      </p:sp>
      <p:sp>
        <p:nvSpPr>
          <p:cNvPr id="21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063025" y="12413670"/>
            <a:ext cx="980441" cy="495301"/>
          </a:xfrm>
          <a:prstGeom prst="rect">
            <a:avLst/>
          </a:prstGeom>
        </p:spPr>
        <p:txBody>
          <a:bodyPr wrap="square"/>
          <a:lstStyle>
            <a:lvl1pPr>
              <a:defRPr>
                <a:solidFill>
                  <a:srgbClr val="535353"/>
                </a:solidFill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Text"/>
          <p:cNvSpPr txBox="1">
            <a:spLocks noGrp="1"/>
          </p:cNvSpPr>
          <p:nvPr>
            <p:ph type="title"/>
          </p:nvPr>
        </p:nvSpPr>
        <p:spPr>
          <a:xfrm>
            <a:off x="1219200" y="184149"/>
            <a:ext cx="21945600" cy="301625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 anchor="ctr"/>
          <a:lstStyle/>
          <a:p>
            <a:r>
              <a:t>Title Text</a:t>
            </a:r>
          </a:p>
        </p:txBody>
      </p:sp>
      <p:sp>
        <p:nvSpPr>
          <p:cNvPr id="3" name="Body Level One…"/>
          <p:cNvSpPr txBox="1">
            <a:spLocks noGrp="1"/>
          </p:cNvSpPr>
          <p:nvPr>
            <p:ph type="body" idx="1"/>
          </p:nvPr>
        </p:nvSpPr>
        <p:spPr>
          <a:xfrm>
            <a:off x="1219200" y="3200400"/>
            <a:ext cx="21945600" cy="105156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45719" rIns="45719"/>
          <a:lstStyle/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4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14630400" y="12712700"/>
            <a:ext cx="5689600" cy="736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2400">
                <a:solidFill>
                  <a:srgbClr val="000000"/>
                </a:solidFill>
                <a:latin typeface="+mn-lt"/>
                <a:ea typeface="+mn-ea"/>
                <a:cs typeface="+mn-cs"/>
                <a:sym typeface="DM Sans Regular"/>
              </a:defRPr>
            </a:lvl1pPr>
          </a:lstStyle>
          <a:p>
            <a:fld id="{86CB4B4D-7CA3-9044-876B-883B54F8677D}" type="slidenum">
              <a:t>‹#›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transition spd="med"/>
  <p:txStyles>
    <p:title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DM Sans Medium"/>
          <a:ea typeface="DM Sans Medium"/>
          <a:cs typeface="DM Sans Medium"/>
          <a:sym typeface="DM Sans Medium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DM Sans Medium"/>
          <a:ea typeface="DM Sans Medium"/>
          <a:cs typeface="DM Sans Medium"/>
          <a:sym typeface="DM Sans Medium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DM Sans Medium"/>
          <a:ea typeface="DM Sans Medium"/>
          <a:cs typeface="DM Sans Medium"/>
          <a:sym typeface="DM Sans Medium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DM Sans Medium"/>
          <a:ea typeface="DM Sans Medium"/>
          <a:cs typeface="DM Sans Medium"/>
          <a:sym typeface="DM Sans Medium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DM Sans Medium"/>
          <a:ea typeface="DM Sans Medium"/>
          <a:cs typeface="DM Sans Medium"/>
          <a:sym typeface="DM Sans Medium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DM Sans Medium"/>
          <a:ea typeface="DM Sans Medium"/>
          <a:cs typeface="DM Sans Medium"/>
          <a:sym typeface="DM Sans Medium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DM Sans Medium"/>
          <a:ea typeface="DM Sans Medium"/>
          <a:cs typeface="DM Sans Medium"/>
          <a:sym typeface="DM Sans Medium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DM Sans Medium"/>
          <a:ea typeface="DM Sans Medium"/>
          <a:cs typeface="DM Sans Medium"/>
          <a:sym typeface="DM Sans Medium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1200" b="0" i="0" u="none" strike="noStrike" cap="none" spc="0" baseline="0">
          <a:solidFill>
            <a:srgbClr val="000000"/>
          </a:solidFill>
          <a:uFillTx/>
          <a:latin typeface="DM Sans Medium"/>
          <a:ea typeface="DM Sans Medium"/>
          <a:cs typeface="DM Sans Medium"/>
          <a:sym typeface="DM Sans Medium"/>
        </a:defRPr>
      </a:lvl9pPr>
    </p:titleStyle>
    <p:bodyStyle>
      <a:lvl1pPr marL="63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DM Sans Regular"/>
        </a:defRPr>
      </a:lvl1pPr>
      <a:lvl2pPr marL="127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DM Sans Regular"/>
        </a:defRPr>
      </a:lvl2pPr>
      <a:lvl3pPr marL="190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DM Sans Regular"/>
        </a:defRPr>
      </a:lvl3pPr>
      <a:lvl4pPr marL="254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DM Sans Regular"/>
        </a:defRPr>
      </a:lvl4pPr>
      <a:lvl5pPr marL="317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DM Sans Regular"/>
        </a:defRPr>
      </a:lvl5pPr>
      <a:lvl6pPr marL="381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DM Sans Regular"/>
        </a:defRPr>
      </a:lvl6pPr>
      <a:lvl7pPr marL="444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DM Sans Regular"/>
        </a:defRPr>
      </a:lvl7pPr>
      <a:lvl8pPr marL="5080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DM Sans Regular"/>
        </a:defRPr>
      </a:lvl8pPr>
      <a:lvl9pPr marL="5715000" marR="0" indent="-635000" algn="l" defTabSz="825500" rtl="0" latinLnBrk="0">
        <a:lnSpc>
          <a:spcPct val="100000"/>
        </a:lnSpc>
        <a:spcBef>
          <a:spcPts val="5900"/>
        </a:spcBef>
        <a:spcAft>
          <a:spcPts val="0"/>
        </a:spcAft>
        <a:buClrTx/>
        <a:buSzPct val="125000"/>
        <a:buFontTx/>
        <a:buChar char="•"/>
        <a:tabLst/>
        <a:defRPr sz="52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DM Sans Regular"/>
        </a:defRPr>
      </a:lvl9pPr>
    </p:bodyStyle>
    <p:otherStyle>
      <a:lvl1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M Sans Regular"/>
        </a:defRPr>
      </a:lvl1pPr>
      <a:lvl2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M Sans Regular"/>
        </a:defRPr>
      </a:lvl2pPr>
      <a:lvl3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M Sans Regular"/>
        </a:defRPr>
      </a:lvl3pPr>
      <a:lvl4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M Sans Regular"/>
        </a:defRPr>
      </a:lvl4pPr>
      <a:lvl5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M Sans Regular"/>
        </a:defRPr>
      </a:lvl5pPr>
      <a:lvl6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M Sans Regular"/>
        </a:defRPr>
      </a:lvl6pPr>
      <a:lvl7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M Sans Regular"/>
        </a:defRPr>
      </a:lvl7pPr>
      <a:lvl8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M Sans Regular"/>
        </a:defRPr>
      </a:lvl8pPr>
      <a:lvl9pPr marL="0" marR="0" indent="0" algn="ctr" defTabSz="8255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24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DM Sans Regular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e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drive/1wMd58axfr0raipTUa9e1pbfynSLR7uIG?usp=sharing" TargetMode="External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CB7520-5F67-4DAF-209B-74E12E96C28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24384000" cy="13716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0444640"/>
      </p:ext>
    </p:extLst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063025" y="12413670"/>
            <a:ext cx="980441" cy="495301"/>
          </a:xfr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 lang="en-IN"/>
              <a:pPr/>
              <a:t>2</a:t>
            </a:fld>
            <a:endParaRPr lang="en-IN"/>
          </a:p>
        </p:txBody>
      </p:sp>
      <p:sp>
        <p:nvSpPr>
          <p:cNvPr id="147" name="Shape"/>
          <p:cNvSpPr/>
          <p:nvPr/>
        </p:nvSpPr>
        <p:spPr>
          <a:xfrm>
            <a:off x="1866348" y="2771110"/>
            <a:ext cx="4427866" cy="8732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31" y="0"/>
                </a:moveTo>
                <a:lnTo>
                  <a:pt x="21600" y="3153"/>
                </a:lnTo>
                <a:lnTo>
                  <a:pt x="21538" y="18447"/>
                </a:lnTo>
                <a:lnTo>
                  <a:pt x="10769" y="21600"/>
                </a:lnTo>
                <a:lnTo>
                  <a:pt x="0" y="18447"/>
                </a:lnTo>
                <a:lnTo>
                  <a:pt x="62" y="3153"/>
                </a:lnTo>
                <a:lnTo>
                  <a:pt x="10831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 dirty="0"/>
          </a:p>
        </p:txBody>
      </p:sp>
      <p:sp>
        <p:nvSpPr>
          <p:cNvPr id="148" name="Polygon"/>
          <p:cNvSpPr/>
          <p:nvPr/>
        </p:nvSpPr>
        <p:spPr>
          <a:xfrm>
            <a:off x="3541353" y="10651883"/>
            <a:ext cx="1077856" cy="1244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49" name="Polygon"/>
          <p:cNvSpPr/>
          <p:nvPr/>
        </p:nvSpPr>
        <p:spPr>
          <a:xfrm>
            <a:off x="2455950" y="3453255"/>
            <a:ext cx="3248662" cy="3751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0" name="01"/>
          <p:cNvSpPr txBox="1"/>
          <p:nvPr/>
        </p:nvSpPr>
        <p:spPr>
          <a:xfrm>
            <a:off x="3735307" y="11045934"/>
            <a:ext cx="68994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151" name="Targeting"/>
          <p:cNvSpPr txBox="1"/>
          <p:nvPr/>
        </p:nvSpPr>
        <p:spPr>
          <a:xfrm>
            <a:off x="2466270" y="5421761"/>
            <a:ext cx="3248662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Problem</a:t>
            </a:r>
          </a:p>
          <a:p>
            <a:r>
              <a:rPr lang="en-IN" dirty="0">
                <a:solidFill>
                  <a:schemeClr val="bg1"/>
                </a:solidFill>
              </a:rPr>
              <a:t>Statement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52" name="What segment will you target first and why?…"/>
          <p:cNvSpPr txBox="1"/>
          <p:nvPr/>
        </p:nvSpPr>
        <p:spPr>
          <a:xfrm>
            <a:off x="2478970" y="7352129"/>
            <a:ext cx="3248662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marL="200526" indent="-200526" algn="l" defTabSz="12700">
              <a:buClr>
                <a:schemeClr val="accent1"/>
              </a:buClr>
              <a:buSzPct val="100000"/>
              <a:buChar char="-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US" dirty="0">
                <a:solidFill>
                  <a:schemeClr val="tx2"/>
                </a:solidFill>
              </a:rPr>
              <a:t>What are the current trends of cuisine in India?</a:t>
            </a:r>
          </a:p>
          <a:p>
            <a:pPr marL="200526" indent="-200526" algn="l" defTabSz="12700">
              <a:buClr>
                <a:schemeClr val="accent1"/>
              </a:buClr>
              <a:buSzPct val="100000"/>
              <a:buChar char="-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US" dirty="0">
                <a:solidFill>
                  <a:schemeClr val="tx2"/>
                </a:solidFill>
              </a:rPr>
              <a:t>What specific market gap does our proposed restaurant address?</a:t>
            </a:r>
          </a:p>
          <a:p>
            <a:pPr marL="200526" indent="-200526" algn="l" defTabSz="12700">
              <a:buClr>
                <a:schemeClr val="accent1"/>
              </a:buClr>
              <a:buSzPct val="100000"/>
              <a:buChar char="-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US" dirty="0">
                <a:solidFill>
                  <a:schemeClr val="tx2"/>
                </a:solidFill>
              </a:rPr>
              <a:t>Our Solution?</a:t>
            </a:r>
          </a:p>
        </p:txBody>
      </p:sp>
      <p:sp>
        <p:nvSpPr>
          <p:cNvPr id="153" name="Shape"/>
          <p:cNvSpPr/>
          <p:nvPr/>
        </p:nvSpPr>
        <p:spPr>
          <a:xfrm>
            <a:off x="7068591" y="2771110"/>
            <a:ext cx="4427867" cy="8732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31" y="0"/>
                </a:moveTo>
                <a:lnTo>
                  <a:pt x="21600" y="3153"/>
                </a:lnTo>
                <a:lnTo>
                  <a:pt x="21538" y="18447"/>
                </a:lnTo>
                <a:lnTo>
                  <a:pt x="10769" y="21600"/>
                </a:lnTo>
                <a:lnTo>
                  <a:pt x="0" y="18447"/>
                </a:lnTo>
                <a:lnTo>
                  <a:pt x="62" y="3153"/>
                </a:lnTo>
                <a:lnTo>
                  <a:pt x="10831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4" name="Polygon"/>
          <p:cNvSpPr/>
          <p:nvPr/>
        </p:nvSpPr>
        <p:spPr>
          <a:xfrm>
            <a:off x="8743597" y="10651883"/>
            <a:ext cx="1077856" cy="1244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55" name="Polygon"/>
          <p:cNvSpPr/>
          <p:nvPr/>
        </p:nvSpPr>
        <p:spPr>
          <a:xfrm>
            <a:off x="7658193" y="3453255"/>
            <a:ext cx="3248662" cy="3751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6" name="02"/>
          <p:cNvSpPr txBox="1"/>
          <p:nvPr/>
        </p:nvSpPr>
        <p:spPr>
          <a:xfrm>
            <a:off x="8937550" y="11045934"/>
            <a:ext cx="68994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dirty="0">
                <a:solidFill>
                  <a:schemeClr val="bg1"/>
                </a:solidFill>
              </a:rPr>
              <a:t>02</a:t>
            </a:r>
          </a:p>
        </p:txBody>
      </p:sp>
      <p:sp>
        <p:nvSpPr>
          <p:cNvPr id="157" name="Strategic…"/>
          <p:cNvSpPr txBox="1"/>
          <p:nvPr/>
        </p:nvSpPr>
        <p:spPr>
          <a:xfrm>
            <a:off x="7668514" y="5421761"/>
            <a:ext cx="3248661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FFFFFF"/>
                </a:solidFill>
              </a:defRPr>
            </a:pPr>
            <a:r>
              <a:rPr lang="en-IN" dirty="0">
                <a:solidFill>
                  <a:schemeClr val="bg1"/>
                </a:solidFill>
              </a:rPr>
              <a:t>Distribution channels and Differentiators</a:t>
            </a:r>
          </a:p>
        </p:txBody>
      </p:sp>
      <p:sp>
        <p:nvSpPr>
          <p:cNvPr id="158" name="Shape"/>
          <p:cNvSpPr/>
          <p:nvPr/>
        </p:nvSpPr>
        <p:spPr>
          <a:xfrm>
            <a:off x="12270835" y="2771110"/>
            <a:ext cx="4427867" cy="8732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31" y="0"/>
                </a:moveTo>
                <a:lnTo>
                  <a:pt x="21600" y="3153"/>
                </a:lnTo>
                <a:lnTo>
                  <a:pt x="21538" y="18447"/>
                </a:lnTo>
                <a:lnTo>
                  <a:pt x="10769" y="21600"/>
                </a:lnTo>
                <a:lnTo>
                  <a:pt x="0" y="18447"/>
                </a:lnTo>
                <a:lnTo>
                  <a:pt x="62" y="3153"/>
                </a:lnTo>
                <a:lnTo>
                  <a:pt x="10831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9" name="Polygon"/>
          <p:cNvSpPr/>
          <p:nvPr/>
        </p:nvSpPr>
        <p:spPr>
          <a:xfrm>
            <a:off x="13945840" y="10651883"/>
            <a:ext cx="1077857" cy="1244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60" name="Polygon"/>
          <p:cNvSpPr/>
          <p:nvPr/>
        </p:nvSpPr>
        <p:spPr>
          <a:xfrm>
            <a:off x="12860437" y="3453255"/>
            <a:ext cx="3248662" cy="3751232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3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1" name="03"/>
          <p:cNvSpPr txBox="1"/>
          <p:nvPr/>
        </p:nvSpPr>
        <p:spPr>
          <a:xfrm>
            <a:off x="14139794" y="11045934"/>
            <a:ext cx="68994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dirty="0">
                <a:solidFill>
                  <a:schemeClr val="bg1"/>
                </a:solidFill>
              </a:rPr>
              <a:t>03</a:t>
            </a:r>
          </a:p>
        </p:txBody>
      </p:sp>
      <p:sp>
        <p:nvSpPr>
          <p:cNvPr id="162" name="Marketing"/>
          <p:cNvSpPr txBox="1"/>
          <p:nvPr/>
        </p:nvSpPr>
        <p:spPr>
          <a:xfrm>
            <a:off x="13123858" y="5421761"/>
            <a:ext cx="2742460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IN" dirty="0">
                <a:solidFill>
                  <a:schemeClr val="bg1"/>
                </a:solidFill>
              </a:rPr>
              <a:t>Marketing and SWOT Analysis</a:t>
            </a:r>
          </a:p>
        </p:txBody>
      </p:sp>
      <p:sp>
        <p:nvSpPr>
          <p:cNvPr id="163" name="Shape"/>
          <p:cNvSpPr/>
          <p:nvPr/>
        </p:nvSpPr>
        <p:spPr>
          <a:xfrm>
            <a:off x="17473079" y="2771110"/>
            <a:ext cx="4427866" cy="8732025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31" y="0"/>
                </a:moveTo>
                <a:lnTo>
                  <a:pt x="21600" y="3153"/>
                </a:lnTo>
                <a:lnTo>
                  <a:pt x="21538" y="18447"/>
                </a:lnTo>
                <a:lnTo>
                  <a:pt x="10769" y="21600"/>
                </a:lnTo>
                <a:lnTo>
                  <a:pt x="0" y="18447"/>
                </a:lnTo>
                <a:lnTo>
                  <a:pt x="62" y="3153"/>
                </a:lnTo>
                <a:lnTo>
                  <a:pt x="10831" y="0"/>
                </a:lnTo>
                <a:close/>
              </a:path>
            </a:pathLst>
          </a:custGeom>
          <a:solidFill>
            <a:schemeClr val="accent5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 dirty="0"/>
          </a:p>
        </p:txBody>
      </p:sp>
      <p:sp>
        <p:nvSpPr>
          <p:cNvPr id="164" name="Polygon"/>
          <p:cNvSpPr/>
          <p:nvPr/>
        </p:nvSpPr>
        <p:spPr>
          <a:xfrm>
            <a:off x="19148084" y="10651883"/>
            <a:ext cx="1077856" cy="124460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7030A0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65" name="Polygon"/>
          <p:cNvSpPr/>
          <p:nvPr/>
        </p:nvSpPr>
        <p:spPr>
          <a:xfrm>
            <a:off x="18062681" y="3453255"/>
            <a:ext cx="3248662" cy="375123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7030A0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66" name="04"/>
          <p:cNvSpPr txBox="1"/>
          <p:nvPr/>
        </p:nvSpPr>
        <p:spPr>
          <a:xfrm>
            <a:off x="19342037" y="11045933"/>
            <a:ext cx="68994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>
                <a:solidFill>
                  <a:schemeClr val="bg1"/>
                </a:solidFill>
              </a:rPr>
              <a:t>04</a:t>
            </a:r>
          </a:p>
        </p:txBody>
      </p:sp>
      <p:sp>
        <p:nvSpPr>
          <p:cNvPr id="167" name="Customer…"/>
          <p:cNvSpPr txBox="1"/>
          <p:nvPr/>
        </p:nvSpPr>
        <p:spPr>
          <a:xfrm>
            <a:off x="18073002" y="5452241"/>
            <a:ext cx="324866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defTabSz="12700"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400">
                <a:solidFill>
                  <a:srgbClr val="FFFFFF"/>
                </a:solidFill>
              </a:defRPr>
            </a:pPr>
            <a:r>
              <a:rPr lang="en-IN" dirty="0">
                <a:solidFill>
                  <a:schemeClr val="bg1"/>
                </a:solidFill>
              </a:rPr>
              <a:t>Predictive Model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68" name="Channels: How to reach or market to customers?…"/>
          <p:cNvSpPr txBox="1"/>
          <p:nvPr/>
        </p:nvSpPr>
        <p:spPr>
          <a:xfrm>
            <a:off x="7561751" y="7342523"/>
            <a:ext cx="3492500" cy="287258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200526" indent="-200526" algn="l" defTabSz="12700">
              <a:buClr>
                <a:schemeClr val="accent2"/>
              </a:buClr>
              <a:buSzPct val="100000"/>
              <a:buChar char="-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US" dirty="0">
                <a:solidFill>
                  <a:schemeClr val="tx2"/>
                </a:solidFill>
              </a:rPr>
              <a:t>What are the key components of our        Go-To-Market (GTM) strategy, including pricing, and distribution?</a:t>
            </a:r>
          </a:p>
          <a:p>
            <a:pPr marL="200526" indent="-200526" algn="l" defTabSz="12700">
              <a:buClr>
                <a:schemeClr val="accent2"/>
              </a:buClr>
              <a:buSzPct val="100000"/>
              <a:buFontTx/>
              <a:buChar char="-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US" dirty="0">
                <a:solidFill>
                  <a:schemeClr val="tx2"/>
                </a:solidFill>
              </a:rPr>
              <a:t>How does our restaurant differentiate itself from competitors offering similar cuisines?</a:t>
            </a:r>
          </a:p>
        </p:txBody>
      </p:sp>
      <p:sp>
        <p:nvSpPr>
          <p:cNvPr id="169" name="Describe your marketing, communications and advertising strategy?…"/>
          <p:cNvSpPr txBox="1"/>
          <p:nvPr/>
        </p:nvSpPr>
        <p:spPr>
          <a:xfrm>
            <a:off x="12804006" y="7342523"/>
            <a:ext cx="3492500" cy="348813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200526" indent="-200526" algn="l" defTabSz="12700">
              <a:buClr>
                <a:schemeClr val="accent3"/>
              </a:buClr>
              <a:buSzPct val="100000"/>
              <a:buFontTx/>
              <a:buChar char="-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US" dirty="0">
                <a:solidFill>
                  <a:schemeClr val="tx2"/>
                </a:solidFill>
              </a:rPr>
              <a:t>What are the SWOT Analysis for our restaurant concept in comparison to competitors</a:t>
            </a:r>
          </a:p>
          <a:p>
            <a:pPr marL="200526" indent="-200526" algn="l" defTabSz="12700">
              <a:buClr>
                <a:schemeClr val="accent3"/>
              </a:buClr>
              <a:buSzPct val="100000"/>
              <a:buFontTx/>
              <a:buChar char="-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US" dirty="0">
                <a:solidFill>
                  <a:schemeClr val="tx2"/>
                </a:solidFill>
              </a:rPr>
              <a:t>How can we enhance brand visibility and expand audience reach?</a:t>
            </a:r>
          </a:p>
          <a:p>
            <a:pPr marL="200526" indent="-200526" algn="l" defTabSz="12700">
              <a:buClr>
                <a:schemeClr val="accent3"/>
              </a:buClr>
              <a:buSzPct val="100000"/>
              <a:buFontTx/>
              <a:buChar char="-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US" dirty="0">
                <a:solidFill>
                  <a:schemeClr val="tx2"/>
                </a:solidFill>
              </a:rPr>
              <a:t>What are the plans for expansion beyond the initial launch?</a:t>
            </a:r>
          </a:p>
          <a:p>
            <a:pPr marL="200526" indent="-200526" algn="l" defTabSz="12700">
              <a:buClr>
                <a:schemeClr val="accent3"/>
              </a:buClr>
              <a:buSzPct val="100000"/>
              <a:buFontTx/>
              <a:buChar char="-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endParaRPr lang="en-US" dirty="0">
              <a:solidFill>
                <a:schemeClr val="tx2"/>
              </a:solidFill>
            </a:endParaRPr>
          </a:p>
        </p:txBody>
      </p:sp>
      <p:sp>
        <p:nvSpPr>
          <p:cNvPr id="170" name="How to keep clients and build recurring sales?…"/>
          <p:cNvSpPr txBox="1"/>
          <p:nvPr/>
        </p:nvSpPr>
        <p:spPr>
          <a:xfrm>
            <a:off x="18241026" y="7342523"/>
            <a:ext cx="2938011" cy="225702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marL="200526" indent="-200526" algn="l" defTabSz="12700">
              <a:buClr>
                <a:schemeClr val="accent4"/>
              </a:buClr>
              <a:buSzPct val="100000"/>
              <a:buChar char="-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US" dirty="0">
                <a:solidFill>
                  <a:schemeClr val="tx2"/>
                </a:solidFill>
              </a:rPr>
              <a:t>How can we utilize a machine learning model trained on given dataset to generate insights into the potential success of restaurants?</a:t>
            </a:r>
          </a:p>
        </p:txBody>
      </p:sp>
      <p:sp>
        <p:nvSpPr>
          <p:cNvPr id="171" name="Arrow"/>
          <p:cNvSpPr/>
          <p:nvPr/>
        </p:nvSpPr>
        <p:spPr>
          <a:xfrm>
            <a:off x="5558807" y="11026964"/>
            <a:ext cx="2245192" cy="494438"/>
          </a:xfrm>
          <a:prstGeom prst="rightArrow">
            <a:avLst>
              <a:gd name="adj1" fmla="val 45666"/>
              <a:gd name="adj2" fmla="val 91023"/>
            </a:avLst>
          </a:prstGeom>
          <a:gradFill>
            <a:gsLst>
              <a:gs pos="0">
                <a:srgbClr val="FFFFFF"/>
              </a:gs>
              <a:gs pos="100000">
                <a:schemeClr val="accent6">
                  <a:lumOff val="16690"/>
                </a:schemeClr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72" name="Arrow"/>
          <p:cNvSpPr/>
          <p:nvPr/>
        </p:nvSpPr>
        <p:spPr>
          <a:xfrm>
            <a:off x="10664074" y="11026964"/>
            <a:ext cx="2245192" cy="494438"/>
          </a:xfrm>
          <a:prstGeom prst="rightArrow">
            <a:avLst>
              <a:gd name="adj1" fmla="val 45666"/>
              <a:gd name="adj2" fmla="val 91023"/>
            </a:avLst>
          </a:prstGeom>
          <a:gradFill>
            <a:gsLst>
              <a:gs pos="0">
                <a:srgbClr val="FFFFFF"/>
              </a:gs>
              <a:gs pos="100000">
                <a:schemeClr val="accent6">
                  <a:lumOff val="16690"/>
                </a:schemeClr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73" name="Arrow"/>
          <p:cNvSpPr/>
          <p:nvPr/>
        </p:nvSpPr>
        <p:spPr>
          <a:xfrm>
            <a:off x="15866318" y="11026964"/>
            <a:ext cx="2245192" cy="494438"/>
          </a:xfrm>
          <a:prstGeom prst="rightArrow">
            <a:avLst>
              <a:gd name="adj1" fmla="val 45666"/>
              <a:gd name="adj2" fmla="val 91023"/>
            </a:avLst>
          </a:prstGeom>
          <a:gradFill>
            <a:gsLst>
              <a:gs pos="0">
                <a:srgbClr val="FFFFFF"/>
              </a:gs>
              <a:gs pos="100000">
                <a:schemeClr val="accent6">
                  <a:lumOff val="16690"/>
                </a:schemeClr>
              </a:gs>
            </a:gsLst>
          </a:gradFill>
          <a:ln w="12700">
            <a:miter lim="400000"/>
          </a:ln>
        </p:spPr>
        <p:txBody>
          <a:bodyPr lIns="0" tIns="0" rIns="0" bIns="0" anchor="ctr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74" name="Freeform 661"/>
          <p:cNvSpPr/>
          <p:nvPr/>
        </p:nvSpPr>
        <p:spPr>
          <a:xfrm>
            <a:off x="3625181" y="4285015"/>
            <a:ext cx="871818" cy="89257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231" y="0"/>
                </a:moveTo>
                <a:lnTo>
                  <a:pt x="13496" y="4642"/>
                </a:lnTo>
                <a:lnTo>
                  <a:pt x="13496" y="7050"/>
                </a:lnTo>
                <a:lnTo>
                  <a:pt x="10463" y="10081"/>
                </a:lnTo>
                <a:cubicBezTo>
                  <a:pt x="10369" y="10062"/>
                  <a:pt x="10279" y="10047"/>
                  <a:pt x="10179" y="10047"/>
                </a:cubicBezTo>
                <a:cubicBezTo>
                  <a:pt x="9419" y="10047"/>
                  <a:pt x="8796" y="10656"/>
                  <a:pt x="8796" y="11398"/>
                </a:cubicBezTo>
                <a:cubicBezTo>
                  <a:pt x="8796" y="12140"/>
                  <a:pt x="9420" y="12731"/>
                  <a:pt x="10179" y="12731"/>
                </a:cubicBezTo>
                <a:cubicBezTo>
                  <a:pt x="10939" y="12731"/>
                  <a:pt x="11563" y="12140"/>
                  <a:pt x="11563" y="11398"/>
                </a:cubicBezTo>
                <a:cubicBezTo>
                  <a:pt x="11563" y="11256"/>
                  <a:pt x="11533" y="11110"/>
                  <a:pt x="11492" y="10982"/>
                </a:cubicBezTo>
                <a:lnTo>
                  <a:pt x="14524" y="7933"/>
                </a:lnTo>
                <a:lnTo>
                  <a:pt x="16847" y="7933"/>
                </a:lnTo>
                <a:lnTo>
                  <a:pt x="21600" y="3291"/>
                </a:lnTo>
                <a:lnTo>
                  <a:pt x="19348" y="3083"/>
                </a:lnTo>
                <a:lnTo>
                  <a:pt x="20518" y="1905"/>
                </a:lnTo>
                <a:lnTo>
                  <a:pt x="19525" y="970"/>
                </a:lnTo>
                <a:lnTo>
                  <a:pt x="18443" y="2061"/>
                </a:lnTo>
                <a:lnTo>
                  <a:pt x="18231" y="0"/>
                </a:lnTo>
                <a:close/>
                <a:moveTo>
                  <a:pt x="10179" y="1715"/>
                </a:moveTo>
                <a:cubicBezTo>
                  <a:pt x="4557" y="1715"/>
                  <a:pt x="0" y="6166"/>
                  <a:pt x="0" y="11657"/>
                </a:cubicBezTo>
                <a:cubicBezTo>
                  <a:pt x="0" y="17149"/>
                  <a:pt x="4558" y="21600"/>
                  <a:pt x="10179" y="21600"/>
                </a:cubicBezTo>
                <a:cubicBezTo>
                  <a:pt x="15802" y="21600"/>
                  <a:pt x="20359" y="17149"/>
                  <a:pt x="20359" y="11657"/>
                </a:cubicBezTo>
                <a:cubicBezTo>
                  <a:pt x="20359" y="10082"/>
                  <a:pt x="19979" y="8598"/>
                  <a:pt x="19312" y="7275"/>
                </a:cubicBezTo>
                <a:lnTo>
                  <a:pt x="17858" y="8695"/>
                </a:lnTo>
                <a:cubicBezTo>
                  <a:pt x="18231" y="9612"/>
                  <a:pt x="18426" y="10612"/>
                  <a:pt x="18426" y="11657"/>
                </a:cubicBezTo>
                <a:cubicBezTo>
                  <a:pt x="18426" y="16103"/>
                  <a:pt x="14731" y="19729"/>
                  <a:pt x="10179" y="19729"/>
                </a:cubicBezTo>
                <a:cubicBezTo>
                  <a:pt x="5628" y="19729"/>
                  <a:pt x="1933" y="16104"/>
                  <a:pt x="1933" y="11657"/>
                </a:cubicBezTo>
                <a:cubicBezTo>
                  <a:pt x="1933" y="7212"/>
                  <a:pt x="5628" y="3603"/>
                  <a:pt x="10179" y="3603"/>
                </a:cubicBezTo>
                <a:cubicBezTo>
                  <a:pt x="10911" y="3603"/>
                  <a:pt x="11614" y="3688"/>
                  <a:pt x="12290" y="3863"/>
                </a:cubicBezTo>
                <a:lnTo>
                  <a:pt x="13815" y="2373"/>
                </a:lnTo>
                <a:cubicBezTo>
                  <a:pt x="12683" y="1949"/>
                  <a:pt x="11464" y="1715"/>
                  <a:pt x="10179" y="1715"/>
                </a:cubicBezTo>
                <a:close/>
                <a:moveTo>
                  <a:pt x="10179" y="6011"/>
                </a:moveTo>
                <a:cubicBezTo>
                  <a:pt x="7140" y="6011"/>
                  <a:pt x="4682" y="8412"/>
                  <a:pt x="4682" y="11380"/>
                </a:cubicBezTo>
                <a:cubicBezTo>
                  <a:pt x="4682" y="14348"/>
                  <a:pt x="7140" y="16767"/>
                  <a:pt x="10179" y="16767"/>
                </a:cubicBezTo>
                <a:cubicBezTo>
                  <a:pt x="13218" y="16767"/>
                  <a:pt x="15677" y="14348"/>
                  <a:pt x="15677" y="11380"/>
                </a:cubicBezTo>
                <a:cubicBezTo>
                  <a:pt x="15678" y="10534"/>
                  <a:pt x="15484" y="9737"/>
                  <a:pt x="15127" y="9025"/>
                </a:cubicBezTo>
                <a:lnTo>
                  <a:pt x="14099" y="10116"/>
                </a:lnTo>
                <a:cubicBezTo>
                  <a:pt x="14237" y="10518"/>
                  <a:pt x="14311" y="10933"/>
                  <a:pt x="14311" y="11380"/>
                </a:cubicBezTo>
                <a:cubicBezTo>
                  <a:pt x="14311" y="13603"/>
                  <a:pt x="12455" y="15416"/>
                  <a:pt x="10179" y="15416"/>
                </a:cubicBezTo>
                <a:cubicBezTo>
                  <a:pt x="7904" y="15416"/>
                  <a:pt x="6047" y="13603"/>
                  <a:pt x="6047" y="11380"/>
                </a:cubicBezTo>
                <a:cubicBezTo>
                  <a:pt x="6047" y="9158"/>
                  <a:pt x="7904" y="7362"/>
                  <a:pt x="10179" y="7362"/>
                </a:cubicBezTo>
                <a:cubicBezTo>
                  <a:pt x="10570" y="7362"/>
                  <a:pt x="10939" y="7418"/>
                  <a:pt x="11297" y="7518"/>
                </a:cubicBezTo>
                <a:lnTo>
                  <a:pt x="12325" y="6444"/>
                </a:lnTo>
                <a:cubicBezTo>
                  <a:pt x="11665" y="6170"/>
                  <a:pt x="10942" y="6011"/>
                  <a:pt x="10179" y="6011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91440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DM Sans Regular"/>
              </a:defRPr>
            </a:pPr>
            <a:endParaRPr/>
          </a:p>
        </p:txBody>
      </p:sp>
      <p:sp>
        <p:nvSpPr>
          <p:cNvPr id="175" name="Freeform 665"/>
          <p:cNvSpPr/>
          <p:nvPr/>
        </p:nvSpPr>
        <p:spPr>
          <a:xfrm>
            <a:off x="8834839" y="4377749"/>
            <a:ext cx="838249" cy="70710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6775" y="0"/>
                </a:moveTo>
                <a:cubicBezTo>
                  <a:pt x="5338" y="0"/>
                  <a:pt x="4160" y="1376"/>
                  <a:pt x="4160" y="3080"/>
                </a:cubicBezTo>
                <a:cubicBezTo>
                  <a:pt x="4160" y="4783"/>
                  <a:pt x="5338" y="6180"/>
                  <a:pt x="6775" y="6180"/>
                </a:cubicBezTo>
                <a:cubicBezTo>
                  <a:pt x="7050" y="6180"/>
                  <a:pt x="7308" y="6112"/>
                  <a:pt x="7557" y="6019"/>
                </a:cubicBezTo>
                <a:lnTo>
                  <a:pt x="8474" y="7750"/>
                </a:lnTo>
                <a:cubicBezTo>
                  <a:pt x="7753" y="8486"/>
                  <a:pt x="7285" y="9574"/>
                  <a:pt x="7285" y="10790"/>
                </a:cubicBezTo>
                <a:cubicBezTo>
                  <a:pt x="7285" y="12039"/>
                  <a:pt x="7769" y="13155"/>
                  <a:pt x="8525" y="13890"/>
                </a:cubicBezTo>
                <a:lnTo>
                  <a:pt x="7591" y="15581"/>
                </a:lnTo>
                <a:cubicBezTo>
                  <a:pt x="7330" y="15476"/>
                  <a:pt x="7066" y="15420"/>
                  <a:pt x="6775" y="15420"/>
                </a:cubicBezTo>
                <a:cubicBezTo>
                  <a:pt x="5339" y="15420"/>
                  <a:pt x="4160" y="16796"/>
                  <a:pt x="4160" y="18500"/>
                </a:cubicBezTo>
                <a:cubicBezTo>
                  <a:pt x="4160" y="20203"/>
                  <a:pt x="5338" y="21600"/>
                  <a:pt x="6775" y="21600"/>
                </a:cubicBezTo>
                <a:cubicBezTo>
                  <a:pt x="8212" y="21600"/>
                  <a:pt x="9374" y="20203"/>
                  <a:pt x="9374" y="18500"/>
                </a:cubicBezTo>
                <a:cubicBezTo>
                  <a:pt x="9374" y="17698"/>
                  <a:pt x="9117" y="16975"/>
                  <a:pt x="8694" y="16426"/>
                </a:cubicBezTo>
                <a:lnTo>
                  <a:pt x="9679" y="14635"/>
                </a:lnTo>
                <a:cubicBezTo>
                  <a:pt x="9994" y="14749"/>
                  <a:pt x="10318" y="14816"/>
                  <a:pt x="10664" y="14816"/>
                </a:cubicBezTo>
                <a:cubicBezTo>
                  <a:pt x="12310" y="14816"/>
                  <a:pt x="13689" y="13420"/>
                  <a:pt x="13992" y="11575"/>
                </a:cubicBezTo>
                <a:lnTo>
                  <a:pt x="16421" y="11575"/>
                </a:lnTo>
                <a:cubicBezTo>
                  <a:pt x="16610" y="13059"/>
                  <a:pt x="17698" y="14192"/>
                  <a:pt x="19002" y="14192"/>
                </a:cubicBezTo>
                <a:cubicBezTo>
                  <a:pt x="20439" y="14192"/>
                  <a:pt x="21600" y="12815"/>
                  <a:pt x="21600" y="11112"/>
                </a:cubicBezTo>
                <a:cubicBezTo>
                  <a:pt x="21600" y="9409"/>
                  <a:pt x="20439" y="8012"/>
                  <a:pt x="19002" y="8012"/>
                </a:cubicBezTo>
                <a:cubicBezTo>
                  <a:pt x="17886" y="8012"/>
                  <a:pt x="16926" y="8854"/>
                  <a:pt x="16557" y="10025"/>
                </a:cubicBezTo>
                <a:lnTo>
                  <a:pt x="13992" y="10025"/>
                </a:lnTo>
                <a:cubicBezTo>
                  <a:pt x="13689" y="8180"/>
                  <a:pt x="12310" y="6784"/>
                  <a:pt x="10664" y="6784"/>
                </a:cubicBezTo>
                <a:cubicBezTo>
                  <a:pt x="10289" y="6784"/>
                  <a:pt x="9931" y="6872"/>
                  <a:pt x="9594" y="7005"/>
                </a:cubicBezTo>
                <a:lnTo>
                  <a:pt x="8660" y="5214"/>
                </a:lnTo>
                <a:cubicBezTo>
                  <a:pt x="9103" y="4661"/>
                  <a:pt x="9374" y="3902"/>
                  <a:pt x="9374" y="3080"/>
                </a:cubicBezTo>
                <a:cubicBezTo>
                  <a:pt x="9374" y="1376"/>
                  <a:pt x="8213" y="0"/>
                  <a:pt x="6775" y="0"/>
                </a:cubicBezTo>
                <a:close/>
                <a:moveTo>
                  <a:pt x="14570" y="0"/>
                </a:moveTo>
                <a:cubicBezTo>
                  <a:pt x="13133" y="0"/>
                  <a:pt x="11972" y="1376"/>
                  <a:pt x="11972" y="3080"/>
                </a:cubicBezTo>
                <a:cubicBezTo>
                  <a:pt x="11972" y="4784"/>
                  <a:pt x="13133" y="6180"/>
                  <a:pt x="14570" y="6180"/>
                </a:cubicBezTo>
                <a:cubicBezTo>
                  <a:pt x="16007" y="6180"/>
                  <a:pt x="17168" y="4784"/>
                  <a:pt x="17168" y="3080"/>
                </a:cubicBezTo>
                <a:cubicBezTo>
                  <a:pt x="17168" y="1376"/>
                  <a:pt x="16007" y="0"/>
                  <a:pt x="14570" y="0"/>
                </a:cubicBezTo>
                <a:close/>
                <a:moveTo>
                  <a:pt x="2598" y="8012"/>
                </a:moveTo>
                <a:cubicBezTo>
                  <a:pt x="1161" y="8012"/>
                  <a:pt x="0" y="9408"/>
                  <a:pt x="0" y="11112"/>
                </a:cubicBezTo>
                <a:cubicBezTo>
                  <a:pt x="0" y="12816"/>
                  <a:pt x="1161" y="14192"/>
                  <a:pt x="2598" y="14192"/>
                </a:cubicBezTo>
                <a:cubicBezTo>
                  <a:pt x="4035" y="14192"/>
                  <a:pt x="5213" y="12816"/>
                  <a:pt x="5213" y="11112"/>
                </a:cubicBezTo>
                <a:cubicBezTo>
                  <a:pt x="5213" y="9408"/>
                  <a:pt x="4035" y="8012"/>
                  <a:pt x="2598" y="8012"/>
                </a:cubicBezTo>
                <a:close/>
                <a:moveTo>
                  <a:pt x="10664" y="8334"/>
                </a:moveTo>
                <a:cubicBezTo>
                  <a:pt x="11812" y="8334"/>
                  <a:pt x="12753" y="9429"/>
                  <a:pt x="12753" y="10790"/>
                </a:cubicBezTo>
                <a:cubicBezTo>
                  <a:pt x="12753" y="12151"/>
                  <a:pt x="11812" y="13266"/>
                  <a:pt x="10664" y="13266"/>
                </a:cubicBezTo>
                <a:cubicBezTo>
                  <a:pt x="9516" y="13266"/>
                  <a:pt x="8592" y="12151"/>
                  <a:pt x="8592" y="10790"/>
                </a:cubicBezTo>
                <a:cubicBezTo>
                  <a:pt x="8592" y="9429"/>
                  <a:pt x="9516" y="8334"/>
                  <a:pt x="10664" y="8334"/>
                </a:cubicBezTo>
                <a:close/>
                <a:moveTo>
                  <a:pt x="14570" y="15420"/>
                </a:moveTo>
                <a:cubicBezTo>
                  <a:pt x="13133" y="15420"/>
                  <a:pt x="11972" y="16796"/>
                  <a:pt x="11972" y="18500"/>
                </a:cubicBezTo>
                <a:cubicBezTo>
                  <a:pt x="11972" y="20204"/>
                  <a:pt x="13133" y="21600"/>
                  <a:pt x="14570" y="21600"/>
                </a:cubicBezTo>
                <a:cubicBezTo>
                  <a:pt x="16007" y="21600"/>
                  <a:pt x="17168" y="20204"/>
                  <a:pt x="17168" y="18500"/>
                </a:cubicBezTo>
                <a:cubicBezTo>
                  <a:pt x="17168" y="16796"/>
                  <a:pt x="16007" y="15420"/>
                  <a:pt x="14570" y="15420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91440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DM Sans Regular"/>
              </a:defRPr>
            </a:pPr>
            <a:endParaRPr/>
          </a:p>
        </p:txBody>
      </p:sp>
      <p:sp>
        <p:nvSpPr>
          <p:cNvPr id="176" name="Freeform 605"/>
          <p:cNvSpPr/>
          <p:nvPr/>
        </p:nvSpPr>
        <p:spPr>
          <a:xfrm>
            <a:off x="14083762" y="4353636"/>
            <a:ext cx="920500" cy="70571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250" y="0"/>
                </a:moveTo>
                <a:lnTo>
                  <a:pt x="2395" y="7207"/>
                </a:lnTo>
                <a:lnTo>
                  <a:pt x="2160" y="7207"/>
                </a:lnTo>
                <a:lnTo>
                  <a:pt x="0" y="5635"/>
                </a:lnTo>
                <a:lnTo>
                  <a:pt x="0" y="15659"/>
                </a:lnTo>
                <a:lnTo>
                  <a:pt x="2160" y="14087"/>
                </a:lnTo>
                <a:lnTo>
                  <a:pt x="2395" y="14087"/>
                </a:lnTo>
                <a:lnTo>
                  <a:pt x="5243" y="15373"/>
                </a:lnTo>
                <a:lnTo>
                  <a:pt x="4930" y="16578"/>
                </a:lnTo>
                <a:cubicBezTo>
                  <a:pt x="4508" y="18209"/>
                  <a:pt x="5182" y="19987"/>
                  <a:pt x="6433" y="20538"/>
                </a:cubicBezTo>
                <a:lnTo>
                  <a:pt x="8483" y="21437"/>
                </a:lnTo>
                <a:cubicBezTo>
                  <a:pt x="8736" y="21548"/>
                  <a:pt x="8996" y="21600"/>
                  <a:pt x="9250" y="21600"/>
                </a:cubicBezTo>
                <a:cubicBezTo>
                  <a:pt x="10252" y="21600"/>
                  <a:pt x="11183" y="20779"/>
                  <a:pt x="11520" y="19477"/>
                </a:cubicBezTo>
                <a:lnTo>
                  <a:pt x="11817" y="18374"/>
                </a:lnTo>
                <a:lnTo>
                  <a:pt x="18250" y="21294"/>
                </a:lnTo>
                <a:lnTo>
                  <a:pt x="18250" y="0"/>
                </a:lnTo>
                <a:close/>
                <a:moveTo>
                  <a:pt x="16560" y="3083"/>
                </a:moveTo>
                <a:lnTo>
                  <a:pt x="16560" y="18211"/>
                </a:lnTo>
                <a:lnTo>
                  <a:pt x="14400" y="17231"/>
                </a:lnTo>
                <a:lnTo>
                  <a:pt x="14400" y="4063"/>
                </a:lnTo>
                <a:lnTo>
                  <a:pt x="16560" y="3083"/>
                </a:lnTo>
                <a:close/>
                <a:moveTo>
                  <a:pt x="20833" y="3083"/>
                </a:moveTo>
                <a:lnTo>
                  <a:pt x="19143" y="4328"/>
                </a:lnTo>
                <a:lnTo>
                  <a:pt x="19737" y="5696"/>
                </a:lnTo>
                <a:lnTo>
                  <a:pt x="21428" y="4430"/>
                </a:lnTo>
                <a:lnTo>
                  <a:pt x="20833" y="3083"/>
                </a:lnTo>
                <a:close/>
                <a:moveTo>
                  <a:pt x="19503" y="9861"/>
                </a:moveTo>
                <a:lnTo>
                  <a:pt x="19503" y="11433"/>
                </a:lnTo>
                <a:lnTo>
                  <a:pt x="21600" y="11433"/>
                </a:lnTo>
                <a:lnTo>
                  <a:pt x="21600" y="9861"/>
                </a:lnTo>
                <a:lnTo>
                  <a:pt x="19503" y="9861"/>
                </a:lnTo>
                <a:close/>
                <a:moveTo>
                  <a:pt x="19737" y="15598"/>
                </a:moveTo>
                <a:lnTo>
                  <a:pt x="19143" y="16966"/>
                </a:lnTo>
                <a:lnTo>
                  <a:pt x="20833" y="18211"/>
                </a:lnTo>
                <a:lnTo>
                  <a:pt x="21428" y="16864"/>
                </a:lnTo>
                <a:lnTo>
                  <a:pt x="19737" y="15598"/>
                </a:lnTo>
                <a:close/>
                <a:moveTo>
                  <a:pt x="6370" y="15904"/>
                </a:moveTo>
                <a:lnTo>
                  <a:pt x="10675" y="17843"/>
                </a:lnTo>
                <a:lnTo>
                  <a:pt x="10393" y="18987"/>
                </a:lnTo>
                <a:cubicBezTo>
                  <a:pt x="10229" y="19623"/>
                  <a:pt x="9769" y="20048"/>
                  <a:pt x="9250" y="20048"/>
                </a:cubicBezTo>
                <a:cubicBezTo>
                  <a:pt x="9122" y="20048"/>
                  <a:pt x="8983" y="20021"/>
                  <a:pt x="8859" y="19967"/>
                </a:cubicBezTo>
                <a:lnTo>
                  <a:pt x="6824" y="19048"/>
                </a:lnTo>
                <a:cubicBezTo>
                  <a:pt x="6198" y="18771"/>
                  <a:pt x="5846" y="17885"/>
                  <a:pt x="6057" y="17068"/>
                </a:cubicBezTo>
                <a:lnTo>
                  <a:pt x="6370" y="15904"/>
                </a:ln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91440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DM Sans Regular"/>
              </a:defRPr>
            </a:pPr>
            <a:endParaRPr/>
          </a:p>
        </p:txBody>
      </p:sp>
      <p:sp>
        <p:nvSpPr>
          <p:cNvPr id="177" name="Freeform 789"/>
          <p:cNvSpPr/>
          <p:nvPr/>
        </p:nvSpPr>
        <p:spPr>
          <a:xfrm>
            <a:off x="19207540" y="4330427"/>
            <a:ext cx="1037691" cy="73390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2991" y="0"/>
                </a:moveTo>
                <a:cubicBezTo>
                  <a:pt x="12619" y="0"/>
                  <a:pt x="12243" y="152"/>
                  <a:pt x="11974" y="420"/>
                </a:cubicBezTo>
                <a:lnTo>
                  <a:pt x="9344" y="3032"/>
                </a:lnTo>
                <a:cubicBezTo>
                  <a:pt x="8888" y="3488"/>
                  <a:pt x="8792" y="4367"/>
                  <a:pt x="9125" y="5002"/>
                </a:cubicBezTo>
                <a:lnTo>
                  <a:pt x="9282" y="5311"/>
                </a:lnTo>
                <a:cubicBezTo>
                  <a:pt x="9495" y="5718"/>
                  <a:pt x="9841" y="5931"/>
                  <a:pt x="10190" y="5931"/>
                </a:cubicBezTo>
                <a:cubicBezTo>
                  <a:pt x="10386" y="5931"/>
                  <a:pt x="10581" y="5857"/>
                  <a:pt x="10753" y="5710"/>
                </a:cubicBezTo>
                <a:lnTo>
                  <a:pt x="11990" y="4581"/>
                </a:lnTo>
                <a:cubicBezTo>
                  <a:pt x="12210" y="4394"/>
                  <a:pt x="12490" y="4316"/>
                  <a:pt x="12772" y="4316"/>
                </a:cubicBezTo>
                <a:cubicBezTo>
                  <a:pt x="13104" y="4316"/>
                  <a:pt x="13450" y="4442"/>
                  <a:pt x="13696" y="4692"/>
                </a:cubicBezTo>
                <a:lnTo>
                  <a:pt x="15496" y="7038"/>
                </a:lnTo>
                <a:cubicBezTo>
                  <a:pt x="15949" y="7499"/>
                  <a:pt x="16651" y="8315"/>
                  <a:pt x="17061" y="8852"/>
                </a:cubicBezTo>
                <a:lnTo>
                  <a:pt x="18704" y="10999"/>
                </a:lnTo>
                <a:lnTo>
                  <a:pt x="21600" y="6263"/>
                </a:lnTo>
                <a:lnTo>
                  <a:pt x="17108" y="177"/>
                </a:lnTo>
                <a:lnTo>
                  <a:pt x="16028" y="1682"/>
                </a:lnTo>
                <a:cubicBezTo>
                  <a:pt x="16028" y="1682"/>
                  <a:pt x="15654" y="1568"/>
                  <a:pt x="15402" y="1394"/>
                </a:cubicBezTo>
                <a:lnTo>
                  <a:pt x="13711" y="221"/>
                </a:lnTo>
                <a:cubicBezTo>
                  <a:pt x="13505" y="80"/>
                  <a:pt x="13250" y="0"/>
                  <a:pt x="12991" y="0"/>
                </a:cubicBezTo>
                <a:close/>
                <a:moveTo>
                  <a:pt x="4664" y="443"/>
                </a:moveTo>
                <a:lnTo>
                  <a:pt x="0" y="7016"/>
                </a:lnTo>
                <a:lnTo>
                  <a:pt x="1753" y="9494"/>
                </a:lnTo>
                <a:lnTo>
                  <a:pt x="2160" y="8919"/>
                </a:lnTo>
                <a:cubicBezTo>
                  <a:pt x="2576" y="8302"/>
                  <a:pt x="3152" y="7945"/>
                  <a:pt x="3757" y="7945"/>
                </a:cubicBezTo>
                <a:cubicBezTo>
                  <a:pt x="4330" y="7945"/>
                  <a:pt x="4876" y="8250"/>
                  <a:pt x="5290" y="8808"/>
                </a:cubicBezTo>
                <a:lnTo>
                  <a:pt x="5478" y="9052"/>
                </a:lnTo>
                <a:cubicBezTo>
                  <a:pt x="5721" y="9380"/>
                  <a:pt x="5896" y="9786"/>
                  <a:pt x="6010" y="10202"/>
                </a:cubicBezTo>
                <a:cubicBezTo>
                  <a:pt x="6373" y="10334"/>
                  <a:pt x="6719" y="10581"/>
                  <a:pt x="6997" y="10955"/>
                </a:cubicBezTo>
                <a:lnTo>
                  <a:pt x="7184" y="11220"/>
                </a:lnTo>
                <a:cubicBezTo>
                  <a:pt x="7613" y="11797"/>
                  <a:pt x="7859" y="12572"/>
                  <a:pt x="7873" y="13411"/>
                </a:cubicBezTo>
                <a:cubicBezTo>
                  <a:pt x="8003" y="13525"/>
                  <a:pt x="8120" y="13658"/>
                  <a:pt x="8233" y="13810"/>
                </a:cubicBezTo>
                <a:lnTo>
                  <a:pt x="8421" y="14053"/>
                </a:lnTo>
                <a:cubicBezTo>
                  <a:pt x="8687" y="14412"/>
                  <a:pt x="8873" y="14853"/>
                  <a:pt x="8984" y="15315"/>
                </a:cubicBezTo>
                <a:cubicBezTo>
                  <a:pt x="9321" y="15453"/>
                  <a:pt x="9634" y="15697"/>
                  <a:pt x="9892" y="16045"/>
                </a:cubicBezTo>
                <a:lnTo>
                  <a:pt x="10096" y="16311"/>
                </a:lnTo>
                <a:cubicBezTo>
                  <a:pt x="10869" y="17353"/>
                  <a:pt x="10982" y="18992"/>
                  <a:pt x="10440" y="20228"/>
                </a:cubicBezTo>
                <a:lnTo>
                  <a:pt x="10581" y="20427"/>
                </a:lnTo>
                <a:cubicBezTo>
                  <a:pt x="10990" y="20965"/>
                  <a:pt x="11640" y="20939"/>
                  <a:pt x="12021" y="20361"/>
                </a:cubicBezTo>
                <a:lnTo>
                  <a:pt x="12193" y="20073"/>
                </a:lnTo>
                <a:cubicBezTo>
                  <a:pt x="12565" y="19506"/>
                  <a:pt x="12548" y="18621"/>
                  <a:pt x="12162" y="18081"/>
                </a:cubicBezTo>
                <a:lnTo>
                  <a:pt x="13492" y="19830"/>
                </a:lnTo>
                <a:cubicBezTo>
                  <a:pt x="13902" y="20367"/>
                  <a:pt x="14536" y="20321"/>
                  <a:pt x="14917" y="19741"/>
                </a:cubicBezTo>
                <a:lnTo>
                  <a:pt x="15104" y="19475"/>
                </a:lnTo>
                <a:cubicBezTo>
                  <a:pt x="15482" y="18900"/>
                  <a:pt x="15460" y="18001"/>
                  <a:pt x="15057" y="17461"/>
                </a:cubicBezTo>
                <a:lnTo>
                  <a:pt x="15386" y="17904"/>
                </a:lnTo>
                <a:cubicBezTo>
                  <a:pt x="15796" y="18442"/>
                  <a:pt x="16446" y="18394"/>
                  <a:pt x="16826" y="17816"/>
                </a:cubicBezTo>
                <a:lnTo>
                  <a:pt x="16998" y="17550"/>
                </a:lnTo>
                <a:cubicBezTo>
                  <a:pt x="17379" y="16970"/>
                  <a:pt x="17361" y="16052"/>
                  <a:pt x="16951" y="15514"/>
                </a:cubicBezTo>
                <a:lnTo>
                  <a:pt x="16670" y="15138"/>
                </a:lnTo>
                <a:cubicBezTo>
                  <a:pt x="17081" y="15645"/>
                  <a:pt x="17705" y="15618"/>
                  <a:pt x="18078" y="15049"/>
                </a:cubicBezTo>
                <a:lnTo>
                  <a:pt x="18250" y="14784"/>
                </a:lnTo>
                <a:cubicBezTo>
                  <a:pt x="18631" y="14203"/>
                  <a:pt x="18613" y="13285"/>
                  <a:pt x="18203" y="12748"/>
                </a:cubicBezTo>
                <a:lnTo>
                  <a:pt x="15464" y="9140"/>
                </a:lnTo>
                <a:cubicBezTo>
                  <a:pt x="15226" y="8866"/>
                  <a:pt x="14682" y="8277"/>
                  <a:pt x="14682" y="8277"/>
                </a:cubicBezTo>
                <a:lnTo>
                  <a:pt x="12960" y="6064"/>
                </a:lnTo>
                <a:cubicBezTo>
                  <a:pt x="12924" y="6045"/>
                  <a:pt x="12855" y="6020"/>
                  <a:pt x="12772" y="6020"/>
                </a:cubicBezTo>
                <a:cubicBezTo>
                  <a:pt x="12686" y="6020"/>
                  <a:pt x="12630" y="6033"/>
                  <a:pt x="12616" y="6042"/>
                </a:cubicBezTo>
                <a:lnTo>
                  <a:pt x="11379" y="7170"/>
                </a:lnTo>
                <a:cubicBezTo>
                  <a:pt x="11025" y="7473"/>
                  <a:pt x="10611" y="7635"/>
                  <a:pt x="10190" y="7635"/>
                </a:cubicBezTo>
                <a:cubicBezTo>
                  <a:pt x="9447" y="7635"/>
                  <a:pt x="8744" y="7133"/>
                  <a:pt x="8311" y="6307"/>
                </a:cubicBezTo>
                <a:lnTo>
                  <a:pt x="8155" y="6020"/>
                </a:lnTo>
                <a:cubicBezTo>
                  <a:pt x="7799" y="5341"/>
                  <a:pt x="7653" y="4505"/>
                  <a:pt x="7748" y="3674"/>
                </a:cubicBezTo>
                <a:cubicBezTo>
                  <a:pt x="7842" y="2843"/>
                  <a:pt x="8165" y="2128"/>
                  <a:pt x="8656" y="1638"/>
                </a:cubicBezTo>
                <a:lnTo>
                  <a:pt x="8937" y="1350"/>
                </a:lnTo>
                <a:cubicBezTo>
                  <a:pt x="8530" y="1280"/>
                  <a:pt x="8079" y="1349"/>
                  <a:pt x="7748" y="1549"/>
                </a:cubicBezTo>
                <a:cubicBezTo>
                  <a:pt x="7748" y="1549"/>
                  <a:pt x="7190" y="1885"/>
                  <a:pt x="7012" y="1992"/>
                </a:cubicBezTo>
                <a:cubicBezTo>
                  <a:pt x="6600" y="2239"/>
                  <a:pt x="6026" y="2235"/>
                  <a:pt x="6026" y="2235"/>
                </a:cubicBezTo>
                <a:lnTo>
                  <a:pt x="4664" y="443"/>
                </a:lnTo>
                <a:close/>
                <a:moveTo>
                  <a:pt x="3757" y="9649"/>
                </a:moveTo>
                <a:cubicBezTo>
                  <a:pt x="3488" y="9649"/>
                  <a:pt x="3220" y="9797"/>
                  <a:pt x="3021" y="10092"/>
                </a:cubicBezTo>
                <a:lnTo>
                  <a:pt x="1111" y="12925"/>
                </a:lnTo>
                <a:cubicBezTo>
                  <a:pt x="726" y="13496"/>
                  <a:pt x="753" y="14394"/>
                  <a:pt x="1158" y="14939"/>
                </a:cubicBezTo>
                <a:lnTo>
                  <a:pt x="1346" y="15204"/>
                </a:lnTo>
                <a:cubicBezTo>
                  <a:pt x="1541" y="15467"/>
                  <a:pt x="1785" y="15602"/>
                  <a:pt x="2035" y="15602"/>
                </a:cubicBezTo>
                <a:cubicBezTo>
                  <a:pt x="2265" y="15602"/>
                  <a:pt x="2489" y="15487"/>
                  <a:pt x="2677" y="15270"/>
                </a:cubicBezTo>
                <a:lnTo>
                  <a:pt x="2176" y="16001"/>
                </a:lnTo>
                <a:cubicBezTo>
                  <a:pt x="1791" y="16573"/>
                  <a:pt x="1803" y="17491"/>
                  <a:pt x="2207" y="18037"/>
                </a:cubicBezTo>
                <a:lnTo>
                  <a:pt x="2410" y="18302"/>
                </a:lnTo>
                <a:cubicBezTo>
                  <a:pt x="2607" y="18567"/>
                  <a:pt x="2847" y="18701"/>
                  <a:pt x="3099" y="18701"/>
                </a:cubicBezTo>
                <a:cubicBezTo>
                  <a:pt x="3368" y="18701"/>
                  <a:pt x="3636" y="18553"/>
                  <a:pt x="3835" y="18258"/>
                </a:cubicBezTo>
                <a:lnTo>
                  <a:pt x="4226" y="17661"/>
                </a:lnTo>
                <a:cubicBezTo>
                  <a:pt x="3877" y="18235"/>
                  <a:pt x="3913" y="19103"/>
                  <a:pt x="4304" y="19630"/>
                </a:cubicBezTo>
                <a:lnTo>
                  <a:pt x="4492" y="19896"/>
                </a:lnTo>
                <a:cubicBezTo>
                  <a:pt x="4688" y="20159"/>
                  <a:pt x="4944" y="20294"/>
                  <a:pt x="5197" y="20294"/>
                </a:cubicBezTo>
                <a:cubicBezTo>
                  <a:pt x="5465" y="20294"/>
                  <a:pt x="5734" y="20147"/>
                  <a:pt x="5932" y="19852"/>
                </a:cubicBezTo>
                <a:lnTo>
                  <a:pt x="6558" y="18922"/>
                </a:lnTo>
                <a:cubicBezTo>
                  <a:pt x="6172" y="19494"/>
                  <a:pt x="6185" y="20413"/>
                  <a:pt x="6590" y="20958"/>
                </a:cubicBezTo>
                <a:lnTo>
                  <a:pt x="6777" y="21202"/>
                </a:lnTo>
                <a:cubicBezTo>
                  <a:pt x="6973" y="21466"/>
                  <a:pt x="7229" y="21600"/>
                  <a:pt x="7482" y="21600"/>
                </a:cubicBezTo>
                <a:cubicBezTo>
                  <a:pt x="7750" y="21600"/>
                  <a:pt x="8019" y="21452"/>
                  <a:pt x="8217" y="21157"/>
                </a:cubicBezTo>
                <a:lnTo>
                  <a:pt x="9297" y="19564"/>
                </a:lnTo>
                <a:cubicBezTo>
                  <a:pt x="9683" y="18994"/>
                  <a:pt x="9654" y="18095"/>
                  <a:pt x="9250" y="17550"/>
                </a:cubicBezTo>
                <a:lnTo>
                  <a:pt x="9063" y="17284"/>
                </a:lnTo>
                <a:cubicBezTo>
                  <a:pt x="8867" y="17020"/>
                  <a:pt x="8626" y="16886"/>
                  <a:pt x="8374" y="16886"/>
                </a:cubicBezTo>
                <a:cubicBezTo>
                  <a:pt x="8106" y="16886"/>
                  <a:pt x="7837" y="17034"/>
                  <a:pt x="7638" y="17329"/>
                </a:cubicBezTo>
                <a:lnTo>
                  <a:pt x="7623" y="17329"/>
                </a:lnTo>
                <a:cubicBezTo>
                  <a:pt x="8008" y="16757"/>
                  <a:pt x="7996" y="15838"/>
                  <a:pt x="7591" y="15293"/>
                </a:cubicBezTo>
                <a:lnTo>
                  <a:pt x="7403" y="15049"/>
                </a:lnTo>
                <a:cubicBezTo>
                  <a:pt x="7208" y="14787"/>
                  <a:pt x="6966" y="14651"/>
                  <a:pt x="6715" y="14651"/>
                </a:cubicBezTo>
                <a:cubicBezTo>
                  <a:pt x="6461" y="14651"/>
                  <a:pt x="6206" y="14787"/>
                  <a:pt x="6010" y="15049"/>
                </a:cubicBezTo>
                <a:lnTo>
                  <a:pt x="6386" y="14474"/>
                </a:lnTo>
                <a:cubicBezTo>
                  <a:pt x="6772" y="13902"/>
                  <a:pt x="6760" y="12983"/>
                  <a:pt x="6355" y="12438"/>
                </a:cubicBezTo>
                <a:lnTo>
                  <a:pt x="6167" y="12194"/>
                </a:lnTo>
                <a:cubicBezTo>
                  <a:pt x="5972" y="11931"/>
                  <a:pt x="5714" y="11796"/>
                  <a:pt x="5463" y="11796"/>
                </a:cubicBezTo>
                <a:cubicBezTo>
                  <a:pt x="5202" y="11796"/>
                  <a:pt x="4940" y="11939"/>
                  <a:pt x="4743" y="12216"/>
                </a:cubicBezTo>
                <a:cubicBezTo>
                  <a:pt x="5060" y="11643"/>
                  <a:pt x="5029" y="10804"/>
                  <a:pt x="4649" y="10291"/>
                </a:cubicBezTo>
                <a:lnTo>
                  <a:pt x="4461" y="10048"/>
                </a:lnTo>
                <a:cubicBezTo>
                  <a:pt x="4265" y="9783"/>
                  <a:pt x="4009" y="9649"/>
                  <a:pt x="3757" y="9649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91440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DM Sans Regular"/>
              </a:defRPr>
            </a:pPr>
            <a:endParaRPr/>
          </a:p>
        </p:txBody>
      </p:sp>
      <p:sp>
        <p:nvSpPr>
          <p:cNvPr id="178" name="Venn diagram"/>
          <p:cNvSpPr txBox="1"/>
          <p:nvPr/>
        </p:nvSpPr>
        <p:spPr>
          <a:xfrm>
            <a:off x="6964074" y="1404823"/>
            <a:ext cx="9989916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4600">
                <a:solidFill>
                  <a:srgbClr val="000000"/>
                </a:solidFill>
              </a:defRPr>
            </a:lvl1pPr>
          </a:lstStyle>
          <a:p>
            <a:r>
              <a:rPr dirty="0">
                <a:solidFill>
                  <a:schemeClr val="tx1"/>
                </a:solidFill>
              </a:rPr>
              <a:t>Go-To-Market (GTM) Strategy</a:t>
            </a:r>
          </a:p>
        </p:txBody>
      </p:sp>
      <p:sp>
        <p:nvSpPr>
          <p:cNvPr id="35" name="Venn diagram">
            <a:extLst>
              <a:ext uri="{FF2B5EF4-FFF2-40B4-BE49-F238E27FC236}">
                <a16:creationId xmlns:a16="http://schemas.microsoft.com/office/drawing/2014/main" id="{D712E1E6-2D33-CACF-0713-098FD9BBFD9F}"/>
              </a:ext>
            </a:extLst>
          </p:cNvPr>
          <p:cNvSpPr txBox="1"/>
          <p:nvPr/>
        </p:nvSpPr>
        <p:spPr>
          <a:xfrm>
            <a:off x="6961203" y="462287"/>
            <a:ext cx="9989916" cy="93358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4600">
                <a:solidFill>
                  <a:srgbClr val="000000"/>
                </a:solidFill>
              </a:defRPr>
            </a:lvl1pPr>
          </a:lstStyle>
          <a:p>
            <a:r>
              <a:rPr lang="en-US" sz="5400" b="1" dirty="0">
                <a:solidFill>
                  <a:schemeClr val="tx1"/>
                </a:solidFill>
              </a:rPr>
              <a:t>Data Vizzez 2.0</a:t>
            </a:r>
            <a:endParaRPr sz="5400" b="1" dirty="0">
              <a:solidFill>
                <a:schemeClr val="tx1"/>
              </a:solidFill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3E6B088-597E-E172-9560-F71B10C921CA}"/>
              </a:ext>
            </a:extLst>
          </p:cNvPr>
          <p:cNvSpPr/>
          <p:nvPr/>
        </p:nvSpPr>
        <p:spPr>
          <a:xfrm>
            <a:off x="1339850" y="12414250"/>
            <a:ext cx="3279359" cy="495300"/>
          </a:xfrm>
          <a:prstGeom prst="rect">
            <a:avLst/>
          </a:prstGeom>
          <a:solidFill>
            <a:srgbClr val="FCFF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000" b="0" i="0" u="none" strike="noStrike" cap="none" spc="0" normalizeH="0" baseline="0">
              <a:ln>
                <a:noFill/>
              </a:ln>
              <a:solidFill>
                <a:srgbClr val="1A1A1A"/>
              </a:solidFill>
              <a:effectLst/>
              <a:uFillTx/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7310C79-6ADA-AB9F-BD69-13C386997448}"/>
              </a:ext>
            </a:extLst>
          </p:cNvPr>
          <p:cNvSpPr/>
          <p:nvPr/>
        </p:nvSpPr>
        <p:spPr>
          <a:xfrm>
            <a:off x="17128104" y="12485204"/>
            <a:ext cx="4427866" cy="494438"/>
          </a:xfrm>
          <a:prstGeom prst="rect">
            <a:avLst/>
          </a:prstGeom>
          <a:solidFill>
            <a:srgbClr val="FCFF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000" b="0" i="0" u="none" strike="noStrike" cap="none" spc="0" normalizeH="0" baseline="0">
              <a:ln>
                <a:noFill/>
              </a:ln>
              <a:solidFill>
                <a:srgbClr val="1A1A1A"/>
              </a:solidFill>
              <a:effectLst/>
              <a:uFillTx/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39" name="Channels: How to reach or market to customers?…">
            <a:extLst>
              <a:ext uri="{FF2B5EF4-FFF2-40B4-BE49-F238E27FC236}">
                <a16:creationId xmlns:a16="http://schemas.microsoft.com/office/drawing/2014/main" id="{186D84ED-D70C-46E3-088A-BA367D6719F7}"/>
              </a:ext>
            </a:extLst>
          </p:cNvPr>
          <p:cNvSpPr txBox="1"/>
          <p:nvPr/>
        </p:nvSpPr>
        <p:spPr>
          <a:xfrm>
            <a:off x="20225940" y="12411121"/>
            <a:ext cx="3492500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12700">
              <a:buClr>
                <a:schemeClr val="accent2"/>
              </a:buClr>
              <a:buSzPct val="10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US" sz="2800" dirty="0">
                <a:solidFill>
                  <a:schemeClr val="tx2"/>
                </a:solidFill>
              </a:rPr>
              <a:t>Overview</a:t>
            </a:r>
            <a:endParaRPr sz="2800" dirty="0">
              <a:solidFill>
                <a:schemeClr val="tx2"/>
              </a:solidFill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063025" y="12413670"/>
            <a:ext cx="980441" cy="495301"/>
          </a:xfr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lang="en-IN"/>
              <a:pPr/>
              <a:t>3</a:t>
            </a:fld>
            <a:endParaRPr lang="en-IN"/>
          </a:p>
        </p:txBody>
      </p:sp>
      <p:sp>
        <p:nvSpPr>
          <p:cNvPr id="149" name="Polygon"/>
          <p:cNvSpPr/>
          <p:nvPr/>
        </p:nvSpPr>
        <p:spPr>
          <a:xfrm>
            <a:off x="461441" y="449062"/>
            <a:ext cx="1756818" cy="20285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 dirty="0"/>
          </a:p>
        </p:txBody>
      </p:sp>
      <p:sp>
        <p:nvSpPr>
          <p:cNvPr id="150" name="01"/>
          <p:cNvSpPr txBox="1"/>
          <p:nvPr/>
        </p:nvSpPr>
        <p:spPr>
          <a:xfrm>
            <a:off x="3735307" y="11045934"/>
            <a:ext cx="68994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3E6B088-597E-E172-9560-F71B10C921CA}"/>
              </a:ext>
            </a:extLst>
          </p:cNvPr>
          <p:cNvSpPr/>
          <p:nvPr/>
        </p:nvSpPr>
        <p:spPr>
          <a:xfrm>
            <a:off x="1339850" y="12414250"/>
            <a:ext cx="3279359" cy="495300"/>
          </a:xfrm>
          <a:prstGeom prst="rect">
            <a:avLst/>
          </a:prstGeom>
          <a:solidFill>
            <a:srgbClr val="FCFF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000" b="0" i="0" u="none" strike="noStrike" cap="none" spc="0" normalizeH="0" baseline="0">
              <a:ln>
                <a:noFill/>
              </a:ln>
              <a:solidFill>
                <a:srgbClr val="1A1A1A"/>
              </a:solidFill>
              <a:effectLst/>
              <a:uFillTx/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7310C79-6ADA-AB9F-BD69-13C386997448}"/>
              </a:ext>
            </a:extLst>
          </p:cNvPr>
          <p:cNvSpPr/>
          <p:nvPr/>
        </p:nvSpPr>
        <p:spPr>
          <a:xfrm>
            <a:off x="17128104" y="12485204"/>
            <a:ext cx="4427866" cy="494438"/>
          </a:xfrm>
          <a:prstGeom prst="rect">
            <a:avLst/>
          </a:prstGeom>
          <a:solidFill>
            <a:srgbClr val="FCFF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000" b="0" i="0" u="none" strike="noStrike" cap="none" spc="0" normalizeH="0" baseline="0">
              <a:ln>
                <a:noFill/>
              </a:ln>
              <a:solidFill>
                <a:srgbClr val="1A1A1A"/>
              </a:solidFill>
              <a:effectLst/>
              <a:uFillTx/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39" name="Channels: How to reach or market to customers?…">
            <a:extLst>
              <a:ext uri="{FF2B5EF4-FFF2-40B4-BE49-F238E27FC236}">
                <a16:creationId xmlns:a16="http://schemas.microsoft.com/office/drawing/2014/main" id="{186D84ED-D70C-46E3-088A-BA367D6719F7}"/>
              </a:ext>
            </a:extLst>
          </p:cNvPr>
          <p:cNvSpPr txBox="1"/>
          <p:nvPr/>
        </p:nvSpPr>
        <p:spPr>
          <a:xfrm>
            <a:off x="18537813" y="12411121"/>
            <a:ext cx="3492500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12700">
              <a:buClr>
                <a:schemeClr val="accent2"/>
              </a:buClr>
              <a:buSzPct val="10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US" sz="2800" dirty="0">
                <a:solidFill>
                  <a:schemeClr val="tx2"/>
                </a:solidFill>
              </a:rPr>
              <a:t>Problem Statement</a:t>
            </a:r>
            <a:endParaRPr sz="2800" dirty="0">
              <a:solidFill>
                <a:schemeClr val="tx2"/>
              </a:solidFill>
            </a:endParaRPr>
          </a:p>
        </p:txBody>
      </p:sp>
      <p:sp>
        <p:nvSpPr>
          <p:cNvPr id="2" name="Venn diagram">
            <a:extLst>
              <a:ext uri="{FF2B5EF4-FFF2-40B4-BE49-F238E27FC236}">
                <a16:creationId xmlns:a16="http://schemas.microsoft.com/office/drawing/2014/main" id="{471D5637-E852-CEB9-32FC-F062F3D51E78}"/>
              </a:ext>
            </a:extLst>
          </p:cNvPr>
          <p:cNvSpPr txBox="1"/>
          <p:nvPr/>
        </p:nvSpPr>
        <p:spPr>
          <a:xfrm>
            <a:off x="1565595" y="1033777"/>
            <a:ext cx="14366064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defRPr sz="4600">
                <a:solidFill>
                  <a:srgbClr val="000000"/>
                </a:solidFill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</a:rPr>
              <a:t>What are the current trends of cuisine in India?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D8D7D8-E4AB-FCCE-E70A-97D4FFA0D59D}"/>
              </a:ext>
            </a:extLst>
          </p:cNvPr>
          <p:cNvCxnSpPr>
            <a:cxnSpLocks/>
          </p:cNvCxnSpPr>
          <p:nvPr/>
        </p:nvCxnSpPr>
        <p:spPr>
          <a:xfrm>
            <a:off x="2567358" y="1820007"/>
            <a:ext cx="12871934" cy="0"/>
          </a:xfrm>
          <a:prstGeom prst="line">
            <a:avLst/>
          </a:prstGeom>
          <a:noFill/>
          <a:ln w="28575" cap="flat">
            <a:solidFill>
              <a:srgbClr val="4AC89D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CA3983A-C905-3F70-2290-EF5767FD96D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91773" y="2434527"/>
            <a:ext cx="10892079" cy="3936896"/>
          </a:xfrm>
          <a:prstGeom prst="rect">
            <a:avLst/>
          </a:prstGeom>
        </p:spPr>
      </p:pic>
      <p:sp>
        <p:nvSpPr>
          <p:cNvPr id="7" name="What segment will you target first and why?…">
            <a:extLst>
              <a:ext uri="{FF2B5EF4-FFF2-40B4-BE49-F238E27FC236}">
                <a16:creationId xmlns:a16="http://schemas.microsoft.com/office/drawing/2014/main" id="{56F3776C-F042-C759-3AA4-D8CE718872FF}"/>
              </a:ext>
            </a:extLst>
          </p:cNvPr>
          <p:cNvSpPr txBox="1"/>
          <p:nvPr/>
        </p:nvSpPr>
        <p:spPr>
          <a:xfrm>
            <a:off x="1871262" y="2921774"/>
            <a:ext cx="11246866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571500" indent="-571500" algn="l" defTabSz="12700">
              <a:buClr>
                <a:srgbClr val="4AC89D"/>
              </a:buClr>
              <a:buSzPct val="100000"/>
              <a:buFont typeface="Wingdings" panose="05000000000000000000" pitchFamily="2" charset="2"/>
              <a:buChar char="v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US" sz="3600" dirty="0">
                <a:solidFill>
                  <a:schemeClr val="tx1"/>
                </a:solidFill>
              </a:rPr>
              <a:t>North Indian, Chinese, fast food, Mughlai, bakery, continental, and Italian cuisines are among the top </a:t>
            </a:r>
            <a:r>
              <a:rPr lang="en-US" sz="3600" b="1" dirty="0">
                <a:solidFill>
                  <a:schemeClr val="tx1"/>
                </a:solidFill>
              </a:rPr>
              <a:t>7</a:t>
            </a:r>
            <a:r>
              <a:rPr lang="en-US" sz="3600" dirty="0">
                <a:solidFill>
                  <a:schemeClr val="tx1"/>
                </a:solidFill>
              </a:rPr>
              <a:t> in India, based on the number of restaurants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CDD80120-8050-255D-FB68-09C4C7F004C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1441" y="5367042"/>
            <a:ext cx="8926967" cy="8075742"/>
          </a:xfrm>
          <a:prstGeom prst="rect">
            <a:avLst/>
          </a:prstGeom>
        </p:spPr>
      </p:pic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6E53E0E-B4F0-888E-0605-6A489AE995F5}"/>
              </a:ext>
            </a:extLst>
          </p:cNvPr>
          <p:cNvCxnSpPr>
            <a:cxnSpLocks/>
          </p:cNvCxnSpPr>
          <p:nvPr/>
        </p:nvCxnSpPr>
        <p:spPr>
          <a:xfrm>
            <a:off x="10843850" y="8478711"/>
            <a:ext cx="12871934" cy="0"/>
          </a:xfrm>
          <a:prstGeom prst="line">
            <a:avLst/>
          </a:prstGeom>
          <a:noFill/>
          <a:ln w="28575" cap="flat">
            <a:solidFill>
              <a:srgbClr val="4AC89D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1" name="Venn diagram">
            <a:extLst>
              <a:ext uri="{FF2B5EF4-FFF2-40B4-BE49-F238E27FC236}">
                <a16:creationId xmlns:a16="http://schemas.microsoft.com/office/drawing/2014/main" id="{81B534CB-107D-6CAB-8D68-BDE741ACB172}"/>
              </a:ext>
            </a:extLst>
          </p:cNvPr>
          <p:cNvSpPr txBox="1"/>
          <p:nvPr/>
        </p:nvSpPr>
        <p:spPr>
          <a:xfrm>
            <a:off x="10782586" y="6982364"/>
            <a:ext cx="13361091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defRPr sz="4600">
                <a:solidFill>
                  <a:srgbClr val="000000"/>
                </a:solidFill>
              </a:defRPr>
            </a:lvl1pPr>
          </a:lstStyle>
          <a:p>
            <a:pPr algn="l"/>
            <a:r>
              <a:rPr lang="en-US" sz="4400" dirty="0">
                <a:solidFill>
                  <a:schemeClr val="tx1"/>
                </a:solidFill>
              </a:rPr>
              <a:t>What specific market gap does our proposed restaurant address?</a:t>
            </a:r>
          </a:p>
        </p:txBody>
      </p:sp>
      <p:sp>
        <p:nvSpPr>
          <p:cNvPr id="12" name="What segment will you target first and why?…">
            <a:extLst>
              <a:ext uri="{FF2B5EF4-FFF2-40B4-BE49-F238E27FC236}">
                <a16:creationId xmlns:a16="http://schemas.microsoft.com/office/drawing/2014/main" id="{3438EEDB-2223-D67F-4CB2-D03AC9289ABE}"/>
              </a:ext>
            </a:extLst>
          </p:cNvPr>
          <p:cNvSpPr txBox="1"/>
          <p:nvPr/>
        </p:nvSpPr>
        <p:spPr>
          <a:xfrm>
            <a:off x="10273056" y="8974820"/>
            <a:ext cx="13149652" cy="3426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571500" indent="-571500" algn="l" defTabSz="12700">
              <a:buClr>
                <a:srgbClr val="4AC89D"/>
              </a:buClr>
              <a:buSzPct val="100000"/>
              <a:buFont typeface="Wingdings" panose="05000000000000000000" pitchFamily="2" charset="2"/>
              <a:buChar char="v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US" sz="3600" dirty="0">
                <a:solidFill>
                  <a:schemeClr val="tx1"/>
                </a:solidFill>
              </a:rPr>
              <a:t>While there is a saturation of well-established north Indian restaurants, the demand for quality fast food appears to be less pronounced</a:t>
            </a:r>
          </a:p>
          <a:p>
            <a:pPr marL="571500" indent="-571500" algn="l" defTabSz="12700">
              <a:buClr>
                <a:srgbClr val="4AC89D"/>
              </a:buClr>
              <a:buSzPct val="100000"/>
              <a:buFont typeface="Wingdings" panose="05000000000000000000" pitchFamily="2" charset="2"/>
              <a:buChar char="v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US" sz="3600" dirty="0" err="1">
                <a:solidFill>
                  <a:schemeClr val="tx1"/>
                </a:solidFill>
              </a:rPr>
              <a:t>Notible</a:t>
            </a:r>
            <a:r>
              <a:rPr lang="en-US" sz="3600" dirty="0">
                <a:solidFill>
                  <a:schemeClr val="tx1"/>
                </a:solidFill>
              </a:rPr>
              <a:t>, highly rated Chinese and Italian dining options are absent, indicating a significant market gap for these quality cuisines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DD93CDC-4122-A240-1972-BBA459CAADEF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5493" y="5007380"/>
            <a:ext cx="9800492" cy="8519186"/>
          </a:xfrm>
          <a:prstGeom prst="rect">
            <a:avLst/>
          </a:prstGeom>
        </p:spPr>
      </p:pic>
      <p:sp>
        <p:nvSpPr>
          <p:cNvPr id="8" name="01">
            <a:extLst>
              <a:ext uri="{FF2B5EF4-FFF2-40B4-BE49-F238E27FC236}">
                <a16:creationId xmlns:a16="http://schemas.microsoft.com/office/drawing/2014/main" id="{67A90321-70B5-74FB-C74F-04483D1D1094}"/>
              </a:ext>
            </a:extLst>
          </p:cNvPr>
          <p:cNvSpPr txBox="1"/>
          <p:nvPr/>
        </p:nvSpPr>
        <p:spPr>
          <a:xfrm>
            <a:off x="581262" y="1039595"/>
            <a:ext cx="1470284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4800" dirty="0">
                <a:solidFill>
                  <a:schemeClr val="bg1"/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105349910"/>
      </p:ext>
    </p:extLst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67310C79-6ADA-AB9F-BD69-13C386997448}"/>
              </a:ext>
            </a:extLst>
          </p:cNvPr>
          <p:cNvSpPr/>
          <p:nvPr/>
        </p:nvSpPr>
        <p:spPr>
          <a:xfrm>
            <a:off x="17128104" y="12485204"/>
            <a:ext cx="4427866" cy="494438"/>
          </a:xfrm>
          <a:prstGeom prst="rect">
            <a:avLst/>
          </a:prstGeom>
          <a:solidFill>
            <a:srgbClr val="FCFF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000" b="0" i="0" u="none" strike="noStrike" cap="none" spc="0" normalizeH="0" baseline="0">
              <a:ln>
                <a:noFill/>
              </a:ln>
              <a:solidFill>
                <a:srgbClr val="1A1A1A"/>
              </a:solidFill>
              <a:effectLst/>
              <a:uFillTx/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063025" y="12413670"/>
            <a:ext cx="980441" cy="495301"/>
          </a:xfr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 lang="en-IN"/>
              <a:pPr/>
              <a:t>4</a:t>
            </a:fld>
            <a:endParaRPr lang="en-IN"/>
          </a:p>
        </p:txBody>
      </p:sp>
      <p:sp>
        <p:nvSpPr>
          <p:cNvPr id="149" name="Polygon"/>
          <p:cNvSpPr/>
          <p:nvPr/>
        </p:nvSpPr>
        <p:spPr>
          <a:xfrm>
            <a:off x="461441" y="449062"/>
            <a:ext cx="1756818" cy="20285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 dirty="0"/>
          </a:p>
        </p:txBody>
      </p:sp>
      <p:sp>
        <p:nvSpPr>
          <p:cNvPr id="150" name="01"/>
          <p:cNvSpPr txBox="1"/>
          <p:nvPr/>
        </p:nvSpPr>
        <p:spPr>
          <a:xfrm>
            <a:off x="3735307" y="11045934"/>
            <a:ext cx="68994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E59332-4859-E9FC-4AB6-65BD4F1544E1}"/>
              </a:ext>
            </a:extLst>
          </p:cNvPr>
          <p:cNvSpPr/>
          <p:nvPr/>
        </p:nvSpPr>
        <p:spPr>
          <a:xfrm>
            <a:off x="5943600" y="10439400"/>
            <a:ext cx="12242800" cy="2872581"/>
          </a:xfrm>
          <a:prstGeom prst="roundRect">
            <a:avLst/>
          </a:prstGeom>
          <a:solidFill>
            <a:srgbClr val="FC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spc="0" normalizeH="0" baseline="0">
              <a:ln>
                <a:noFill/>
              </a:ln>
              <a:solidFill>
                <a:srgbClr val="1A1A1A"/>
              </a:solidFill>
              <a:effectLst/>
              <a:uFillTx/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3E6B088-597E-E172-9560-F71B10C921CA}"/>
              </a:ext>
            </a:extLst>
          </p:cNvPr>
          <p:cNvSpPr/>
          <p:nvPr/>
        </p:nvSpPr>
        <p:spPr>
          <a:xfrm>
            <a:off x="1339850" y="12414250"/>
            <a:ext cx="3279359" cy="495300"/>
          </a:xfrm>
          <a:prstGeom prst="rect">
            <a:avLst/>
          </a:prstGeom>
          <a:solidFill>
            <a:srgbClr val="FCFF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000" b="0" i="0" u="none" strike="noStrike" cap="none" spc="0" normalizeH="0" baseline="0">
              <a:ln>
                <a:noFill/>
              </a:ln>
              <a:solidFill>
                <a:srgbClr val="1A1A1A"/>
              </a:solidFill>
              <a:effectLst/>
              <a:uFillTx/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39" name="Channels: How to reach or market to customers?…">
            <a:extLst>
              <a:ext uri="{FF2B5EF4-FFF2-40B4-BE49-F238E27FC236}">
                <a16:creationId xmlns:a16="http://schemas.microsoft.com/office/drawing/2014/main" id="{186D84ED-D70C-46E3-088A-BA367D6719F7}"/>
              </a:ext>
            </a:extLst>
          </p:cNvPr>
          <p:cNvSpPr txBox="1"/>
          <p:nvPr/>
        </p:nvSpPr>
        <p:spPr>
          <a:xfrm>
            <a:off x="20343163" y="12411121"/>
            <a:ext cx="3492500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12700">
              <a:buClr>
                <a:schemeClr val="accent2"/>
              </a:buClr>
              <a:buSzPct val="10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US" sz="2800" dirty="0">
                <a:solidFill>
                  <a:schemeClr val="tx2"/>
                </a:solidFill>
              </a:rPr>
              <a:t>Solution</a:t>
            </a:r>
            <a:endParaRPr sz="2800" dirty="0">
              <a:solidFill>
                <a:schemeClr val="tx2"/>
              </a:solidFill>
            </a:endParaRPr>
          </a:p>
        </p:txBody>
      </p:sp>
      <p:sp>
        <p:nvSpPr>
          <p:cNvPr id="2" name="Venn diagram">
            <a:extLst>
              <a:ext uri="{FF2B5EF4-FFF2-40B4-BE49-F238E27FC236}">
                <a16:creationId xmlns:a16="http://schemas.microsoft.com/office/drawing/2014/main" id="{471D5637-E852-CEB9-32FC-F062F3D51E78}"/>
              </a:ext>
            </a:extLst>
          </p:cNvPr>
          <p:cNvSpPr txBox="1"/>
          <p:nvPr/>
        </p:nvSpPr>
        <p:spPr>
          <a:xfrm>
            <a:off x="-3006405" y="1033777"/>
            <a:ext cx="14366064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defRPr sz="4600">
                <a:solidFill>
                  <a:srgbClr val="000000"/>
                </a:solidFill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</a:rPr>
              <a:t>Our Solution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D8D7D8-E4AB-FCCE-E70A-97D4FFA0D59D}"/>
              </a:ext>
            </a:extLst>
          </p:cNvPr>
          <p:cNvCxnSpPr>
            <a:cxnSpLocks/>
          </p:cNvCxnSpPr>
          <p:nvPr/>
        </p:nvCxnSpPr>
        <p:spPr>
          <a:xfrm>
            <a:off x="2567358" y="1820007"/>
            <a:ext cx="3503242" cy="0"/>
          </a:xfrm>
          <a:prstGeom prst="line">
            <a:avLst/>
          </a:prstGeom>
          <a:noFill/>
          <a:ln w="28575" cap="flat">
            <a:solidFill>
              <a:srgbClr val="4AC89D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What segment will you target first and why?…">
            <a:extLst>
              <a:ext uri="{FF2B5EF4-FFF2-40B4-BE49-F238E27FC236}">
                <a16:creationId xmlns:a16="http://schemas.microsoft.com/office/drawing/2014/main" id="{56F3776C-F042-C759-3AA4-D8CE718872FF}"/>
              </a:ext>
            </a:extLst>
          </p:cNvPr>
          <p:cNvSpPr txBox="1"/>
          <p:nvPr/>
        </p:nvSpPr>
        <p:spPr>
          <a:xfrm>
            <a:off x="1320025" y="2939018"/>
            <a:ext cx="12032922" cy="7304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571500" indent="-571500" algn="l" defTabSz="12700">
              <a:buClr>
                <a:srgbClr val="4AC89D"/>
              </a:buClr>
              <a:buSzPct val="100000"/>
              <a:buFont typeface="Wingdings" panose="05000000000000000000" pitchFamily="2" charset="2"/>
              <a:buChar char="v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US" sz="3600" dirty="0">
                <a:solidFill>
                  <a:schemeClr val="tx1"/>
                </a:solidFill>
              </a:rPr>
              <a:t>In Noida, despite customers preferring Italian and Chinese restaurants, there are fewer establishments available. </a:t>
            </a:r>
          </a:p>
          <a:p>
            <a:pPr marL="571500" indent="-571500" algn="l" defTabSz="12700">
              <a:buClr>
                <a:srgbClr val="4AC89D"/>
              </a:buClr>
              <a:buSzPct val="100000"/>
              <a:buFont typeface="Wingdings" panose="05000000000000000000" pitchFamily="2" charset="2"/>
              <a:buChar char="v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endParaRPr lang="en-US" sz="3600" dirty="0">
              <a:solidFill>
                <a:schemeClr val="tx1"/>
              </a:solidFill>
            </a:endParaRPr>
          </a:p>
          <a:p>
            <a:pPr marL="571500" indent="-571500" algn="l" defTabSz="12700">
              <a:buClr>
                <a:srgbClr val="4AC89D"/>
              </a:buClr>
              <a:buSzPct val="100000"/>
              <a:buFont typeface="Wingdings" panose="05000000000000000000" pitchFamily="2" charset="2"/>
              <a:buChar char="v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US" sz="3600" dirty="0">
                <a:solidFill>
                  <a:schemeClr val="tx1"/>
                </a:solidFill>
              </a:rPr>
              <a:t>Conversely, in New Delhi, where there is a good number of Italian and Chinese restaurants, there remains a strong demand for these cuisines.</a:t>
            </a:r>
          </a:p>
          <a:p>
            <a:pPr marL="571500" indent="-571500" algn="l" defTabSz="12700">
              <a:buClr>
                <a:srgbClr val="4AC89D"/>
              </a:buClr>
              <a:buSzPct val="100000"/>
              <a:buFont typeface="Wingdings" panose="05000000000000000000" pitchFamily="2" charset="2"/>
              <a:buChar char="v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endParaRPr lang="en-US" sz="3600" dirty="0">
              <a:solidFill>
                <a:schemeClr val="tx1"/>
              </a:solidFill>
            </a:endParaRPr>
          </a:p>
          <a:p>
            <a:pPr marL="571500" indent="-571500" algn="l" defTabSz="12700">
              <a:buClr>
                <a:srgbClr val="4AC89D"/>
              </a:buClr>
              <a:buSzPct val="100000"/>
              <a:buFont typeface="Wingdings" panose="05000000000000000000" pitchFamily="2" charset="2"/>
              <a:buChar char="v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US" sz="3600" dirty="0">
                <a:solidFill>
                  <a:schemeClr val="tx1"/>
                </a:solidFill>
              </a:rPr>
              <a:t>Good quality Thai cuisine is also well-received in Indian cities. Moreover, Thai cuisine shares common ingredients and cooking techniques with Chinese cuisine, allowing restaurants to manage resources and kitchen capabilities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D253EF53-F6A5-8F56-9B4C-4A4163B000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8142616"/>
              </p:ext>
            </p:extLst>
          </p:nvPr>
        </p:nvGraphicFramePr>
        <p:xfrm>
          <a:off x="13905120" y="2921000"/>
          <a:ext cx="10211715" cy="4851400"/>
        </p:xfrm>
        <a:graphic>
          <a:graphicData uri="http://schemas.openxmlformats.org/drawingml/2006/table">
            <a:tbl>
              <a:tblPr firstRow="1" bandRow="1">
                <a:effectLst>
                  <a:outerShdw blurRad="50800" dist="38100" dir="5400000" algn="t" rotWithShape="0">
                    <a:prstClr val="black">
                      <a:alpha val="40000"/>
                    </a:prstClr>
                  </a:outerShdw>
                </a:effectLst>
                <a:tableStyleId>{3C2FFA5D-87B4-456A-9821-1D502468CF0F}</a:tableStyleId>
              </a:tblPr>
              <a:tblGrid>
                <a:gridCol w="2042343">
                  <a:extLst>
                    <a:ext uri="{9D8B030D-6E8A-4147-A177-3AD203B41FA5}">
                      <a16:colId xmlns:a16="http://schemas.microsoft.com/office/drawing/2014/main" val="2295425786"/>
                    </a:ext>
                  </a:extLst>
                </a:gridCol>
                <a:gridCol w="2021657">
                  <a:extLst>
                    <a:ext uri="{9D8B030D-6E8A-4147-A177-3AD203B41FA5}">
                      <a16:colId xmlns:a16="http://schemas.microsoft.com/office/drawing/2014/main" val="4286532577"/>
                    </a:ext>
                  </a:extLst>
                </a:gridCol>
                <a:gridCol w="2063029">
                  <a:extLst>
                    <a:ext uri="{9D8B030D-6E8A-4147-A177-3AD203B41FA5}">
                      <a16:colId xmlns:a16="http://schemas.microsoft.com/office/drawing/2014/main" val="2315738753"/>
                    </a:ext>
                  </a:extLst>
                </a:gridCol>
                <a:gridCol w="2042343">
                  <a:extLst>
                    <a:ext uri="{9D8B030D-6E8A-4147-A177-3AD203B41FA5}">
                      <a16:colId xmlns:a16="http://schemas.microsoft.com/office/drawing/2014/main" val="3726664285"/>
                    </a:ext>
                  </a:extLst>
                </a:gridCol>
                <a:gridCol w="2042343">
                  <a:extLst>
                    <a:ext uri="{9D8B030D-6E8A-4147-A177-3AD203B41FA5}">
                      <a16:colId xmlns:a16="http://schemas.microsoft.com/office/drawing/2014/main" val="1933851693"/>
                    </a:ext>
                  </a:extLst>
                </a:gridCol>
              </a:tblGrid>
              <a:tr h="1212850">
                <a:tc>
                  <a:txBody>
                    <a:bodyPr/>
                    <a:lstStyle/>
                    <a:p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i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New Delhi</a:t>
                      </a:r>
                      <a:endParaRPr lang="en-IN" sz="2800" i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i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Gurgaon</a:t>
                      </a:r>
                      <a:endParaRPr lang="en-IN" sz="2800" i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i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Noida</a:t>
                      </a:r>
                      <a:endParaRPr lang="en-IN" sz="2800" i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sz="2800" i="1" dirty="0">
                          <a:solidFill>
                            <a:schemeClr val="bg2">
                              <a:lumMod val="10000"/>
                            </a:schemeClr>
                          </a:solidFill>
                        </a:rPr>
                        <a:t>Others</a:t>
                      </a:r>
                      <a:endParaRPr lang="en-IN" sz="2800" i="1" dirty="0">
                        <a:solidFill>
                          <a:schemeClr val="bg2">
                            <a:lumMod val="10000"/>
                          </a:schemeClr>
                        </a:solidFill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330536801"/>
                  </a:ext>
                </a:extLst>
              </a:tr>
              <a:tr h="1212850">
                <a:tc>
                  <a:txBody>
                    <a:bodyPr/>
                    <a:lstStyle/>
                    <a:p>
                      <a:r>
                        <a:rPr lang="en-US" sz="2800" b="1" i="1" dirty="0"/>
                        <a:t>Chinese</a:t>
                      </a:r>
                      <a:endParaRPr lang="en-IN" sz="28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381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259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356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345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54568065"/>
                  </a:ext>
                </a:extLst>
              </a:tr>
              <a:tr h="1212850">
                <a:tc>
                  <a:txBody>
                    <a:bodyPr/>
                    <a:lstStyle/>
                    <a:p>
                      <a:r>
                        <a:rPr lang="en-US" sz="2800" b="1" i="1" dirty="0"/>
                        <a:t>Italian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496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242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429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411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523553830"/>
                  </a:ext>
                </a:extLst>
              </a:tr>
              <a:tr h="1212850">
                <a:tc>
                  <a:txBody>
                    <a:bodyPr/>
                    <a:lstStyle/>
                    <a:p>
                      <a:r>
                        <a:rPr lang="en-US" sz="2800" b="1" i="1" dirty="0"/>
                        <a:t>Thai</a:t>
                      </a:r>
                      <a:endParaRPr lang="en-IN" sz="2800" b="1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281.5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208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275</a:t>
                      </a:r>
                      <a:endParaRPr lang="en-IN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302</a:t>
                      </a:r>
                      <a:endParaRPr lang="en-IN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740171805"/>
                  </a:ext>
                </a:extLst>
              </a:tr>
            </a:tbl>
          </a:graphicData>
        </a:graphic>
      </p:graphicFrame>
      <p:sp>
        <p:nvSpPr>
          <p:cNvPr id="9" name="What segment will you target first and why?…">
            <a:extLst>
              <a:ext uri="{FF2B5EF4-FFF2-40B4-BE49-F238E27FC236}">
                <a16:creationId xmlns:a16="http://schemas.microsoft.com/office/drawing/2014/main" id="{CAD76168-5967-3D72-D7C1-DC63BD64CD31}"/>
              </a:ext>
            </a:extLst>
          </p:cNvPr>
          <p:cNvSpPr txBox="1"/>
          <p:nvPr/>
        </p:nvSpPr>
        <p:spPr>
          <a:xfrm>
            <a:off x="6352618" y="10818988"/>
            <a:ext cx="11246866" cy="2318583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12700">
              <a:buClr>
                <a:srgbClr val="4AC89D"/>
              </a:buClr>
              <a:buSzPct val="10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US" sz="3600" dirty="0">
                <a:solidFill>
                  <a:schemeClr val="tx1"/>
                </a:solidFill>
              </a:rPr>
              <a:t>Considering the demand and availability of good restaurants, we have decided to establish a </a:t>
            </a:r>
          </a:p>
          <a:p>
            <a:pPr defTabSz="12700">
              <a:buClr>
                <a:srgbClr val="4AC89D"/>
              </a:buClr>
              <a:buSzPct val="10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US" sz="3600" dirty="0">
                <a:solidFill>
                  <a:schemeClr val="tx1"/>
                </a:solidFill>
              </a:rPr>
              <a:t>multi-cuisine restaurant offering: </a:t>
            </a:r>
          </a:p>
          <a:p>
            <a:pPr defTabSz="12700">
              <a:buClr>
                <a:srgbClr val="4AC89D"/>
              </a:buClr>
              <a:buSzPct val="10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US" sz="3600" b="1" i="1" u="sng" kern="200" dirty="0">
                <a:solidFill>
                  <a:schemeClr val="tx1"/>
                </a:solidFill>
              </a:rPr>
              <a:t>Chinese, Italian, and Thai</a:t>
            </a:r>
            <a:r>
              <a:rPr lang="en-US" sz="3600" kern="200" dirty="0">
                <a:solidFill>
                  <a:schemeClr val="tx1"/>
                </a:solidFill>
              </a:rPr>
              <a:t> </a:t>
            </a:r>
            <a:r>
              <a:rPr lang="en-US" sz="3600" dirty="0">
                <a:solidFill>
                  <a:schemeClr val="tx1"/>
                </a:solidFill>
              </a:rPr>
              <a:t>cuisine.</a:t>
            </a:r>
          </a:p>
        </p:txBody>
      </p:sp>
      <p:sp>
        <p:nvSpPr>
          <p:cNvPr id="12" name="What segment will you target first and why?…">
            <a:extLst>
              <a:ext uri="{FF2B5EF4-FFF2-40B4-BE49-F238E27FC236}">
                <a16:creationId xmlns:a16="http://schemas.microsoft.com/office/drawing/2014/main" id="{A2A78352-7EEC-8132-2863-BFEBE0A5248E}"/>
              </a:ext>
            </a:extLst>
          </p:cNvPr>
          <p:cNvSpPr txBox="1"/>
          <p:nvPr/>
        </p:nvSpPr>
        <p:spPr>
          <a:xfrm>
            <a:off x="14407134" y="7865506"/>
            <a:ext cx="9418066" cy="964367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12700">
              <a:buClr>
                <a:srgbClr val="4AC89D"/>
              </a:buClr>
              <a:buSzPct val="10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US" sz="2800" i="1" dirty="0">
                <a:solidFill>
                  <a:schemeClr val="tx1"/>
                </a:solidFill>
              </a:rPr>
              <a:t>Assuming median have a direct relationship with the customer response to the restaurant.</a:t>
            </a:r>
          </a:p>
        </p:txBody>
      </p:sp>
      <p:sp>
        <p:nvSpPr>
          <p:cNvPr id="14" name="What segment will you target first and why?…">
            <a:extLst>
              <a:ext uri="{FF2B5EF4-FFF2-40B4-BE49-F238E27FC236}">
                <a16:creationId xmlns:a16="http://schemas.microsoft.com/office/drawing/2014/main" id="{BDE14F31-7E0D-B88E-676C-C1BE7A2EB2C3}"/>
              </a:ext>
            </a:extLst>
          </p:cNvPr>
          <p:cNvSpPr txBox="1"/>
          <p:nvPr/>
        </p:nvSpPr>
        <p:spPr>
          <a:xfrm>
            <a:off x="14573723" y="2197279"/>
            <a:ext cx="9418066" cy="718145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12700">
              <a:buClr>
                <a:srgbClr val="4AC89D"/>
              </a:buClr>
              <a:buSzPct val="10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US" sz="4000" i="1" dirty="0">
                <a:solidFill>
                  <a:schemeClr val="tx1"/>
                </a:solidFill>
              </a:rPr>
              <a:t>Median Votes</a:t>
            </a:r>
          </a:p>
        </p:txBody>
      </p:sp>
      <p:sp>
        <p:nvSpPr>
          <p:cNvPr id="15" name="01">
            <a:extLst>
              <a:ext uri="{FF2B5EF4-FFF2-40B4-BE49-F238E27FC236}">
                <a16:creationId xmlns:a16="http://schemas.microsoft.com/office/drawing/2014/main" id="{97EDC9DE-0950-C203-C459-8FA4AAE8290A}"/>
              </a:ext>
            </a:extLst>
          </p:cNvPr>
          <p:cNvSpPr txBox="1"/>
          <p:nvPr/>
        </p:nvSpPr>
        <p:spPr>
          <a:xfrm>
            <a:off x="581262" y="1039595"/>
            <a:ext cx="1470284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4800" dirty="0">
                <a:solidFill>
                  <a:schemeClr val="bg1"/>
                </a:solidFill>
              </a:rPr>
              <a:t>01</a:t>
            </a:r>
          </a:p>
        </p:txBody>
      </p:sp>
    </p:spTree>
    <p:extLst>
      <p:ext uri="{BB962C8B-B14F-4D97-AF65-F5344CB8AC3E}">
        <p14:creationId xmlns:p14="http://schemas.microsoft.com/office/powerpoint/2010/main" val="2164566162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063025" y="12413670"/>
            <a:ext cx="980441" cy="495301"/>
          </a:xfr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lang="en-IN"/>
              <a:pPr/>
              <a:t>5</a:t>
            </a:fld>
            <a:endParaRPr lang="en-IN"/>
          </a:p>
        </p:txBody>
      </p:sp>
      <p:sp>
        <p:nvSpPr>
          <p:cNvPr id="150" name="01"/>
          <p:cNvSpPr txBox="1"/>
          <p:nvPr/>
        </p:nvSpPr>
        <p:spPr>
          <a:xfrm>
            <a:off x="3735307" y="11045934"/>
            <a:ext cx="68994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3E6B088-597E-E172-9560-F71B10C921CA}"/>
              </a:ext>
            </a:extLst>
          </p:cNvPr>
          <p:cNvSpPr/>
          <p:nvPr/>
        </p:nvSpPr>
        <p:spPr>
          <a:xfrm>
            <a:off x="1339850" y="12414250"/>
            <a:ext cx="3279359" cy="495300"/>
          </a:xfrm>
          <a:prstGeom prst="rect">
            <a:avLst/>
          </a:prstGeom>
          <a:solidFill>
            <a:srgbClr val="FCFF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000" b="0" i="0" u="none" strike="noStrike" cap="none" spc="0" normalizeH="0" baseline="0">
              <a:ln>
                <a:noFill/>
              </a:ln>
              <a:solidFill>
                <a:srgbClr val="1A1A1A"/>
              </a:solidFill>
              <a:effectLst/>
              <a:uFillTx/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2" name="Venn diagram">
            <a:extLst>
              <a:ext uri="{FF2B5EF4-FFF2-40B4-BE49-F238E27FC236}">
                <a16:creationId xmlns:a16="http://schemas.microsoft.com/office/drawing/2014/main" id="{471D5637-E852-CEB9-32FC-F062F3D51E78}"/>
              </a:ext>
            </a:extLst>
          </p:cNvPr>
          <p:cNvSpPr txBox="1"/>
          <p:nvPr/>
        </p:nvSpPr>
        <p:spPr>
          <a:xfrm>
            <a:off x="2409655" y="1033777"/>
            <a:ext cx="18011942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defRPr sz="4600">
                <a:solidFill>
                  <a:srgbClr val="000000"/>
                </a:solidFill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</a:rPr>
              <a:t>What are the key components of our Go-To-Market (GTM) strategy</a:t>
            </a:r>
          </a:p>
        </p:txBody>
      </p:sp>
      <p:sp>
        <p:nvSpPr>
          <p:cNvPr id="7" name="What segment will you target first and why?…">
            <a:extLst>
              <a:ext uri="{FF2B5EF4-FFF2-40B4-BE49-F238E27FC236}">
                <a16:creationId xmlns:a16="http://schemas.microsoft.com/office/drawing/2014/main" id="{56F3776C-F042-C759-3AA4-D8CE718872FF}"/>
              </a:ext>
            </a:extLst>
          </p:cNvPr>
          <p:cNvSpPr txBox="1"/>
          <p:nvPr/>
        </p:nvSpPr>
        <p:spPr>
          <a:xfrm>
            <a:off x="985915" y="2667378"/>
            <a:ext cx="11669365" cy="675056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571500" indent="-571500" algn="l" defTabSz="12700">
              <a:buClr>
                <a:srgbClr val="4AC89D"/>
              </a:buClr>
              <a:buSzPct val="100000"/>
              <a:buFont typeface="Wingdings" panose="05000000000000000000" pitchFamily="2" charset="2"/>
              <a:buChar char="v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US" sz="3600" dirty="0">
                <a:solidFill>
                  <a:schemeClr val="tx1"/>
                </a:solidFill>
              </a:rPr>
              <a:t>For our restaurant, we will be serving top Chinese cuisines such as Manchurian, Hakka noodles, dim sum, </a:t>
            </a:r>
            <a:r>
              <a:rPr lang="en-US" sz="3600" dirty="0" err="1">
                <a:solidFill>
                  <a:schemeClr val="tx1"/>
                </a:solidFill>
              </a:rPr>
              <a:t>chilli</a:t>
            </a:r>
            <a:r>
              <a:rPr lang="en-US" sz="3600" dirty="0">
                <a:solidFill>
                  <a:schemeClr val="tx1"/>
                </a:solidFill>
              </a:rPr>
              <a:t> chicken, and </a:t>
            </a:r>
            <a:r>
              <a:rPr lang="en-US" sz="3600" dirty="0" err="1">
                <a:solidFill>
                  <a:schemeClr val="tx1"/>
                </a:solidFill>
              </a:rPr>
              <a:t>Schezwan</a:t>
            </a:r>
            <a:r>
              <a:rPr lang="en-US" sz="3600" dirty="0">
                <a:solidFill>
                  <a:schemeClr val="tx1"/>
                </a:solidFill>
              </a:rPr>
              <a:t> fried rice.</a:t>
            </a:r>
          </a:p>
          <a:p>
            <a:pPr marL="571500" indent="-571500" algn="l" defTabSz="12700">
              <a:buClr>
                <a:srgbClr val="4AC89D"/>
              </a:buClr>
              <a:buSzPct val="100000"/>
              <a:buFont typeface="Wingdings" panose="05000000000000000000" pitchFamily="2" charset="2"/>
              <a:buChar char="v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endParaRPr lang="en-US" sz="3600" dirty="0">
              <a:solidFill>
                <a:schemeClr val="tx1"/>
              </a:solidFill>
            </a:endParaRPr>
          </a:p>
          <a:p>
            <a:pPr marL="571500" indent="-571500" algn="l" defTabSz="12700">
              <a:buClr>
                <a:srgbClr val="4AC89D"/>
              </a:buClr>
              <a:buSzPct val="100000"/>
              <a:buFont typeface="Wingdings" panose="05000000000000000000" pitchFamily="2" charset="2"/>
              <a:buChar char="v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US" sz="3600" dirty="0">
                <a:solidFill>
                  <a:schemeClr val="tx1"/>
                </a:solidFill>
              </a:rPr>
              <a:t> Additionally, our Italian cuisine offerings will include pizza Margherita, pasta carbonara, lasagna, and tiramisu, which are popular favorites in India. </a:t>
            </a:r>
          </a:p>
          <a:p>
            <a:pPr marL="571500" indent="-571500" algn="l" defTabSz="12700">
              <a:buClr>
                <a:srgbClr val="4AC89D"/>
              </a:buClr>
              <a:buSzPct val="100000"/>
              <a:buFont typeface="Wingdings" panose="05000000000000000000" pitchFamily="2" charset="2"/>
              <a:buChar char="v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endParaRPr lang="en-US" sz="3600" dirty="0">
              <a:solidFill>
                <a:schemeClr val="tx1"/>
              </a:solidFill>
            </a:endParaRPr>
          </a:p>
          <a:p>
            <a:pPr marL="571500" indent="-571500" algn="l" defTabSz="12700">
              <a:buClr>
                <a:srgbClr val="4AC89D"/>
              </a:buClr>
              <a:buSzPct val="100000"/>
              <a:buFont typeface="Wingdings" panose="05000000000000000000" pitchFamily="2" charset="2"/>
              <a:buChar char="v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US" sz="3600" dirty="0">
                <a:solidFill>
                  <a:schemeClr val="tx1"/>
                </a:solidFill>
              </a:rPr>
              <a:t>For Thai cuisine, we will be serving food items that resemble Chinese menu items, such as Thai green curry, pad Thai noodles, tom yum soup, and mango sticky rice.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4EF24F66-67CC-9BB2-C578-BB41A7EDB900}"/>
              </a:ext>
            </a:extLst>
          </p:cNvPr>
          <p:cNvCxnSpPr>
            <a:cxnSpLocks/>
          </p:cNvCxnSpPr>
          <p:nvPr/>
        </p:nvCxnSpPr>
        <p:spPr>
          <a:xfrm>
            <a:off x="2625974" y="1831731"/>
            <a:ext cx="17896912" cy="0"/>
          </a:xfrm>
          <a:prstGeom prst="line">
            <a:avLst/>
          </a:prstGeom>
          <a:noFill/>
          <a:ln w="28575" cap="flat">
            <a:solidFill>
              <a:srgbClr val="00B0F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Polygon">
            <a:extLst>
              <a:ext uri="{FF2B5EF4-FFF2-40B4-BE49-F238E27FC236}">
                <a16:creationId xmlns:a16="http://schemas.microsoft.com/office/drawing/2014/main" id="{B20DAE75-07C0-C417-C0EF-BF61F78A5CFE}"/>
              </a:ext>
            </a:extLst>
          </p:cNvPr>
          <p:cNvSpPr/>
          <p:nvPr/>
        </p:nvSpPr>
        <p:spPr>
          <a:xfrm>
            <a:off x="441469" y="456245"/>
            <a:ext cx="1785602" cy="2081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18" name="01">
            <a:extLst>
              <a:ext uri="{FF2B5EF4-FFF2-40B4-BE49-F238E27FC236}">
                <a16:creationId xmlns:a16="http://schemas.microsoft.com/office/drawing/2014/main" id="{499D3B69-74BF-E6C6-BF48-93323080FF0D}"/>
              </a:ext>
            </a:extLst>
          </p:cNvPr>
          <p:cNvSpPr txBox="1"/>
          <p:nvPr/>
        </p:nvSpPr>
        <p:spPr>
          <a:xfrm>
            <a:off x="581262" y="1039595"/>
            <a:ext cx="1470284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4800" dirty="0">
                <a:solidFill>
                  <a:schemeClr val="bg1"/>
                </a:solidFill>
              </a:rPr>
              <a:t>0</a:t>
            </a:r>
            <a:r>
              <a:rPr lang="en-US" sz="4800" dirty="0">
                <a:solidFill>
                  <a:schemeClr val="bg1"/>
                </a:solidFill>
              </a:rPr>
              <a:t>2</a:t>
            </a:r>
            <a:endParaRPr sz="4800" dirty="0">
              <a:solidFill>
                <a:schemeClr val="bg1"/>
              </a:solidFill>
            </a:endParaRP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FF8DE128-8188-5AD9-E47A-2B09FC35DEE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582011" y="2070723"/>
            <a:ext cx="3470504" cy="3254825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9F639AFC-5D55-7ECB-D153-34A09650877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443995" y="5166636"/>
            <a:ext cx="3645096" cy="313314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9A727C9B-C629-A10A-EB8D-64F6E31A2A6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87143" y="8416303"/>
            <a:ext cx="3261917" cy="3497977"/>
          </a:xfrm>
          <a:prstGeom prst="rect">
            <a:avLst/>
          </a:prstGeom>
        </p:spPr>
      </p:pic>
      <p:sp>
        <p:nvSpPr>
          <p:cNvPr id="25" name="What segment will you target first and why?…">
            <a:extLst>
              <a:ext uri="{FF2B5EF4-FFF2-40B4-BE49-F238E27FC236}">
                <a16:creationId xmlns:a16="http://schemas.microsoft.com/office/drawing/2014/main" id="{5E4592F3-0D69-623A-A4A0-DE5C8C397A1F}"/>
              </a:ext>
            </a:extLst>
          </p:cNvPr>
          <p:cNvSpPr txBox="1"/>
          <p:nvPr/>
        </p:nvSpPr>
        <p:spPr>
          <a:xfrm rot="5400000">
            <a:off x="18784813" y="6920220"/>
            <a:ext cx="9418066" cy="533479"/>
          </a:xfrm>
          <a:prstGeom prst="rect">
            <a:avLst/>
          </a:prstGeom>
          <a:ln w="12700">
            <a:noFill/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defTabSz="12700">
              <a:buClr>
                <a:srgbClr val="4AC89D"/>
              </a:buClr>
              <a:buSzPct val="10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US" sz="2800" i="1" dirty="0">
                <a:solidFill>
                  <a:schemeClr val="tx1"/>
                </a:solidFill>
              </a:rPr>
              <a:t>Has Online Delivery</a:t>
            </a:r>
          </a:p>
        </p:txBody>
      </p:sp>
      <p:sp>
        <p:nvSpPr>
          <p:cNvPr id="26" name="Oval 25">
            <a:extLst>
              <a:ext uri="{FF2B5EF4-FFF2-40B4-BE49-F238E27FC236}">
                <a16:creationId xmlns:a16="http://schemas.microsoft.com/office/drawing/2014/main" id="{87332264-42FC-D117-0ABC-839CEF5C0894}"/>
              </a:ext>
            </a:extLst>
          </p:cNvPr>
          <p:cNvSpPr/>
          <p:nvPr/>
        </p:nvSpPr>
        <p:spPr>
          <a:xfrm>
            <a:off x="20541175" y="2934792"/>
            <a:ext cx="1376213" cy="1376213"/>
          </a:xfrm>
          <a:prstGeom prst="ellipse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000" b="0" i="0" u="none" strike="noStrike" cap="none" spc="0" normalizeH="0" baseline="0">
              <a:ln>
                <a:noFill/>
              </a:ln>
              <a:solidFill>
                <a:srgbClr val="1A1A1A"/>
              </a:solidFill>
              <a:effectLst/>
              <a:uFillTx/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1ECE3862-79F4-F599-E358-82319FA3F38B}"/>
              </a:ext>
            </a:extLst>
          </p:cNvPr>
          <p:cNvSpPr/>
          <p:nvPr/>
        </p:nvSpPr>
        <p:spPr>
          <a:xfrm>
            <a:off x="20522886" y="6124557"/>
            <a:ext cx="1376213" cy="1376213"/>
          </a:xfrm>
          <a:prstGeom prst="ellipse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000" b="0" i="0" u="none" strike="noStrike" cap="none" spc="0" normalizeH="0" baseline="0">
              <a:ln>
                <a:noFill/>
              </a:ln>
              <a:solidFill>
                <a:srgbClr val="1A1A1A"/>
              </a:solidFill>
              <a:effectLst/>
              <a:uFillTx/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28" name="Oval 27">
            <a:extLst>
              <a:ext uri="{FF2B5EF4-FFF2-40B4-BE49-F238E27FC236}">
                <a16:creationId xmlns:a16="http://schemas.microsoft.com/office/drawing/2014/main" id="{CE228113-CF2F-E88E-BF57-A61E392C5E5D}"/>
              </a:ext>
            </a:extLst>
          </p:cNvPr>
          <p:cNvSpPr/>
          <p:nvPr/>
        </p:nvSpPr>
        <p:spPr>
          <a:xfrm>
            <a:off x="20541173" y="9458896"/>
            <a:ext cx="1376213" cy="1376213"/>
          </a:xfrm>
          <a:prstGeom prst="ellipse">
            <a:avLst/>
          </a:prstGeom>
          <a:solidFill>
            <a:srgbClr val="FFFF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000" b="0" i="0" u="none" strike="noStrike" cap="none" spc="0" normalizeH="0" baseline="0">
              <a:ln>
                <a:noFill/>
              </a:ln>
              <a:solidFill>
                <a:srgbClr val="1A1A1A"/>
              </a:solidFill>
              <a:effectLst/>
              <a:uFillTx/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29" name="Channels: How to reach or market to customers?…">
            <a:extLst>
              <a:ext uri="{FF2B5EF4-FFF2-40B4-BE49-F238E27FC236}">
                <a16:creationId xmlns:a16="http://schemas.microsoft.com/office/drawing/2014/main" id="{2CCE4E00-F416-61B4-DD4A-63BA38B68DB7}"/>
              </a:ext>
            </a:extLst>
          </p:cNvPr>
          <p:cNvSpPr txBox="1"/>
          <p:nvPr/>
        </p:nvSpPr>
        <p:spPr>
          <a:xfrm>
            <a:off x="20522886" y="3356158"/>
            <a:ext cx="3492500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12700">
              <a:buClr>
                <a:schemeClr val="accent2"/>
              </a:buClr>
              <a:buSzPct val="10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Chinese</a:t>
            </a:r>
            <a:endParaRPr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1" name="Channels: How to reach or market to customers?…">
            <a:extLst>
              <a:ext uri="{FF2B5EF4-FFF2-40B4-BE49-F238E27FC236}">
                <a16:creationId xmlns:a16="http://schemas.microsoft.com/office/drawing/2014/main" id="{C6B455C4-9EF7-7007-64C2-AF8BC9C137E6}"/>
              </a:ext>
            </a:extLst>
          </p:cNvPr>
          <p:cNvSpPr txBox="1"/>
          <p:nvPr/>
        </p:nvSpPr>
        <p:spPr>
          <a:xfrm>
            <a:off x="20687479" y="6556119"/>
            <a:ext cx="3492500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12700">
              <a:buClr>
                <a:schemeClr val="accent2"/>
              </a:buClr>
              <a:buSzPct val="10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Italian</a:t>
            </a:r>
            <a:endParaRPr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2" name="Channels: How to reach or market to customers?…">
            <a:extLst>
              <a:ext uri="{FF2B5EF4-FFF2-40B4-BE49-F238E27FC236}">
                <a16:creationId xmlns:a16="http://schemas.microsoft.com/office/drawing/2014/main" id="{2375F94C-F767-BD9B-0B0D-A4376E3CAA3E}"/>
              </a:ext>
            </a:extLst>
          </p:cNvPr>
          <p:cNvSpPr txBox="1"/>
          <p:nvPr/>
        </p:nvSpPr>
        <p:spPr>
          <a:xfrm>
            <a:off x="20796701" y="9902758"/>
            <a:ext cx="3492500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12700">
              <a:buClr>
                <a:schemeClr val="accent2"/>
              </a:buClr>
              <a:buSzPct val="10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US" sz="2800" dirty="0">
                <a:solidFill>
                  <a:schemeClr val="bg2">
                    <a:lumMod val="10000"/>
                  </a:schemeClr>
                </a:solidFill>
              </a:rPr>
              <a:t>Thai</a:t>
            </a:r>
            <a:endParaRPr sz="28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52D57CF5-A0E2-11DC-DE47-21AA4AB16BA0}"/>
              </a:ext>
            </a:extLst>
          </p:cNvPr>
          <p:cNvSpPr/>
          <p:nvPr/>
        </p:nvSpPr>
        <p:spPr>
          <a:xfrm>
            <a:off x="22953292" y="2212035"/>
            <a:ext cx="264319" cy="264319"/>
          </a:xfrm>
          <a:prstGeom prst="rect">
            <a:avLst/>
          </a:prstGeom>
          <a:solidFill>
            <a:srgbClr val="F28E2B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000" b="0" i="0" u="none" strike="noStrike" cap="none" spc="0" normalizeH="0" baseline="0">
              <a:ln>
                <a:noFill/>
              </a:ln>
              <a:solidFill>
                <a:srgbClr val="1A1A1A"/>
              </a:solidFill>
              <a:effectLst/>
              <a:uFillTx/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9219BFBD-A249-EF32-A856-385115937555}"/>
              </a:ext>
            </a:extLst>
          </p:cNvPr>
          <p:cNvSpPr/>
          <p:nvPr/>
        </p:nvSpPr>
        <p:spPr>
          <a:xfrm>
            <a:off x="22959388" y="2565603"/>
            <a:ext cx="264319" cy="264319"/>
          </a:xfrm>
          <a:prstGeom prst="rect">
            <a:avLst/>
          </a:prstGeom>
          <a:solidFill>
            <a:srgbClr val="4E79A7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000" b="0" i="0" u="none" strike="noStrike" cap="none" spc="0" normalizeH="0" baseline="0">
              <a:ln>
                <a:noFill/>
              </a:ln>
              <a:solidFill>
                <a:srgbClr val="1A1A1A"/>
              </a:solidFill>
              <a:effectLst/>
              <a:uFillTx/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35" name="Channels: How to reach or market to customers?…">
            <a:extLst>
              <a:ext uri="{FF2B5EF4-FFF2-40B4-BE49-F238E27FC236}">
                <a16:creationId xmlns:a16="http://schemas.microsoft.com/office/drawing/2014/main" id="{14601FFB-263A-DF5A-C819-11C47FAEEE3B}"/>
              </a:ext>
            </a:extLst>
          </p:cNvPr>
          <p:cNvSpPr txBox="1"/>
          <p:nvPr/>
        </p:nvSpPr>
        <p:spPr>
          <a:xfrm>
            <a:off x="23281348" y="2214839"/>
            <a:ext cx="3492500" cy="65659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12700">
              <a:buClr>
                <a:schemeClr val="accent2"/>
              </a:buClr>
              <a:buSzPct val="10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US" sz="1800" dirty="0">
                <a:solidFill>
                  <a:schemeClr val="tx2"/>
                </a:solidFill>
              </a:rPr>
              <a:t>Yes</a:t>
            </a:r>
          </a:p>
          <a:p>
            <a:pPr algn="l" defTabSz="12700">
              <a:buClr>
                <a:schemeClr val="accent2"/>
              </a:buClr>
              <a:buSzPct val="10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US" sz="1800">
                <a:solidFill>
                  <a:schemeClr val="tx2"/>
                </a:solidFill>
              </a:rPr>
              <a:t>No</a:t>
            </a:r>
            <a:endParaRPr lang="en-US" sz="1800" dirty="0">
              <a:solidFill>
                <a:schemeClr val="tx2"/>
              </a:solidFill>
            </a:endParaRPr>
          </a:p>
        </p:txBody>
      </p:sp>
      <p:sp>
        <p:nvSpPr>
          <p:cNvPr id="36" name="What segment will you target first and why?…">
            <a:extLst>
              <a:ext uri="{FF2B5EF4-FFF2-40B4-BE49-F238E27FC236}">
                <a16:creationId xmlns:a16="http://schemas.microsoft.com/office/drawing/2014/main" id="{338AE863-C503-56CB-D7C4-6BDF84F31A60}"/>
              </a:ext>
            </a:extLst>
          </p:cNvPr>
          <p:cNvSpPr txBox="1"/>
          <p:nvPr/>
        </p:nvSpPr>
        <p:spPr>
          <a:xfrm>
            <a:off x="13509761" y="3115712"/>
            <a:ext cx="5866470" cy="730456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571500" indent="-571500" algn="l" defTabSz="12700">
              <a:buClr>
                <a:srgbClr val="00B0F0"/>
              </a:buClr>
              <a:buSzPct val="100000"/>
              <a:buFont typeface="Wingdings" panose="05000000000000000000" pitchFamily="2" charset="2"/>
              <a:buChar char="v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US" sz="3600" dirty="0">
                <a:solidFill>
                  <a:schemeClr val="tx1"/>
                </a:solidFill>
              </a:rPr>
              <a:t>In the current market, there is a relatively low number of restaurants providing online delivery for these cuisines</a:t>
            </a:r>
          </a:p>
          <a:p>
            <a:pPr marL="571500" indent="-571500" algn="l" defTabSz="12700">
              <a:buClr>
                <a:srgbClr val="00B0F0"/>
              </a:buClr>
              <a:buSzPct val="100000"/>
              <a:buFont typeface="Wingdings" panose="05000000000000000000" pitchFamily="2" charset="2"/>
              <a:buChar char="v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endParaRPr lang="en-US" sz="3600" dirty="0">
              <a:solidFill>
                <a:schemeClr val="tx1"/>
              </a:solidFill>
            </a:endParaRPr>
          </a:p>
          <a:p>
            <a:pPr marL="571500" indent="-571500" algn="l" defTabSz="12700">
              <a:buClr>
                <a:srgbClr val="00B0F0"/>
              </a:buClr>
              <a:buSzPct val="100000"/>
              <a:buFont typeface="Wingdings" panose="05000000000000000000" pitchFamily="2" charset="2"/>
              <a:buChar char="v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US" sz="3600" dirty="0">
                <a:solidFill>
                  <a:schemeClr val="tx1"/>
                </a:solidFill>
              </a:rPr>
              <a:t>Our multi-cuisine restaurant can capitalize on this underutilized space to reach a broader audience seeking diverse culinary options</a:t>
            </a:r>
          </a:p>
        </p:txBody>
      </p:sp>
      <p:sp>
        <p:nvSpPr>
          <p:cNvPr id="42" name="Rectangle: Rounded Corners 41">
            <a:extLst>
              <a:ext uri="{FF2B5EF4-FFF2-40B4-BE49-F238E27FC236}">
                <a16:creationId xmlns:a16="http://schemas.microsoft.com/office/drawing/2014/main" id="{2626C4D9-52A8-03DB-6B3C-F23707DD0AF5}"/>
              </a:ext>
            </a:extLst>
          </p:cNvPr>
          <p:cNvSpPr/>
          <p:nvPr/>
        </p:nvSpPr>
        <p:spPr>
          <a:xfrm>
            <a:off x="13329138" y="1898335"/>
            <a:ext cx="10945134" cy="10296000"/>
          </a:xfrm>
          <a:prstGeom prst="roundRect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>
            <a:softEdge rad="0"/>
          </a:effectLst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000" b="0" i="0" u="none" strike="noStrike" cap="none" spc="0" normalizeH="0" baseline="0" dirty="0">
              <a:ln>
                <a:noFill/>
              </a:ln>
              <a:solidFill>
                <a:srgbClr val="1A1A1A"/>
              </a:solidFill>
              <a:effectLst/>
              <a:uFillTx/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469BFA5-27BE-9A74-EB36-594009D7B23F}"/>
              </a:ext>
            </a:extLst>
          </p:cNvPr>
          <p:cNvSpPr/>
          <p:nvPr/>
        </p:nvSpPr>
        <p:spPr>
          <a:xfrm>
            <a:off x="639833" y="2452421"/>
            <a:ext cx="12205840" cy="7206941"/>
          </a:xfrm>
          <a:prstGeom prst="roundRect">
            <a:avLst/>
          </a:prstGeom>
          <a:noFill/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000" b="0" i="0" u="none" strike="noStrike" cap="none" spc="0" normalizeH="0" baseline="0">
              <a:ln>
                <a:noFill/>
              </a:ln>
              <a:solidFill>
                <a:srgbClr val="1A1A1A"/>
              </a:solidFill>
              <a:effectLst/>
              <a:uFillTx/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56E59332-4859-E9FC-4AB6-65BD4F1544E1}"/>
              </a:ext>
            </a:extLst>
          </p:cNvPr>
          <p:cNvSpPr/>
          <p:nvPr/>
        </p:nvSpPr>
        <p:spPr>
          <a:xfrm>
            <a:off x="1028954" y="9755604"/>
            <a:ext cx="11795260" cy="2872581"/>
          </a:xfrm>
          <a:prstGeom prst="roundRect">
            <a:avLst/>
          </a:prstGeom>
          <a:solidFill>
            <a:srgbClr val="FCFFFF"/>
          </a:solidFill>
          <a:ln w="25400" cap="flat">
            <a:solidFill>
              <a:schemeClr val="accent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spc="0" normalizeH="0" baseline="0">
              <a:ln>
                <a:noFill/>
              </a:ln>
              <a:solidFill>
                <a:srgbClr val="1A1A1A"/>
              </a:solidFill>
              <a:effectLst/>
              <a:uFillTx/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46" name="What segment will you target first and why?…">
            <a:extLst>
              <a:ext uri="{FF2B5EF4-FFF2-40B4-BE49-F238E27FC236}">
                <a16:creationId xmlns:a16="http://schemas.microsoft.com/office/drawing/2014/main" id="{25E4AC47-F0FE-F729-36E8-ED724055C081}"/>
              </a:ext>
            </a:extLst>
          </p:cNvPr>
          <p:cNvSpPr txBox="1"/>
          <p:nvPr/>
        </p:nvSpPr>
        <p:spPr>
          <a:xfrm>
            <a:off x="1222039" y="10161469"/>
            <a:ext cx="11324760" cy="231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571500" indent="-571500" algn="l" defTabSz="12700">
              <a:buClr>
                <a:srgbClr val="4AC89D"/>
              </a:buClr>
              <a:buSzPct val="100000"/>
              <a:buFont typeface="Wingdings" panose="05000000000000000000" pitchFamily="2" charset="2"/>
              <a:buChar char="v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US" sz="3600" dirty="0">
                <a:solidFill>
                  <a:schemeClr val="tx1"/>
                </a:solidFill>
              </a:rPr>
              <a:t>By considering the median cost of competitors, along with affordability and profitability factors, we have decided to set the average cost for two at our restaurant to be </a:t>
            </a:r>
            <a:r>
              <a:rPr lang="en-US" sz="3600" b="1" dirty="0">
                <a:solidFill>
                  <a:schemeClr val="tx1"/>
                </a:solidFill>
              </a:rPr>
              <a:t>₹1400</a:t>
            </a:r>
            <a:r>
              <a:rPr lang="en-US" sz="3600" dirty="0">
                <a:solidFill>
                  <a:schemeClr val="tx1"/>
                </a:solidFill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144116029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67310C79-6ADA-AB9F-BD69-13C386997448}"/>
              </a:ext>
            </a:extLst>
          </p:cNvPr>
          <p:cNvSpPr/>
          <p:nvPr/>
        </p:nvSpPr>
        <p:spPr>
          <a:xfrm>
            <a:off x="17128104" y="12485204"/>
            <a:ext cx="4427866" cy="494438"/>
          </a:xfrm>
          <a:prstGeom prst="rect">
            <a:avLst/>
          </a:prstGeom>
          <a:solidFill>
            <a:srgbClr val="FCFF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000" b="0" i="0" u="none" strike="noStrike" cap="none" spc="0" normalizeH="0" baseline="0">
              <a:ln>
                <a:noFill/>
              </a:ln>
              <a:solidFill>
                <a:srgbClr val="1A1A1A"/>
              </a:solidFill>
              <a:effectLst/>
              <a:uFillTx/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063025" y="12413670"/>
            <a:ext cx="980441" cy="495301"/>
          </a:xfr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lang="en-IN"/>
              <a:pPr/>
              <a:t>6</a:t>
            </a:fld>
            <a:endParaRPr lang="en-IN"/>
          </a:p>
        </p:txBody>
      </p:sp>
      <p:sp>
        <p:nvSpPr>
          <p:cNvPr id="150" name="01"/>
          <p:cNvSpPr txBox="1"/>
          <p:nvPr/>
        </p:nvSpPr>
        <p:spPr>
          <a:xfrm>
            <a:off x="3735307" y="11045934"/>
            <a:ext cx="68994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3E6B088-597E-E172-9560-F71B10C921CA}"/>
              </a:ext>
            </a:extLst>
          </p:cNvPr>
          <p:cNvSpPr/>
          <p:nvPr/>
        </p:nvSpPr>
        <p:spPr>
          <a:xfrm>
            <a:off x="1339850" y="12414250"/>
            <a:ext cx="3279359" cy="495300"/>
          </a:xfrm>
          <a:prstGeom prst="rect">
            <a:avLst/>
          </a:prstGeom>
          <a:solidFill>
            <a:srgbClr val="FCFF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000" b="0" i="0" u="none" strike="noStrike" cap="none" spc="0" normalizeH="0" baseline="0">
              <a:ln>
                <a:noFill/>
              </a:ln>
              <a:solidFill>
                <a:srgbClr val="1A1A1A"/>
              </a:solidFill>
              <a:effectLst/>
              <a:uFillTx/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39" name="Channels: How to reach or market to customers?…">
            <a:extLst>
              <a:ext uri="{FF2B5EF4-FFF2-40B4-BE49-F238E27FC236}">
                <a16:creationId xmlns:a16="http://schemas.microsoft.com/office/drawing/2014/main" id="{186D84ED-D70C-46E3-088A-BA367D6719F7}"/>
              </a:ext>
            </a:extLst>
          </p:cNvPr>
          <p:cNvSpPr txBox="1"/>
          <p:nvPr/>
        </p:nvSpPr>
        <p:spPr>
          <a:xfrm>
            <a:off x="19241194" y="12411121"/>
            <a:ext cx="3492500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12700">
              <a:buClr>
                <a:schemeClr val="accent2"/>
              </a:buClr>
              <a:buSzPct val="10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US" sz="2800" dirty="0">
                <a:solidFill>
                  <a:schemeClr val="tx2"/>
                </a:solidFill>
              </a:rPr>
              <a:t>Differentiators</a:t>
            </a:r>
            <a:endParaRPr sz="2800" dirty="0">
              <a:solidFill>
                <a:schemeClr val="tx2"/>
              </a:solidFill>
            </a:endParaRPr>
          </a:p>
        </p:txBody>
      </p:sp>
      <p:sp>
        <p:nvSpPr>
          <p:cNvPr id="2" name="Venn diagram">
            <a:extLst>
              <a:ext uri="{FF2B5EF4-FFF2-40B4-BE49-F238E27FC236}">
                <a16:creationId xmlns:a16="http://schemas.microsoft.com/office/drawing/2014/main" id="{471D5637-E852-CEB9-32FC-F062F3D51E78}"/>
              </a:ext>
            </a:extLst>
          </p:cNvPr>
          <p:cNvSpPr txBox="1"/>
          <p:nvPr/>
        </p:nvSpPr>
        <p:spPr>
          <a:xfrm>
            <a:off x="2386208" y="660637"/>
            <a:ext cx="19512497" cy="145680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defRPr sz="4600">
                <a:solidFill>
                  <a:srgbClr val="000000"/>
                </a:solidFill>
              </a:defRPr>
            </a:lvl1pPr>
          </a:lstStyle>
          <a:p>
            <a:pPr algn="l"/>
            <a:r>
              <a:rPr lang="en-US" sz="4400" dirty="0">
                <a:solidFill>
                  <a:schemeClr val="tx1"/>
                </a:solidFill>
              </a:rPr>
              <a:t>How does our restaurant differentiate itself from competitors offering similar cuisines?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D8D7D8-E4AB-FCCE-E70A-97D4FFA0D59D}"/>
              </a:ext>
            </a:extLst>
          </p:cNvPr>
          <p:cNvCxnSpPr>
            <a:cxnSpLocks/>
          </p:cNvCxnSpPr>
          <p:nvPr/>
        </p:nvCxnSpPr>
        <p:spPr>
          <a:xfrm>
            <a:off x="2473574" y="2054467"/>
            <a:ext cx="9952888" cy="0"/>
          </a:xfrm>
          <a:prstGeom prst="line">
            <a:avLst/>
          </a:prstGeom>
          <a:noFill/>
          <a:ln w="28575" cap="flat">
            <a:solidFill>
              <a:srgbClr val="4E79A7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What segment will you target first and why?…">
            <a:extLst>
              <a:ext uri="{FF2B5EF4-FFF2-40B4-BE49-F238E27FC236}">
                <a16:creationId xmlns:a16="http://schemas.microsoft.com/office/drawing/2014/main" id="{56F3776C-F042-C759-3AA4-D8CE718872FF}"/>
              </a:ext>
            </a:extLst>
          </p:cNvPr>
          <p:cNvSpPr txBox="1"/>
          <p:nvPr/>
        </p:nvSpPr>
        <p:spPr>
          <a:xfrm>
            <a:off x="1906175" y="2406793"/>
            <a:ext cx="14366064" cy="1118254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571500" indent="-571500" algn="l" defTabSz="12700">
              <a:buClr>
                <a:srgbClr val="00B0F0"/>
              </a:buClr>
              <a:buSzPct val="100000"/>
              <a:buFont typeface="Wingdings" panose="05000000000000000000" pitchFamily="2" charset="2"/>
              <a:buChar char="v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US" sz="3600" b="1" dirty="0">
                <a:solidFill>
                  <a:schemeClr val="tx1"/>
                </a:solidFill>
              </a:rPr>
              <a:t>Italo-Chinese Fusion Menu: </a:t>
            </a:r>
            <a:r>
              <a:rPr lang="en-US" sz="3600" dirty="0">
                <a:solidFill>
                  <a:schemeClr val="tx1"/>
                </a:solidFill>
              </a:rPr>
              <a:t>Unique fusion of Chinese and Italian cuisines, featuring innovative dishes like Chinese-style noodles with Italian sauces and fusion dumplings.</a:t>
            </a:r>
          </a:p>
          <a:p>
            <a:pPr marL="571500" indent="-571500" algn="l" defTabSz="12700">
              <a:buClr>
                <a:srgbClr val="00B0F0"/>
              </a:buClr>
              <a:buSzPct val="100000"/>
              <a:buFont typeface="Wingdings" panose="05000000000000000000" pitchFamily="2" charset="2"/>
              <a:buChar char="v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endParaRPr lang="en-US" sz="3600" dirty="0">
              <a:solidFill>
                <a:schemeClr val="tx1"/>
              </a:solidFill>
            </a:endParaRPr>
          </a:p>
          <a:p>
            <a:pPr marL="571500" indent="-571500" algn="l" defTabSz="12700">
              <a:buClr>
                <a:srgbClr val="00B0F0"/>
              </a:buClr>
              <a:buSzPct val="100000"/>
              <a:buFont typeface="Wingdings" panose="05000000000000000000" pitchFamily="2" charset="2"/>
              <a:buChar char="v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US" sz="3600" b="1" dirty="0">
                <a:solidFill>
                  <a:schemeClr val="tx1"/>
                </a:solidFill>
              </a:rPr>
              <a:t>Regional Flavored Menus: </a:t>
            </a:r>
            <a:r>
              <a:rPr lang="en-US" sz="3600" dirty="0">
                <a:solidFill>
                  <a:schemeClr val="tx1"/>
                </a:solidFill>
              </a:rPr>
              <a:t>Tailored menus highlighting regional specialties such as "India Flavored Menu" offering dishes from various Indian regions.</a:t>
            </a:r>
          </a:p>
          <a:p>
            <a:pPr marL="571500" indent="-571500" algn="l" defTabSz="12700">
              <a:buClr>
                <a:srgbClr val="00B0F0"/>
              </a:buClr>
              <a:buSzPct val="100000"/>
              <a:buFont typeface="Wingdings" panose="05000000000000000000" pitchFamily="2" charset="2"/>
              <a:buChar char="v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endParaRPr lang="en-US" sz="3600" dirty="0">
              <a:solidFill>
                <a:schemeClr val="tx1"/>
              </a:solidFill>
            </a:endParaRPr>
          </a:p>
          <a:p>
            <a:pPr marL="571500" indent="-571500" algn="l" defTabSz="12700">
              <a:buClr>
                <a:srgbClr val="00B0F0"/>
              </a:buClr>
              <a:buSzPct val="100000"/>
              <a:buFont typeface="Wingdings" panose="05000000000000000000" pitchFamily="2" charset="2"/>
              <a:buChar char="v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US" sz="3600" b="1" dirty="0">
                <a:solidFill>
                  <a:schemeClr val="tx1"/>
                </a:solidFill>
              </a:rPr>
              <a:t>Best of Three Cuisines Under One Roof: </a:t>
            </a:r>
            <a:r>
              <a:rPr lang="en-US" sz="3600" dirty="0">
                <a:solidFill>
                  <a:schemeClr val="tx1"/>
                </a:solidFill>
              </a:rPr>
              <a:t>Providing top-quality Chinese, Italian, and Thai dishes in a single establishment, ensuring diverse options for all tastes.</a:t>
            </a:r>
          </a:p>
          <a:p>
            <a:pPr marL="571500" indent="-571500" algn="l" defTabSz="12700">
              <a:buClr>
                <a:srgbClr val="00B0F0"/>
              </a:buClr>
              <a:buSzPct val="100000"/>
              <a:buFont typeface="Wingdings" panose="05000000000000000000" pitchFamily="2" charset="2"/>
              <a:buChar char="v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endParaRPr lang="en-US" sz="3600" dirty="0">
              <a:solidFill>
                <a:schemeClr val="tx1"/>
              </a:solidFill>
            </a:endParaRPr>
          </a:p>
          <a:p>
            <a:pPr marL="571500" indent="-571500" algn="l" defTabSz="12700">
              <a:buClr>
                <a:srgbClr val="00B0F0"/>
              </a:buClr>
              <a:buSzPct val="100000"/>
              <a:buFont typeface="Wingdings" panose="05000000000000000000" pitchFamily="2" charset="2"/>
              <a:buChar char="v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US" sz="3600" b="1" dirty="0">
                <a:solidFill>
                  <a:schemeClr val="tx1"/>
                </a:solidFill>
              </a:rPr>
              <a:t>Food Truck Pop-ups at Popular Events: </a:t>
            </a:r>
            <a:r>
              <a:rPr lang="en-US" sz="3600" dirty="0">
                <a:solidFill>
                  <a:schemeClr val="tx1"/>
                </a:solidFill>
              </a:rPr>
              <a:t>Participating in food truck pop-ups at events to showcase signature dishes and reach a broader audience outside the restaurant setting.</a:t>
            </a:r>
          </a:p>
          <a:p>
            <a:pPr marL="571500" indent="-571500" algn="l" defTabSz="12700">
              <a:buClr>
                <a:srgbClr val="00B0F0"/>
              </a:buClr>
              <a:buSzPct val="100000"/>
              <a:buFont typeface="Wingdings" panose="05000000000000000000" pitchFamily="2" charset="2"/>
              <a:buChar char="v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endParaRPr lang="en-US" sz="3600" dirty="0">
              <a:solidFill>
                <a:schemeClr val="tx1"/>
              </a:solidFill>
            </a:endParaRPr>
          </a:p>
          <a:p>
            <a:pPr marL="571500" indent="-571500" algn="l" defTabSz="12700">
              <a:buClr>
                <a:srgbClr val="00B0F0"/>
              </a:buClr>
              <a:buSzPct val="100000"/>
              <a:buFont typeface="Wingdings" panose="05000000000000000000" pitchFamily="2" charset="2"/>
              <a:buChar char="v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US" sz="3600" b="1" dirty="0">
                <a:solidFill>
                  <a:schemeClr val="tx1"/>
                </a:solidFill>
              </a:rPr>
              <a:t>Live Kitchen Experience: </a:t>
            </a:r>
            <a:r>
              <a:rPr lang="en-US" sz="3600" dirty="0">
                <a:solidFill>
                  <a:schemeClr val="tx1"/>
                </a:solidFill>
              </a:rPr>
              <a:t>Enjoy an interactive dining experience where our skilled chefs prepare selected dishes right in front of customers, allowing customers to witness the culinary artistry and freshness of our ingredients firsthand.</a:t>
            </a:r>
          </a:p>
        </p:txBody>
      </p:sp>
      <p:sp>
        <p:nvSpPr>
          <p:cNvPr id="15" name="01">
            <a:extLst>
              <a:ext uri="{FF2B5EF4-FFF2-40B4-BE49-F238E27FC236}">
                <a16:creationId xmlns:a16="http://schemas.microsoft.com/office/drawing/2014/main" id="{97EDC9DE-0950-C203-C459-8FA4AAE8290A}"/>
              </a:ext>
            </a:extLst>
          </p:cNvPr>
          <p:cNvSpPr txBox="1"/>
          <p:nvPr/>
        </p:nvSpPr>
        <p:spPr>
          <a:xfrm>
            <a:off x="581262" y="1039595"/>
            <a:ext cx="1470284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4800" dirty="0">
                <a:solidFill>
                  <a:schemeClr val="bg1"/>
                </a:solidFill>
              </a:rPr>
              <a:t>01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6D1E3129-9158-3327-AC46-B6B3D73D0F5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14898"/>
          <a:stretch/>
        </p:blipFill>
        <p:spPr>
          <a:xfrm>
            <a:off x="16635105" y="1898957"/>
            <a:ext cx="7465964" cy="4583907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4128EDC7-5A5E-F5CC-EA9A-07D4DD1E9BB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639655" y="7244861"/>
            <a:ext cx="7461414" cy="4197045"/>
          </a:xfrm>
          <a:prstGeom prst="rect">
            <a:avLst/>
          </a:prstGeom>
        </p:spPr>
      </p:pic>
      <p:sp>
        <p:nvSpPr>
          <p:cNvPr id="18" name="03">
            <a:extLst>
              <a:ext uri="{FF2B5EF4-FFF2-40B4-BE49-F238E27FC236}">
                <a16:creationId xmlns:a16="http://schemas.microsoft.com/office/drawing/2014/main" id="{5ECD7999-BE6B-4980-2B63-5FCEEF729DC8}"/>
              </a:ext>
            </a:extLst>
          </p:cNvPr>
          <p:cNvSpPr txBox="1"/>
          <p:nvPr/>
        </p:nvSpPr>
        <p:spPr>
          <a:xfrm>
            <a:off x="692758" y="992848"/>
            <a:ext cx="126053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19" name="01">
            <a:extLst>
              <a:ext uri="{FF2B5EF4-FFF2-40B4-BE49-F238E27FC236}">
                <a16:creationId xmlns:a16="http://schemas.microsoft.com/office/drawing/2014/main" id="{761A5EEA-9A00-15BB-2274-512361A4887F}"/>
              </a:ext>
            </a:extLst>
          </p:cNvPr>
          <p:cNvSpPr txBox="1"/>
          <p:nvPr/>
        </p:nvSpPr>
        <p:spPr>
          <a:xfrm>
            <a:off x="569540" y="887197"/>
            <a:ext cx="1470284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4800" dirty="0">
                <a:solidFill>
                  <a:schemeClr val="bg1"/>
                </a:solidFill>
              </a:rPr>
              <a:t>0</a:t>
            </a:r>
            <a:r>
              <a:rPr lang="en-US" sz="4800" dirty="0">
                <a:solidFill>
                  <a:schemeClr val="bg1"/>
                </a:solidFill>
              </a:rPr>
              <a:t>3</a:t>
            </a:r>
            <a:endParaRPr sz="4800" dirty="0">
              <a:solidFill>
                <a:schemeClr val="bg1"/>
              </a:solidFill>
            </a:endParaRPr>
          </a:p>
        </p:txBody>
      </p:sp>
      <p:sp>
        <p:nvSpPr>
          <p:cNvPr id="21" name="Polygon">
            <a:extLst>
              <a:ext uri="{FF2B5EF4-FFF2-40B4-BE49-F238E27FC236}">
                <a16:creationId xmlns:a16="http://schemas.microsoft.com/office/drawing/2014/main" id="{3107BEB0-FCB2-8AD2-5377-EFE089A087D0}"/>
              </a:ext>
            </a:extLst>
          </p:cNvPr>
          <p:cNvSpPr/>
          <p:nvPr/>
        </p:nvSpPr>
        <p:spPr>
          <a:xfrm>
            <a:off x="242175" y="374182"/>
            <a:ext cx="1785602" cy="2081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2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22" name="01">
            <a:extLst>
              <a:ext uri="{FF2B5EF4-FFF2-40B4-BE49-F238E27FC236}">
                <a16:creationId xmlns:a16="http://schemas.microsoft.com/office/drawing/2014/main" id="{4A666B3E-82A2-6E81-B70F-3740CF0742FB}"/>
              </a:ext>
            </a:extLst>
          </p:cNvPr>
          <p:cNvSpPr txBox="1"/>
          <p:nvPr/>
        </p:nvSpPr>
        <p:spPr>
          <a:xfrm>
            <a:off x="381968" y="980978"/>
            <a:ext cx="1470284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4800" dirty="0">
                <a:solidFill>
                  <a:schemeClr val="bg1"/>
                </a:solidFill>
              </a:rPr>
              <a:t>0</a:t>
            </a:r>
            <a:r>
              <a:rPr lang="en-US" sz="4800" dirty="0">
                <a:solidFill>
                  <a:schemeClr val="bg1"/>
                </a:solidFill>
              </a:rPr>
              <a:t>2</a:t>
            </a:r>
            <a:endParaRPr sz="4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19424058"/>
      </p:ext>
    </p:extLst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67310C79-6ADA-AB9F-BD69-13C386997448}"/>
              </a:ext>
            </a:extLst>
          </p:cNvPr>
          <p:cNvSpPr/>
          <p:nvPr/>
        </p:nvSpPr>
        <p:spPr>
          <a:xfrm>
            <a:off x="17128104" y="12485204"/>
            <a:ext cx="4427866" cy="494438"/>
          </a:xfrm>
          <a:prstGeom prst="rect">
            <a:avLst/>
          </a:prstGeom>
          <a:solidFill>
            <a:srgbClr val="FCFF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000" b="0" i="0" u="none" strike="noStrike" cap="none" spc="0" normalizeH="0" baseline="0">
              <a:ln>
                <a:noFill/>
              </a:ln>
              <a:solidFill>
                <a:srgbClr val="1A1A1A"/>
              </a:solidFill>
              <a:effectLst/>
              <a:uFillTx/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063025" y="12413670"/>
            <a:ext cx="980441" cy="495301"/>
          </a:xfrm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/>
          <a:lstStyle/>
          <a:p>
            <a:fld id="{86CB4B4D-7CA3-9044-876B-883B54F8677D}" type="slidenum">
              <a:rPr lang="en-IN"/>
              <a:pPr/>
              <a:t>7</a:t>
            </a:fld>
            <a:endParaRPr lang="en-IN"/>
          </a:p>
        </p:txBody>
      </p:sp>
      <p:sp>
        <p:nvSpPr>
          <p:cNvPr id="149" name="Polygon"/>
          <p:cNvSpPr/>
          <p:nvPr/>
        </p:nvSpPr>
        <p:spPr>
          <a:xfrm>
            <a:off x="461441" y="449062"/>
            <a:ext cx="1756818" cy="20285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chemeClr val="accent1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/>
          </a:p>
        </p:txBody>
      </p:sp>
      <p:sp>
        <p:nvSpPr>
          <p:cNvPr id="150" name="01"/>
          <p:cNvSpPr txBox="1"/>
          <p:nvPr/>
        </p:nvSpPr>
        <p:spPr>
          <a:xfrm flipH="1">
            <a:off x="4503620" y="11562091"/>
            <a:ext cx="175681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151" name="Targeting"/>
          <p:cNvSpPr txBox="1"/>
          <p:nvPr/>
        </p:nvSpPr>
        <p:spPr>
          <a:xfrm>
            <a:off x="471761" y="1365668"/>
            <a:ext cx="1756818" cy="71814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IN" sz="2000" dirty="0">
                <a:solidFill>
                  <a:schemeClr val="bg1"/>
                </a:solidFill>
              </a:rPr>
              <a:t>Problem Statement</a:t>
            </a:r>
            <a:endParaRPr sz="2000" dirty="0">
              <a:solidFill>
                <a:schemeClr val="bg1"/>
              </a:solidFill>
            </a:endParaRPr>
          </a:p>
        </p:txBody>
      </p:sp>
      <p:sp>
        <p:nvSpPr>
          <p:cNvPr id="174" name="Freeform 661"/>
          <p:cNvSpPr/>
          <p:nvPr/>
        </p:nvSpPr>
        <p:spPr>
          <a:xfrm>
            <a:off x="1054932" y="693234"/>
            <a:ext cx="622894" cy="63772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231" y="0"/>
                </a:moveTo>
                <a:lnTo>
                  <a:pt x="13496" y="4642"/>
                </a:lnTo>
                <a:lnTo>
                  <a:pt x="13496" y="7050"/>
                </a:lnTo>
                <a:lnTo>
                  <a:pt x="10463" y="10081"/>
                </a:lnTo>
                <a:cubicBezTo>
                  <a:pt x="10369" y="10062"/>
                  <a:pt x="10279" y="10047"/>
                  <a:pt x="10179" y="10047"/>
                </a:cubicBezTo>
                <a:cubicBezTo>
                  <a:pt x="9419" y="10047"/>
                  <a:pt x="8796" y="10656"/>
                  <a:pt x="8796" y="11398"/>
                </a:cubicBezTo>
                <a:cubicBezTo>
                  <a:pt x="8796" y="12140"/>
                  <a:pt x="9420" y="12731"/>
                  <a:pt x="10179" y="12731"/>
                </a:cubicBezTo>
                <a:cubicBezTo>
                  <a:pt x="10939" y="12731"/>
                  <a:pt x="11563" y="12140"/>
                  <a:pt x="11563" y="11398"/>
                </a:cubicBezTo>
                <a:cubicBezTo>
                  <a:pt x="11563" y="11256"/>
                  <a:pt x="11533" y="11110"/>
                  <a:pt x="11492" y="10982"/>
                </a:cubicBezTo>
                <a:lnTo>
                  <a:pt x="14524" y="7933"/>
                </a:lnTo>
                <a:lnTo>
                  <a:pt x="16847" y="7933"/>
                </a:lnTo>
                <a:lnTo>
                  <a:pt x="21600" y="3291"/>
                </a:lnTo>
                <a:lnTo>
                  <a:pt x="19348" y="3083"/>
                </a:lnTo>
                <a:lnTo>
                  <a:pt x="20518" y="1905"/>
                </a:lnTo>
                <a:lnTo>
                  <a:pt x="19525" y="970"/>
                </a:lnTo>
                <a:lnTo>
                  <a:pt x="18443" y="2061"/>
                </a:lnTo>
                <a:lnTo>
                  <a:pt x="18231" y="0"/>
                </a:lnTo>
                <a:close/>
                <a:moveTo>
                  <a:pt x="10179" y="1715"/>
                </a:moveTo>
                <a:cubicBezTo>
                  <a:pt x="4557" y="1715"/>
                  <a:pt x="0" y="6166"/>
                  <a:pt x="0" y="11657"/>
                </a:cubicBezTo>
                <a:cubicBezTo>
                  <a:pt x="0" y="17149"/>
                  <a:pt x="4558" y="21600"/>
                  <a:pt x="10179" y="21600"/>
                </a:cubicBezTo>
                <a:cubicBezTo>
                  <a:pt x="15802" y="21600"/>
                  <a:pt x="20359" y="17149"/>
                  <a:pt x="20359" y="11657"/>
                </a:cubicBezTo>
                <a:cubicBezTo>
                  <a:pt x="20359" y="10082"/>
                  <a:pt x="19979" y="8598"/>
                  <a:pt x="19312" y="7275"/>
                </a:cubicBezTo>
                <a:lnTo>
                  <a:pt x="17858" y="8695"/>
                </a:lnTo>
                <a:cubicBezTo>
                  <a:pt x="18231" y="9612"/>
                  <a:pt x="18426" y="10612"/>
                  <a:pt x="18426" y="11657"/>
                </a:cubicBezTo>
                <a:cubicBezTo>
                  <a:pt x="18426" y="16103"/>
                  <a:pt x="14731" y="19729"/>
                  <a:pt x="10179" y="19729"/>
                </a:cubicBezTo>
                <a:cubicBezTo>
                  <a:pt x="5628" y="19729"/>
                  <a:pt x="1933" y="16104"/>
                  <a:pt x="1933" y="11657"/>
                </a:cubicBezTo>
                <a:cubicBezTo>
                  <a:pt x="1933" y="7212"/>
                  <a:pt x="5628" y="3603"/>
                  <a:pt x="10179" y="3603"/>
                </a:cubicBezTo>
                <a:cubicBezTo>
                  <a:pt x="10911" y="3603"/>
                  <a:pt x="11614" y="3688"/>
                  <a:pt x="12290" y="3863"/>
                </a:cubicBezTo>
                <a:lnTo>
                  <a:pt x="13815" y="2373"/>
                </a:lnTo>
                <a:cubicBezTo>
                  <a:pt x="12683" y="1949"/>
                  <a:pt x="11464" y="1715"/>
                  <a:pt x="10179" y="1715"/>
                </a:cubicBezTo>
                <a:close/>
                <a:moveTo>
                  <a:pt x="10179" y="6011"/>
                </a:moveTo>
                <a:cubicBezTo>
                  <a:pt x="7140" y="6011"/>
                  <a:pt x="4682" y="8412"/>
                  <a:pt x="4682" y="11380"/>
                </a:cubicBezTo>
                <a:cubicBezTo>
                  <a:pt x="4682" y="14348"/>
                  <a:pt x="7140" y="16767"/>
                  <a:pt x="10179" y="16767"/>
                </a:cubicBezTo>
                <a:cubicBezTo>
                  <a:pt x="13218" y="16767"/>
                  <a:pt x="15677" y="14348"/>
                  <a:pt x="15677" y="11380"/>
                </a:cubicBezTo>
                <a:cubicBezTo>
                  <a:pt x="15678" y="10534"/>
                  <a:pt x="15484" y="9737"/>
                  <a:pt x="15127" y="9025"/>
                </a:cubicBezTo>
                <a:lnTo>
                  <a:pt x="14099" y="10116"/>
                </a:lnTo>
                <a:cubicBezTo>
                  <a:pt x="14237" y="10518"/>
                  <a:pt x="14311" y="10933"/>
                  <a:pt x="14311" y="11380"/>
                </a:cubicBezTo>
                <a:cubicBezTo>
                  <a:pt x="14311" y="13603"/>
                  <a:pt x="12455" y="15416"/>
                  <a:pt x="10179" y="15416"/>
                </a:cubicBezTo>
                <a:cubicBezTo>
                  <a:pt x="7904" y="15416"/>
                  <a:pt x="6047" y="13603"/>
                  <a:pt x="6047" y="11380"/>
                </a:cubicBezTo>
                <a:cubicBezTo>
                  <a:pt x="6047" y="9158"/>
                  <a:pt x="7904" y="7362"/>
                  <a:pt x="10179" y="7362"/>
                </a:cubicBezTo>
                <a:cubicBezTo>
                  <a:pt x="10570" y="7362"/>
                  <a:pt x="10939" y="7418"/>
                  <a:pt x="11297" y="7518"/>
                </a:cubicBezTo>
                <a:lnTo>
                  <a:pt x="12325" y="6444"/>
                </a:lnTo>
                <a:cubicBezTo>
                  <a:pt x="11665" y="6170"/>
                  <a:pt x="10942" y="6011"/>
                  <a:pt x="10179" y="6011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91440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DM Sans Regular"/>
              </a:defRPr>
            </a:pPr>
            <a:endParaRPr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3E6B088-597E-E172-9560-F71B10C921CA}"/>
              </a:ext>
            </a:extLst>
          </p:cNvPr>
          <p:cNvSpPr/>
          <p:nvPr/>
        </p:nvSpPr>
        <p:spPr>
          <a:xfrm>
            <a:off x="1339850" y="12414250"/>
            <a:ext cx="3279359" cy="495300"/>
          </a:xfrm>
          <a:prstGeom prst="rect">
            <a:avLst/>
          </a:prstGeom>
          <a:solidFill>
            <a:srgbClr val="FCFF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000" b="0" i="0" u="none" strike="noStrike" cap="none" spc="0" normalizeH="0" baseline="0">
              <a:ln>
                <a:noFill/>
              </a:ln>
              <a:solidFill>
                <a:srgbClr val="1A1A1A"/>
              </a:solidFill>
              <a:effectLst/>
              <a:uFillTx/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39" name="Channels: How to reach or market to customers?…">
            <a:extLst>
              <a:ext uri="{FF2B5EF4-FFF2-40B4-BE49-F238E27FC236}">
                <a16:creationId xmlns:a16="http://schemas.microsoft.com/office/drawing/2014/main" id="{186D84ED-D70C-46E3-088A-BA367D6719F7}"/>
              </a:ext>
            </a:extLst>
          </p:cNvPr>
          <p:cNvSpPr txBox="1"/>
          <p:nvPr/>
        </p:nvSpPr>
        <p:spPr>
          <a:xfrm>
            <a:off x="19264639" y="12411121"/>
            <a:ext cx="3492500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12700">
              <a:buClr>
                <a:schemeClr val="accent2"/>
              </a:buClr>
              <a:buSzPct val="10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US" sz="2800" dirty="0">
                <a:solidFill>
                  <a:schemeClr val="tx2"/>
                </a:solidFill>
              </a:rPr>
              <a:t>SWOT Analysis</a:t>
            </a:r>
          </a:p>
        </p:txBody>
      </p:sp>
      <p:sp>
        <p:nvSpPr>
          <p:cNvPr id="2" name="Venn diagram">
            <a:extLst>
              <a:ext uri="{FF2B5EF4-FFF2-40B4-BE49-F238E27FC236}">
                <a16:creationId xmlns:a16="http://schemas.microsoft.com/office/drawing/2014/main" id="{471D5637-E852-CEB9-32FC-F062F3D51E78}"/>
              </a:ext>
            </a:extLst>
          </p:cNvPr>
          <p:cNvSpPr txBox="1"/>
          <p:nvPr/>
        </p:nvSpPr>
        <p:spPr>
          <a:xfrm>
            <a:off x="111929" y="1033777"/>
            <a:ext cx="14366064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defRPr sz="4600">
                <a:solidFill>
                  <a:srgbClr val="000000"/>
                </a:solidFill>
              </a:defRPr>
            </a:lvl1pPr>
          </a:lstStyle>
          <a:p>
            <a:r>
              <a:rPr lang="en-US" sz="4400" dirty="0">
                <a:solidFill>
                  <a:schemeClr val="tx1"/>
                </a:solidFill>
              </a:rPr>
              <a:t>SWOT Analysis of Our Multi-Cuisine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D8D7D8-E4AB-FCCE-E70A-97D4FFA0D59D}"/>
              </a:ext>
            </a:extLst>
          </p:cNvPr>
          <p:cNvCxnSpPr>
            <a:cxnSpLocks/>
          </p:cNvCxnSpPr>
          <p:nvPr/>
        </p:nvCxnSpPr>
        <p:spPr>
          <a:xfrm>
            <a:off x="2567358" y="1820007"/>
            <a:ext cx="9624642" cy="0"/>
          </a:xfrm>
          <a:prstGeom prst="line">
            <a:avLst/>
          </a:prstGeom>
          <a:noFill/>
          <a:ln w="28575" cap="flat">
            <a:solidFill>
              <a:srgbClr val="00B0F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1BE9B15E-01D8-BFE5-E950-B5BBF40D48B0}"/>
              </a:ext>
            </a:extLst>
          </p:cNvPr>
          <p:cNvSpPr/>
          <p:nvPr/>
        </p:nvSpPr>
        <p:spPr>
          <a:xfrm>
            <a:off x="5686794" y="2209770"/>
            <a:ext cx="6037417" cy="5182734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000" b="0" i="0" u="none" strike="noStrike" cap="none" spc="0" normalizeH="0" baseline="0">
              <a:ln>
                <a:noFill/>
              </a:ln>
              <a:solidFill>
                <a:srgbClr val="1A1A1A"/>
              </a:solidFill>
              <a:effectLst/>
              <a:uFillTx/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18" name="Rectangle: Rounded Corners 17">
            <a:extLst>
              <a:ext uri="{FF2B5EF4-FFF2-40B4-BE49-F238E27FC236}">
                <a16:creationId xmlns:a16="http://schemas.microsoft.com/office/drawing/2014/main" id="{8B3E0E4B-C0BA-3037-3AA3-E212F121F8E9}"/>
              </a:ext>
            </a:extLst>
          </p:cNvPr>
          <p:cNvSpPr/>
          <p:nvPr/>
        </p:nvSpPr>
        <p:spPr>
          <a:xfrm>
            <a:off x="12156778" y="2209770"/>
            <a:ext cx="6085814" cy="5182734"/>
          </a:xfrm>
          <a:prstGeom prst="roundRect">
            <a:avLst/>
          </a:prstGeom>
          <a:solidFill>
            <a:schemeClr val="accent2">
              <a:lumMod val="60000"/>
              <a:lumOff val="40000"/>
            </a:schemeClr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000" b="0" i="0" u="none" strike="noStrike" cap="none" spc="0" normalizeH="0" baseline="0">
              <a:ln>
                <a:noFill/>
              </a:ln>
              <a:solidFill>
                <a:srgbClr val="1A1A1A"/>
              </a:solidFill>
              <a:effectLst/>
              <a:uFillTx/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A287B765-7FF1-7B4D-DBA2-C52389303962}"/>
              </a:ext>
            </a:extLst>
          </p:cNvPr>
          <p:cNvSpPr/>
          <p:nvPr/>
        </p:nvSpPr>
        <p:spPr>
          <a:xfrm>
            <a:off x="5638398" y="7711955"/>
            <a:ext cx="6085814" cy="5182734"/>
          </a:xfrm>
          <a:prstGeom prst="roundRect">
            <a:avLst/>
          </a:prstGeom>
          <a:solidFill>
            <a:schemeClr val="accent1">
              <a:lumMod val="60000"/>
              <a:lumOff val="40000"/>
            </a:schemeClr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000" b="0" i="0" u="none" strike="noStrike" cap="none" spc="0" normalizeH="0" baseline="0">
              <a:ln>
                <a:noFill/>
              </a:ln>
              <a:solidFill>
                <a:srgbClr val="1A1A1A"/>
              </a:solidFill>
              <a:effectLst/>
              <a:uFillTx/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20" name="Rectangle: Rounded Corners 19">
            <a:extLst>
              <a:ext uri="{FF2B5EF4-FFF2-40B4-BE49-F238E27FC236}">
                <a16:creationId xmlns:a16="http://schemas.microsoft.com/office/drawing/2014/main" id="{D77D2A68-FEE5-3DFA-3DC2-D00597DBF31B}"/>
              </a:ext>
            </a:extLst>
          </p:cNvPr>
          <p:cNvSpPr/>
          <p:nvPr/>
        </p:nvSpPr>
        <p:spPr>
          <a:xfrm>
            <a:off x="12156777" y="7711954"/>
            <a:ext cx="6085814" cy="5182733"/>
          </a:xfrm>
          <a:prstGeom prst="roundRect">
            <a:avLst/>
          </a:prstGeom>
          <a:solidFill>
            <a:schemeClr val="bg2">
              <a:lumMod val="75000"/>
            </a:schemeClr>
          </a:solidFill>
          <a:ln w="25400" cap="flat">
            <a:solidFill>
              <a:schemeClr val="tx1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000" b="0" i="0" u="none" strike="noStrike" cap="none" spc="0" normalizeH="0" baseline="0">
              <a:ln>
                <a:noFill/>
              </a:ln>
              <a:solidFill>
                <a:srgbClr val="1A1A1A"/>
              </a:solidFill>
              <a:effectLst/>
              <a:uFillTx/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21" name="What segment will you target first and why?…">
            <a:extLst>
              <a:ext uri="{FF2B5EF4-FFF2-40B4-BE49-F238E27FC236}">
                <a16:creationId xmlns:a16="http://schemas.microsoft.com/office/drawing/2014/main" id="{6DE53D7C-C895-E8E7-30B2-90A4E33BD26E}"/>
              </a:ext>
            </a:extLst>
          </p:cNvPr>
          <p:cNvSpPr txBox="1"/>
          <p:nvPr/>
        </p:nvSpPr>
        <p:spPr>
          <a:xfrm>
            <a:off x="5896712" y="2953486"/>
            <a:ext cx="5827499" cy="416524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571500" indent="-571500" algn="l" defTabSz="12700">
              <a:buClr>
                <a:srgbClr val="4AC89D"/>
              </a:buClr>
              <a:buSzPct val="100000"/>
              <a:buFont typeface="Wingdings" panose="05000000000000000000" pitchFamily="2" charset="2"/>
              <a:buChar char="v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US" sz="2400" dirty="0">
                <a:solidFill>
                  <a:schemeClr val="tx1"/>
                </a:solidFill>
              </a:rPr>
              <a:t>Diverse menu offering Chinese, Italian, and Thai cuisines, catering to varied tastes and preferences.</a:t>
            </a:r>
          </a:p>
          <a:p>
            <a:pPr marL="571500" indent="-571500" algn="l" defTabSz="12700">
              <a:buClr>
                <a:srgbClr val="4AC89D"/>
              </a:buClr>
              <a:buSzPct val="100000"/>
              <a:buFont typeface="Wingdings" panose="05000000000000000000" pitchFamily="2" charset="2"/>
              <a:buChar char="v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US" sz="2400" dirty="0">
                <a:solidFill>
                  <a:schemeClr val="tx1"/>
                </a:solidFill>
              </a:rPr>
              <a:t>Unique fusion dishes combining flavors from different culinary traditions.</a:t>
            </a:r>
          </a:p>
          <a:p>
            <a:pPr marL="571500" indent="-571500" algn="l" defTabSz="12700">
              <a:buClr>
                <a:srgbClr val="4AC89D"/>
              </a:buClr>
              <a:buSzPct val="100000"/>
              <a:buFont typeface="Wingdings" panose="05000000000000000000" pitchFamily="2" charset="2"/>
              <a:buChar char="v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US" sz="2400" dirty="0">
                <a:solidFill>
                  <a:schemeClr val="tx1"/>
                </a:solidFill>
              </a:rPr>
              <a:t>High-quality ingredients sourced for authentic and flavorful dishes.</a:t>
            </a:r>
          </a:p>
          <a:p>
            <a:pPr marL="571500" indent="-571500" algn="l" defTabSz="12700">
              <a:buClr>
                <a:srgbClr val="4AC89D"/>
              </a:buClr>
              <a:buSzPct val="100000"/>
              <a:buFont typeface="Wingdings" panose="05000000000000000000" pitchFamily="2" charset="2"/>
              <a:buChar char="v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US" sz="2400" dirty="0">
                <a:solidFill>
                  <a:schemeClr val="tx1"/>
                </a:solidFill>
              </a:rPr>
              <a:t>Strategic location in key urban areas (Delhi, Gurugram, Noida) with high foot traffic.</a:t>
            </a:r>
          </a:p>
        </p:txBody>
      </p:sp>
      <p:sp>
        <p:nvSpPr>
          <p:cNvPr id="22" name="Venn diagram">
            <a:extLst>
              <a:ext uri="{FF2B5EF4-FFF2-40B4-BE49-F238E27FC236}">
                <a16:creationId xmlns:a16="http://schemas.microsoft.com/office/drawing/2014/main" id="{C7925320-A8C2-F866-E567-6D48A9F2C2FB}"/>
              </a:ext>
            </a:extLst>
          </p:cNvPr>
          <p:cNvSpPr txBox="1"/>
          <p:nvPr/>
        </p:nvSpPr>
        <p:spPr>
          <a:xfrm>
            <a:off x="7369672" y="2300834"/>
            <a:ext cx="279762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defRPr sz="4600">
                <a:solidFill>
                  <a:srgbClr val="000000"/>
                </a:solidFill>
              </a:defRPr>
            </a:lvl1pPr>
          </a:lstStyle>
          <a:p>
            <a:r>
              <a:rPr lang="en-US" sz="3200" dirty="0">
                <a:solidFill>
                  <a:schemeClr val="tx1"/>
                </a:solidFill>
              </a:rPr>
              <a:t>Strengths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23" name="What segment will you target first and why?…">
            <a:extLst>
              <a:ext uri="{FF2B5EF4-FFF2-40B4-BE49-F238E27FC236}">
                <a16:creationId xmlns:a16="http://schemas.microsoft.com/office/drawing/2014/main" id="{2BE616E5-203A-2D84-70DB-92339F0B87E7}"/>
              </a:ext>
            </a:extLst>
          </p:cNvPr>
          <p:cNvSpPr txBox="1"/>
          <p:nvPr/>
        </p:nvSpPr>
        <p:spPr>
          <a:xfrm>
            <a:off x="12263245" y="3000298"/>
            <a:ext cx="5827499" cy="379591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571500" indent="-571500" algn="l" defTabSz="12700">
              <a:buClr>
                <a:srgbClr val="4AC89D"/>
              </a:buClr>
              <a:buSzPct val="100000"/>
              <a:buFont typeface="Wingdings" panose="05000000000000000000" pitchFamily="2" charset="2"/>
              <a:buChar char="v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US" sz="2400" dirty="0">
                <a:solidFill>
                  <a:schemeClr val="tx1"/>
                </a:solidFill>
              </a:rPr>
              <a:t>Initial brand awareness and market penetration in the competitive restaurant landscape.</a:t>
            </a:r>
          </a:p>
          <a:p>
            <a:pPr marL="571500" indent="-571500" algn="l" defTabSz="12700">
              <a:buClr>
                <a:srgbClr val="4AC89D"/>
              </a:buClr>
              <a:buSzPct val="100000"/>
              <a:buFont typeface="Wingdings" panose="05000000000000000000" pitchFamily="2" charset="2"/>
              <a:buChar char="v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US" sz="2400" dirty="0">
                <a:solidFill>
                  <a:schemeClr val="tx1"/>
                </a:solidFill>
              </a:rPr>
              <a:t>Operational challenges in managing multiple cuisines and ensuring consistent quality across diverse menu items.</a:t>
            </a:r>
          </a:p>
          <a:p>
            <a:pPr marL="571500" indent="-571500" algn="l" defTabSz="12700">
              <a:buClr>
                <a:srgbClr val="4AC89D"/>
              </a:buClr>
              <a:buSzPct val="100000"/>
              <a:buFont typeface="Wingdings" panose="05000000000000000000" pitchFamily="2" charset="2"/>
              <a:buChar char="v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US" sz="2400" dirty="0">
                <a:solidFill>
                  <a:schemeClr val="tx1"/>
                </a:solidFill>
              </a:rPr>
              <a:t>Limited customer loyalty and repeat business in the early stages of establishment.</a:t>
            </a:r>
          </a:p>
        </p:txBody>
      </p:sp>
      <p:sp>
        <p:nvSpPr>
          <p:cNvPr id="24" name="Venn diagram">
            <a:extLst>
              <a:ext uri="{FF2B5EF4-FFF2-40B4-BE49-F238E27FC236}">
                <a16:creationId xmlns:a16="http://schemas.microsoft.com/office/drawing/2014/main" id="{6394CD07-6C84-1AFC-B611-F82725FD1FA4}"/>
              </a:ext>
            </a:extLst>
          </p:cNvPr>
          <p:cNvSpPr txBox="1"/>
          <p:nvPr/>
        </p:nvSpPr>
        <p:spPr>
          <a:xfrm>
            <a:off x="13825069" y="2337265"/>
            <a:ext cx="279762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defRPr sz="4600">
                <a:solidFill>
                  <a:srgbClr val="000000"/>
                </a:solidFill>
              </a:defRPr>
            </a:lvl1pPr>
          </a:lstStyle>
          <a:p>
            <a:r>
              <a:rPr lang="en-US" sz="3200" dirty="0">
                <a:solidFill>
                  <a:schemeClr val="tx1"/>
                </a:solidFill>
              </a:rPr>
              <a:t>Weaknesses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25" name="What segment will you target first and why?…">
            <a:extLst>
              <a:ext uri="{FF2B5EF4-FFF2-40B4-BE49-F238E27FC236}">
                <a16:creationId xmlns:a16="http://schemas.microsoft.com/office/drawing/2014/main" id="{5560BAEB-E5EF-7BD5-5F2B-40B670CE1A73}"/>
              </a:ext>
            </a:extLst>
          </p:cNvPr>
          <p:cNvSpPr txBox="1"/>
          <p:nvPr/>
        </p:nvSpPr>
        <p:spPr>
          <a:xfrm>
            <a:off x="5838092" y="8507139"/>
            <a:ext cx="5827499" cy="3057247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571500" indent="-571500" algn="l" defTabSz="12700">
              <a:buClr>
                <a:srgbClr val="4AC89D"/>
              </a:buClr>
              <a:buSzPct val="100000"/>
              <a:buFont typeface="Wingdings" panose="05000000000000000000" pitchFamily="2" charset="2"/>
              <a:buChar char="v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US" sz="2400" dirty="0">
                <a:solidFill>
                  <a:schemeClr val="tx1"/>
                </a:solidFill>
              </a:rPr>
              <a:t>Leveraging the growing demand for diverse and authentic cuisines in metropolitan cities.</a:t>
            </a:r>
          </a:p>
          <a:p>
            <a:pPr marL="571500" indent="-571500" algn="l" defTabSz="12700">
              <a:buClr>
                <a:srgbClr val="4AC89D"/>
              </a:buClr>
              <a:buSzPct val="100000"/>
              <a:buFont typeface="Wingdings" panose="05000000000000000000" pitchFamily="2" charset="2"/>
              <a:buChar char="v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US" sz="2400" dirty="0">
                <a:solidFill>
                  <a:schemeClr val="tx1"/>
                </a:solidFill>
              </a:rPr>
              <a:t>Expanding online delivery services to reach a broader customer base.</a:t>
            </a:r>
          </a:p>
          <a:p>
            <a:pPr marL="571500" indent="-571500" algn="l" defTabSz="12700">
              <a:buClr>
                <a:srgbClr val="4AC89D"/>
              </a:buClr>
              <a:buSzPct val="100000"/>
              <a:buFont typeface="Wingdings" panose="05000000000000000000" pitchFamily="2" charset="2"/>
              <a:buChar char="v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US" sz="2400" dirty="0">
                <a:solidFill>
                  <a:schemeClr val="tx1"/>
                </a:solidFill>
              </a:rPr>
              <a:t>Introducing unique dining experiences or themed events to attract and retain customers.</a:t>
            </a:r>
          </a:p>
        </p:txBody>
      </p:sp>
      <p:sp>
        <p:nvSpPr>
          <p:cNvPr id="26" name="What segment will you target first and why?…">
            <a:extLst>
              <a:ext uri="{FF2B5EF4-FFF2-40B4-BE49-F238E27FC236}">
                <a16:creationId xmlns:a16="http://schemas.microsoft.com/office/drawing/2014/main" id="{463B7C58-E310-7633-F61B-8795A7E8CDBE}"/>
              </a:ext>
            </a:extLst>
          </p:cNvPr>
          <p:cNvSpPr txBox="1"/>
          <p:nvPr/>
        </p:nvSpPr>
        <p:spPr>
          <a:xfrm>
            <a:off x="12298409" y="8457265"/>
            <a:ext cx="5827499" cy="231858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571500" indent="-571500" algn="l" defTabSz="12700">
              <a:buClr>
                <a:srgbClr val="4AC89D"/>
              </a:buClr>
              <a:buSzPct val="100000"/>
              <a:buFont typeface="Wingdings" panose="05000000000000000000" pitchFamily="2" charset="2"/>
              <a:buChar char="v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US" sz="2400" dirty="0">
                <a:solidFill>
                  <a:schemeClr val="tx1"/>
                </a:solidFill>
              </a:rPr>
              <a:t>Intense competition from established restaurants offering similar cuisines.</a:t>
            </a:r>
          </a:p>
          <a:p>
            <a:pPr marL="571500" indent="-571500" algn="l" defTabSz="12700">
              <a:buClr>
                <a:srgbClr val="4AC89D"/>
              </a:buClr>
              <a:buSzPct val="100000"/>
              <a:buFont typeface="Wingdings" panose="05000000000000000000" pitchFamily="2" charset="2"/>
              <a:buChar char="v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US" sz="2400" dirty="0">
                <a:solidFill>
                  <a:schemeClr val="tx1"/>
                </a:solidFill>
              </a:rPr>
              <a:t>Fluctuating food costs and supply chain disruptions affecting ingredient availability.</a:t>
            </a:r>
          </a:p>
        </p:txBody>
      </p:sp>
      <p:sp>
        <p:nvSpPr>
          <p:cNvPr id="27" name="Venn diagram">
            <a:extLst>
              <a:ext uri="{FF2B5EF4-FFF2-40B4-BE49-F238E27FC236}">
                <a16:creationId xmlns:a16="http://schemas.microsoft.com/office/drawing/2014/main" id="{FC20901A-4959-C649-59BC-7CB9FE54BDF4}"/>
              </a:ext>
            </a:extLst>
          </p:cNvPr>
          <p:cNvSpPr txBox="1"/>
          <p:nvPr/>
        </p:nvSpPr>
        <p:spPr>
          <a:xfrm>
            <a:off x="6951693" y="7867205"/>
            <a:ext cx="3633584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defRPr sz="4600">
                <a:solidFill>
                  <a:srgbClr val="000000"/>
                </a:solidFill>
              </a:defRPr>
            </a:lvl1pPr>
          </a:lstStyle>
          <a:p>
            <a:r>
              <a:rPr lang="en-US" sz="3200" dirty="0">
                <a:solidFill>
                  <a:schemeClr val="tx1"/>
                </a:solidFill>
              </a:rPr>
              <a:t>Opportunities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28" name="Venn diagram">
            <a:extLst>
              <a:ext uri="{FF2B5EF4-FFF2-40B4-BE49-F238E27FC236}">
                <a16:creationId xmlns:a16="http://schemas.microsoft.com/office/drawing/2014/main" id="{970777B1-E690-96D6-71BD-AA9EAA7BA65F}"/>
              </a:ext>
            </a:extLst>
          </p:cNvPr>
          <p:cNvSpPr txBox="1"/>
          <p:nvPr/>
        </p:nvSpPr>
        <p:spPr>
          <a:xfrm>
            <a:off x="13825069" y="7903636"/>
            <a:ext cx="2797626" cy="59503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defRPr sz="4600">
                <a:solidFill>
                  <a:srgbClr val="000000"/>
                </a:solidFill>
              </a:defRPr>
            </a:lvl1pPr>
          </a:lstStyle>
          <a:p>
            <a:r>
              <a:rPr lang="en-US" sz="3200" dirty="0">
                <a:solidFill>
                  <a:schemeClr val="tx1"/>
                </a:solidFill>
              </a:rPr>
              <a:t>Threats</a:t>
            </a:r>
            <a:endParaRPr sz="3200" dirty="0">
              <a:solidFill>
                <a:schemeClr val="tx1"/>
              </a:solidFill>
            </a:endParaRPr>
          </a:p>
        </p:txBody>
      </p:sp>
      <p:sp>
        <p:nvSpPr>
          <p:cNvPr id="29" name="Polygon">
            <a:extLst>
              <a:ext uri="{FF2B5EF4-FFF2-40B4-BE49-F238E27FC236}">
                <a16:creationId xmlns:a16="http://schemas.microsoft.com/office/drawing/2014/main" id="{55CA5901-C9E7-DC58-1253-88642CDBCE47}"/>
              </a:ext>
            </a:extLst>
          </p:cNvPr>
          <p:cNvSpPr/>
          <p:nvPr/>
        </p:nvSpPr>
        <p:spPr>
          <a:xfrm>
            <a:off x="441469" y="432799"/>
            <a:ext cx="1785602" cy="208177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F7B61A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>
              <a:solidFill>
                <a:schemeClr val="bg1"/>
              </a:solidFill>
            </a:endParaRPr>
          </a:p>
        </p:txBody>
      </p:sp>
      <p:sp>
        <p:nvSpPr>
          <p:cNvPr id="30" name="02">
            <a:extLst>
              <a:ext uri="{FF2B5EF4-FFF2-40B4-BE49-F238E27FC236}">
                <a16:creationId xmlns:a16="http://schemas.microsoft.com/office/drawing/2014/main" id="{35BB2D72-0ED1-7CB6-6661-7934F3D3D05A}"/>
              </a:ext>
            </a:extLst>
          </p:cNvPr>
          <p:cNvSpPr txBox="1"/>
          <p:nvPr/>
        </p:nvSpPr>
        <p:spPr>
          <a:xfrm>
            <a:off x="762777" y="1110163"/>
            <a:ext cx="114298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31" name="01">
            <a:extLst>
              <a:ext uri="{FF2B5EF4-FFF2-40B4-BE49-F238E27FC236}">
                <a16:creationId xmlns:a16="http://schemas.microsoft.com/office/drawing/2014/main" id="{77E0FF33-3F5E-A209-C270-A86E5CA61373}"/>
              </a:ext>
            </a:extLst>
          </p:cNvPr>
          <p:cNvSpPr txBox="1"/>
          <p:nvPr/>
        </p:nvSpPr>
        <p:spPr>
          <a:xfrm>
            <a:off x="581262" y="1039595"/>
            <a:ext cx="1470284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4800" dirty="0">
                <a:solidFill>
                  <a:schemeClr val="bg1"/>
                </a:solidFill>
              </a:rPr>
              <a:t>0</a:t>
            </a:r>
            <a:r>
              <a:rPr lang="en-US" sz="4800" dirty="0">
                <a:solidFill>
                  <a:schemeClr val="bg1"/>
                </a:solidFill>
              </a:rPr>
              <a:t>3</a:t>
            </a:r>
            <a:endParaRPr sz="4800" dirty="0">
              <a:solidFill>
                <a:schemeClr val="bg1"/>
              </a:solidFill>
            </a:endParaRPr>
          </a:p>
        </p:txBody>
      </p:sp>
      <p:pic>
        <p:nvPicPr>
          <p:cNvPr id="41" name="Picture 40">
            <a:extLst>
              <a:ext uri="{FF2B5EF4-FFF2-40B4-BE49-F238E27FC236}">
                <a16:creationId xmlns:a16="http://schemas.microsoft.com/office/drawing/2014/main" id="{7B60A490-841B-645F-9695-003A7E0491C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30" t="11735" r="79973" b="39502"/>
          <a:stretch/>
        </p:blipFill>
        <p:spPr>
          <a:xfrm>
            <a:off x="1499616" y="4005072"/>
            <a:ext cx="2718580" cy="6455664"/>
          </a:xfrm>
          <a:prstGeom prst="rect">
            <a:avLst/>
          </a:prstGeom>
        </p:spPr>
      </p:pic>
      <p:pic>
        <p:nvPicPr>
          <p:cNvPr id="42" name="Picture 41">
            <a:extLst>
              <a:ext uri="{FF2B5EF4-FFF2-40B4-BE49-F238E27FC236}">
                <a16:creationId xmlns:a16="http://schemas.microsoft.com/office/drawing/2014/main" id="{591D9FB8-1A8E-E957-8C7C-C514C0F98634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1824" t="12022" r="24750" b="41019"/>
          <a:stretch/>
        </p:blipFill>
        <p:spPr>
          <a:xfrm>
            <a:off x="20080224" y="3547871"/>
            <a:ext cx="2963242" cy="69128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5383697"/>
      </p:ext>
    </p:extLst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Rectangle 37">
            <a:extLst>
              <a:ext uri="{FF2B5EF4-FFF2-40B4-BE49-F238E27FC236}">
                <a16:creationId xmlns:a16="http://schemas.microsoft.com/office/drawing/2014/main" id="{67310C79-6ADA-AB9F-BD69-13C386997448}"/>
              </a:ext>
            </a:extLst>
          </p:cNvPr>
          <p:cNvSpPr/>
          <p:nvPr/>
        </p:nvSpPr>
        <p:spPr>
          <a:xfrm>
            <a:off x="17128104" y="12485204"/>
            <a:ext cx="4427866" cy="494438"/>
          </a:xfrm>
          <a:prstGeom prst="rect">
            <a:avLst/>
          </a:prstGeom>
          <a:solidFill>
            <a:srgbClr val="FCFF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000" b="0" i="0" u="none" strike="noStrike" cap="none" spc="0" normalizeH="0" baseline="0">
              <a:ln>
                <a:noFill/>
              </a:ln>
              <a:solidFill>
                <a:srgbClr val="1A1A1A"/>
              </a:solidFill>
              <a:effectLst/>
              <a:uFillTx/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063025" y="12413670"/>
            <a:ext cx="980441" cy="495301"/>
          </a:xfr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 lang="en-IN"/>
              <a:pPr/>
              <a:t>8</a:t>
            </a:fld>
            <a:endParaRPr lang="en-IN"/>
          </a:p>
        </p:txBody>
      </p:sp>
      <p:sp>
        <p:nvSpPr>
          <p:cNvPr id="150" name="01"/>
          <p:cNvSpPr txBox="1"/>
          <p:nvPr/>
        </p:nvSpPr>
        <p:spPr>
          <a:xfrm>
            <a:off x="3735307" y="11045934"/>
            <a:ext cx="68994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3E6B088-597E-E172-9560-F71B10C921CA}"/>
              </a:ext>
            </a:extLst>
          </p:cNvPr>
          <p:cNvSpPr/>
          <p:nvPr/>
        </p:nvSpPr>
        <p:spPr>
          <a:xfrm>
            <a:off x="1339850" y="12414250"/>
            <a:ext cx="3279359" cy="495300"/>
          </a:xfrm>
          <a:prstGeom prst="rect">
            <a:avLst/>
          </a:prstGeom>
          <a:solidFill>
            <a:srgbClr val="FCFF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000" b="0" i="0" u="none" strike="noStrike" cap="none" spc="0" normalizeH="0" baseline="0">
              <a:ln>
                <a:noFill/>
              </a:ln>
              <a:solidFill>
                <a:srgbClr val="1A1A1A"/>
              </a:solidFill>
              <a:effectLst/>
              <a:uFillTx/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39" name="Channels: How to reach or market to customers?…">
            <a:extLst>
              <a:ext uri="{FF2B5EF4-FFF2-40B4-BE49-F238E27FC236}">
                <a16:creationId xmlns:a16="http://schemas.microsoft.com/office/drawing/2014/main" id="{186D84ED-D70C-46E3-088A-BA367D6719F7}"/>
              </a:ext>
            </a:extLst>
          </p:cNvPr>
          <p:cNvSpPr txBox="1"/>
          <p:nvPr/>
        </p:nvSpPr>
        <p:spPr>
          <a:xfrm>
            <a:off x="19997333" y="12411121"/>
            <a:ext cx="3492500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12700">
              <a:buClr>
                <a:schemeClr val="accent2"/>
              </a:buClr>
              <a:buSzPct val="10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US" sz="2800" dirty="0">
                <a:solidFill>
                  <a:schemeClr val="tx2"/>
                </a:solidFill>
              </a:rPr>
              <a:t>Marketing</a:t>
            </a:r>
            <a:endParaRPr sz="2800" dirty="0">
              <a:solidFill>
                <a:schemeClr val="tx2"/>
              </a:solidFill>
            </a:endParaRPr>
          </a:p>
        </p:txBody>
      </p:sp>
      <p:sp>
        <p:nvSpPr>
          <p:cNvPr id="2" name="Venn diagram">
            <a:extLst>
              <a:ext uri="{FF2B5EF4-FFF2-40B4-BE49-F238E27FC236}">
                <a16:creationId xmlns:a16="http://schemas.microsoft.com/office/drawing/2014/main" id="{471D5637-E852-CEB9-32FC-F062F3D51E78}"/>
              </a:ext>
            </a:extLst>
          </p:cNvPr>
          <p:cNvSpPr txBox="1"/>
          <p:nvPr/>
        </p:nvSpPr>
        <p:spPr>
          <a:xfrm>
            <a:off x="2473574" y="870494"/>
            <a:ext cx="19512497" cy="779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defRPr sz="4600">
                <a:solidFill>
                  <a:srgbClr val="000000"/>
                </a:solidFill>
              </a:defRPr>
            </a:lvl1pPr>
          </a:lstStyle>
          <a:p>
            <a:pPr algn="l"/>
            <a:r>
              <a:rPr lang="en-US" sz="4400" dirty="0">
                <a:solidFill>
                  <a:schemeClr val="tx1"/>
                </a:solidFill>
              </a:rPr>
              <a:t>Expansion and future scope</a:t>
            </a:r>
          </a:p>
        </p:txBody>
      </p:sp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60D8D7D8-E4AB-FCCE-E70A-97D4FFA0D59D}"/>
              </a:ext>
            </a:extLst>
          </p:cNvPr>
          <p:cNvCxnSpPr>
            <a:cxnSpLocks/>
          </p:cNvCxnSpPr>
          <p:nvPr/>
        </p:nvCxnSpPr>
        <p:spPr>
          <a:xfrm>
            <a:off x="2473574" y="1608992"/>
            <a:ext cx="9952888" cy="0"/>
          </a:xfrm>
          <a:prstGeom prst="line">
            <a:avLst/>
          </a:prstGeom>
          <a:noFill/>
          <a:ln w="28575" cap="flat">
            <a:solidFill>
              <a:schemeClr val="accent4">
                <a:lumMod val="60000"/>
                <a:lumOff val="40000"/>
              </a:schemeClr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7" name="What segment will you target first and why?…">
            <a:extLst>
              <a:ext uri="{FF2B5EF4-FFF2-40B4-BE49-F238E27FC236}">
                <a16:creationId xmlns:a16="http://schemas.microsoft.com/office/drawing/2014/main" id="{56F3776C-F042-C759-3AA4-D8CE718872FF}"/>
              </a:ext>
            </a:extLst>
          </p:cNvPr>
          <p:cNvSpPr txBox="1"/>
          <p:nvPr/>
        </p:nvSpPr>
        <p:spPr>
          <a:xfrm>
            <a:off x="1801957" y="2175514"/>
            <a:ext cx="17212874" cy="619656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571500" indent="-571500" algn="l" defTabSz="12700">
              <a:buClr>
                <a:srgbClr val="FFC000"/>
              </a:buClr>
              <a:buSzPct val="100000"/>
              <a:buFont typeface="Wingdings" panose="05000000000000000000" pitchFamily="2" charset="2"/>
              <a:buChar char="v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US" sz="3600" b="1" dirty="0">
                <a:solidFill>
                  <a:schemeClr val="tx1"/>
                </a:solidFill>
              </a:rPr>
              <a:t>Digital Marketing and Online Presence: </a:t>
            </a:r>
            <a:r>
              <a:rPr lang="en-US" sz="3600" dirty="0">
                <a:solidFill>
                  <a:schemeClr val="tx1"/>
                </a:solidFill>
              </a:rPr>
              <a:t>Use digital strategies to boost brand awareness. Engage on platforms like Instagram, Facebook, and Twitter with compelling content and exclusive offers.</a:t>
            </a:r>
          </a:p>
          <a:p>
            <a:pPr marL="571500" indent="-571500" algn="l" defTabSz="12700">
              <a:buClr>
                <a:srgbClr val="FFC000"/>
              </a:buClr>
              <a:buSzPct val="100000"/>
              <a:buFont typeface="Wingdings" panose="05000000000000000000" pitchFamily="2" charset="2"/>
              <a:buChar char="v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endParaRPr lang="en-US" sz="3600" dirty="0">
              <a:solidFill>
                <a:schemeClr val="tx1"/>
              </a:solidFill>
            </a:endParaRPr>
          </a:p>
          <a:p>
            <a:pPr marL="571500" indent="-571500" algn="l" defTabSz="12700">
              <a:buClr>
                <a:srgbClr val="FFC000"/>
              </a:buClr>
              <a:buSzPct val="100000"/>
              <a:buFont typeface="Wingdings" panose="05000000000000000000" pitchFamily="2" charset="2"/>
              <a:buChar char="v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US" sz="3600" b="1" dirty="0">
                <a:solidFill>
                  <a:schemeClr val="tx1"/>
                </a:solidFill>
              </a:rPr>
              <a:t>Content Marketing and Blogging: </a:t>
            </a:r>
            <a:r>
              <a:rPr lang="en-US" sz="3600" dirty="0">
                <a:solidFill>
                  <a:schemeClr val="tx1"/>
                </a:solidFill>
              </a:rPr>
              <a:t>Create engaging posts, articles, and videos about food and culinary tips. Drive organic traffic, improve SEO, and establish industry leadership.</a:t>
            </a:r>
          </a:p>
          <a:p>
            <a:pPr marL="571500" indent="-571500" algn="l" defTabSz="12700">
              <a:buClr>
                <a:srgbClr val="FFC000"/>
              </a:buClr>
              <a:buSzPct val="100000"/>
              <a:buFont typeface="Wingdings" panose="05000000000000000000" pitchFamily="2" charset="2"/>
              <a:buChar char="v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endParaRPr lang="en-US" sz="3600" dirty="0">
              <a:solidFill>
                <a:schemeClr val="tx1"/>
              </a:solidFill>
            </a:endParaRPr>
          </a:p>
          <a:p>
            <a:pPr marL="571500" indent="-571500" algn="l" defTabSz="12700">
              <a:buClr>
                <a:srgbClr val="FFC000"/>
              </a:buClr>
              <a:buSzPct val="100000"/>
              <a:buFont typeface="Wingdings" panose="05000000000000000000" pitchFamily="2" charset="2"/>
              <a:buChar char="v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US" sz="3600" b="1" dirty="0">
                <a:solidFill>
                  <a:schemeClr val="tx1"/>
                </a:solidFill>
              </a:rPr>
              <a:t>Customer Loyalty Programs: </a:t>
            </a:r>
            <a:r>
              <a:rPr lang="en-US" sz="3600" dirty="0">
                <a:solidFill>
                  <a:schemeClr val="tx1"/>
                </a:solidFill>
              </a:rPr>
              <a:t>Implement programs to increase retention. Offer discounts, coupons, and personalized promotions to reward and retain loyal customers. Strengthen relationships for long-term loyalty.</a:t>
            </a:r>
          </a:p>
        </p:txBody>
      </p:sp>
      <p:sp>
        <p:nvSpPr>
          <p:cNvPr id="15" name="01">
            <a:extLst>
              <a:ext uri="{FF2B5EF4-FFF2-40B4-BE49-F238E27FC236}">
                <a16:creationId xmlns:a16="http://schemas.microsoft.com/office/drawing/2014/main" id="{97EDC9DE-0950-C203-C459-8FA4AAE8290A}"/>
              </a:ext>
            </a:extLst>
          </p:cNvPr>
          <p:cNvSpPr txBox="1"/>
          <p:nvPr/>
        </p:nvSpPr>
        <p:spPr>
          <a:xfrm>
            <a:off x="581262" y="1039595"/>
            <a:ext cx="1470284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4800" dirty="0"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18" name="03">
            <a:extLst>
              <a:ext uri="{FF2B5EF4-FFF2-40B4-BE49-F238E27FC236}">
                <a16:creationId xmlns:a16="http://schemas.microsoft.com/office/drawing/2014/main" id="{5ECD7999-BE6B-4980-2B63-5FCEEF729DC8}"/>
              </a:ext>
            </a:extLst>
          </p:cNvPr>
          <p:cNvSpPr txBox="1"/>
          <p:nvPr/>
        </p:nvSpPr>
        <p:spPr>
          <a:xfrm>
            <a:off x="692758" y="992848"/>
            <a:ext cx="1260532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19" name="01">
            <a:extLst>
              <a:ext uri="{FF2B5EF4-FFF2-40B4-BE49-F238E27FC236}">
                <a16:creationId xmlns:a16="http://schemas.microsoft.com/office/drawing/2014/main" id="{761A5EEA-9A00-15BB-2274-512361A4887F}"/>
              </a:ext>
            </a:extLst>
          </p:cNvPr>
          <p:cNvSpPr txBox="1"/>
          <p:nvPr/>
        </p:nvSpPr>
        <p:spPr>
          <a:xfrm>
            <a:off x="569540" y="887197"/>
            <a:ext cx="1470284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4800" dirty="0">
                <a:solidFill>
                  <a:schemeClr val="bg1"/>
                </a:solidFill>
              </a:rPr>
              <a:t>0</a:t>
            </a:r>
            <a:r>
              <a:rPr lang="en-US" sz="4800" dirty="0">
                <a:solidFill>
                  <a:schemeClr val="bg1"/>
                </a:solidFill>
              </a:rPr>
              <a:t>3</a:t>
            </a:r>
            <a:endParaRPr sz="4800" dirty="0">
              <a:solidFill>
                <a:schemeClr val="bg1"/>
              </a:solidFill>
            </a:endParaRPr>
          </a:p>
        </p:txBody>
      </p:sp>
      <p:sp>
        <p:nvSpPr>
          <p:cNvPr id="4" name="Polygon">
            <a:extLst>
              <a:ext uri="{FF2B5EF4-FFF2-40B4-BE49-F238E27FC236}">
                <a16:creationId xmlns:a16="http://schemas.microsoft.com/office/drawing/2014/main" id="{6523F98A-9D5C-CD1E-D1BB-2D2CF49E085D}"/>
              </a:ext>
            </a:extLst>
          </p:cNvPr>
          <p:cNvSpPr/>
          <p:nvPr/>
        </p:nvSpPr>
        <p:spPr>
          <a:xfrm>
            <a:off x="431461" y="306904"/>
            <a:ext cx="1777946" cy="2052998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F7B61A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 dirty="0">
              <a:solidFill>
                <a:schemeClr val="bg1"/>
              </a:solidFill>
            </a:endParaRPr>
          </a:p>
        </p:txBody>
      </p:sp>
      <p:sp>
        <p:nvSpPr>
          <p:cNvPr id="5" name="01">
            <a:extLst>
              <a:ext uri="{FF2B5EF4-FFF2-40B4-BE49-F238E27FC236}">
                <a16:creationId xmlns:a16="http://schemas.microsoft.com/office/drawing/2014/main" id="{58CA4F4E-0138-FE60-F117-5465F752F6F9}"/>
              </a:ext>
            </a:extLst>
          </p:cNvPr>
          <p:cNvSpPr txBox="1"/>
          <p:nvPr/>
        </p:nvSpPr>
        <p:spPr>
          <a:xfrm>
            <a:off x="581264" y="945813"/>
            <a:ext cx="1470284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sz="4800" dirty="0">
                <a:solidFill>
                  <a:schemeClr val="bg1"/>
                </a:solidFill>
              </a:rPr>
              <a:t>0</a:t>
            </a:r>
            <a:r>
              <a:rPr lang="en-US" sz="4800" dirty="0">
                <a:solidFill>
                  <a:schemeClr val="bg1"/>
                </a:solidFill>
              </a:rPr>
              <a:t>3</a:t>
            </a:r>
            <a:endParaRPr sz="4800" dirty="0">
              <a:solidFill>
                <a:schemeClr val="bg1"/>
              </a:solidFill>
            </a:endParaRPr>
          </a:p>
        </p:txBody>
      </p:sp>
      <p:sp>
        <p:nvSpPr>
          <p:cNvPr id="8" name="What segment will you target first and why?…">
            <a:extLst>
              <a:ext uri="{FF2B5EF4-FFF2-40B4-BE49-F238E27FC236}">
                <a16:creationId xmlns:a16="http://schemas.microsoft.com/office/drawing/2014/main" id="{04022989-8847-4D88-90C6-3C6D38336169}"/>
              </a:ext>
            </a:extLst>
          </p:cNvPr>
          <p:cNvSpPr txBox="1"/>
          <p:nvPr/>
        </p:nvSpPr>
        <p:spPr>
          <a:xfrm>
            <a:off x="2814937" y="9328088"/>
            <a:ext cx="17212874" cy="34265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571500" indent="-571500" algn="l" defTabSz="12700">
              <a:buClr>
                <a:srgbClr val="FFC000"/>
              </a:buClr>
              <a:buSzPct val="100000"/>
              <a:buFont typeface="Wingdings" panose="05000000000000000000" pitchFamily="2" charset="2"/>
              <a:buChar char="v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US" sz="3600" b="1" dirty="0">
                <a:solidFill>
                  <a:schemeClr val="tx1"/>
                </a:solidFill>
              </a:rPr>
              <a:t>Considering the availability and demand for cuisine in specific cities, our primary focus will be on Noida, followed by New Delhi and Gurugram. </a:t>
            </a:r>
          </a:p>
          <a:p>
            <a:pPr marL="571500" indent="-571500" algn="l" defTabSz="12700">
              <a:buClr>
                <a:srgbClr val="FFC000"/>
              </a:buClr>
              <a:buSzPct val="100000"/>
              <a:buFont typeface="Wingdings" panose="05000000000000000000" pitchFamily="2" charset="2"/>
              <a:buChar char="v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endParaRPr lang="en-US" sz="3600" b="1" dirty="0">
              <a:solidFill>
                <a:schemeClr val="tx1"/>
              </a:solidFill>
            </a:endParaRPr>
          </a:p>
          <a:p>
            <a:pPr marL="571500" indent="-571500" algn="l" defTabSz="12700">
              <a:buClr>
                <a:srgbClr val="FFC000"/>
              </a:buClr>
              <a:buSzPct val="100000"/>
              <a:buFont typeface="Wingdings" panose="05000000000000000000" pitchFamily="2" charset="2"/>
              <a:buChar char="v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US" sz="3600" b="1" dirty="0">
                <a:solidFill>
                  <a:schemeClr val="tx1"/>
                </a:solidFill>
              </a:rPr>
              <a:t>Our decision has been validated by insights from our machine learning model, confirming the optimal market prioritization based on data analysis."</a:t>
            </a: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196B2FA-856C-C942-3609-F9C13F2E3704}"/>
              </a:ext>
            </a:extLst>
          </p:cNvPr>
          <p:cNvSpPr/>
          <p:nvPr/>
        </p:nvSpPr>
        <p:spPr>
          <a:xfrm>
            <a:off x="2290694" y="8979408"/>
            <a:ext cx="17718829" cy="3895344"/>
          </a:xfrm>
          <a:prstGeom prst="roundRect">
            <a:avLst/>
          </a:prstGeom>
          <a:noFill/>
          <a:ln w="25400" cap="flat">
            <a:solidFill>
              <a:srgbClr val="F7B61A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000" b="0" i="0" u="none" strike="noStrike" cap="none" spc="0" normalizeH="0" baseline="0">
              <a:ln>
                <a:noFill/>
              </a:ln>
              <a:solidFill>
                <a:srgbClr val="1A1A1A"/>
              </a:solidFill>
              <a:effectLst/>
              <a:uFillTx/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</p:spTree>
    <p:extLst>
      <p:ext uri="{BB962C8B-B14F-4D97-AF65-F5344CB8AC3E}">
        <p14:creationId xmlns:p14="http://schemas.microsoft.com/office/powerpoint/2010/main" val="4231694513"/>
      </p:ext>
    </p:extLst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Slide Number"/>
          <p:cNvSpPr txBox="1">
            <a:spLocks noGrp="1"/>
          </p:cNvSpPr>
          <p:nvPr>
            <p:ph type="sldNum" sz="quarter" idx="2"/>
          </p:nvPr>
        </p:nvSpPr>
        <p:spPr>
          <a:xfrm>
            <a:off x="22063025" y="12413670"/>
            <a:ext cx="980441" cy="495301"/>
          </a:xfrm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/>
          <a:lstStyle/>
          <a:p>
            <a:fld id="{86CB4B4D-7CA3-9044-876B-883B54F8677D}" type="slidenum">
              <a:rPr lang="en-IN"/>
              <a:pPr/>
              <a:t>9</a:t>
            </a:fld>
            <a:endParaRPr lang="en-IN"/>
          </a:p>
        </p:txBody>
      </p:sp>
      <p:sp>
        <p:nvSpPr>
          <p:cNvPr id="149" name="Polygon"/>
          <p:cNvSpPr/>
          <p:nvPr/>
        </p:nvSpPr>
        <p:spPr>
          <a:xfrm>
            <a:off x="516793" y="442444"/>
            <a:ext cx="2103316" cy="24287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lnTo>
                  <a:pt x="21600" y="5400"/>
                </a:lnTo>
                <a:lnTo>
                  <a:pt x="21600" y="16200"/>
                </a:lnTo>
                <a:lnTo>
                  <a:pt x="10800" y="21600"/>
                </a:lnTo>
                <a:lnTo>
                  <a:pt x="0" y="16200"/>
                </a:lnTo>
                <a:lnTo>
                  <a:pt x="0" y="5400"/>
                </a:lnTo>
                <a:close/>
              </a:path>
            </a:pathLst>
          </a:custGeom>
          <a:solidFill>
            <a:srgbClr val="7030A0"/>
          </a:solidFill>
          <a:ln w="12700">
            <a:miter lim="400000"/>
          </a:ln>
        </p:spPr>
        <p:txBody>
          <a:bodyPr lIns="0" tIns="0" rIns="0" bIns="0" anchor="ctr"/>
          <a:lstStyle/>
          <a:p>
            <a:endParaRPr dirty="0"/>
          </a:p>
        </p:txBody>
      </p:sp>
      <p:sp>
        <p:nvSpPr>
          <p:cNvPr id="150" name="01"/>
          <p:cNvSpPr txBox="1"/>
          <p:nvPr/>
        </p:nvSpPr>
        <p:spPr>
          <a:xfrm>
            <a:off x="3735307" y="11045934"/>
            <a:ext cx="689949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>
                <a:solidFill>
                  <a:schemeClr val="bg1"/>
                </a:solidFill>
              </a:rPr>
              <a:t>01</a:t>
            </a:r>
          </a:p>
        </p:txBody>
      </p:sp>
      <p:sp>
        <p:nvSpPr>
          <p:cNvPr id="151" name="Targeting"/>
          <p:cNvSpPr txBox="1"/>
          <p:nvPr/>
        </p:nvSpPr>
        <p:spPr>
          <a:xfrm>
            <a:off x="700362" y="1436011"/>
            <a:ext cx="1756818" cy="84125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defRPr sz="2400">
                <a:solidFill>
                  <a:srgbClr val="FFFFFF"/>
                </a:solidFill>
              </a:defRPr>
            </a:lvl1pPr>
          </a:lstStyle>
          <a:p>
            <a:r>
              <a:rPr lang="en-US" dirty="0">
                <a:solidFill>
                  <a:schemeClr val="bg1"/>
                </a:solidFill>
              </a:rPr>
              <a:t>Prediction Model</a:t>
            </a:r>
            <a:endParaRPr dirty="0">
              <a:solidFill>
                <a:schemeClr val="bg1"/>
              </a:solidFill>
            </a:endParaRPr>
          </a:p>
        </p:txBody>
      </p:sp>
      <p:sp>
        <p:nvSpPr>
          <p:cNvPr id="174" name="Freeform 661"/>
          <p:cNvSpPr/>
          <p:nvPr/>
        </p:nvSpPr>
        <p:spPr>
          <a:xfrm>
            <a:off x="1313528" y="817881"/>
            <a:ext cx="471464" cy="48269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8231" y="0"/>
                </a:moveTo>
                <a:lnTo>
                  <a:pt x="13496" y="4642"/>
                </a:lnTo>
                <a:lnTo>
                  <a:pt x="13496" y="7050"/>
                </a:lnTo>
                <a:lnTo>
                  <a:pt x="10463" y="10081"/>
                </a:lnTo>
                <a:cubicBezTo>
                  <a:pt x="10369" y="10062"/>
                  <a:pt x="10279" y="10047"/>
                  <a:pt x="10179" y="10047"/>
                </a:cubicBezTo>
                <a:cubicBezTo>
                  <a:pt x="9419" y="10047"/>
                  <a:pt x="8796" y="10656"/>
                  <a:pt x="8796" y="11398"/>
                </a:cubicBezTo>
                <a:cubicBezTo>
                  <a:pt x="8796" y="12140"/>
                  <a:pt x="9420" y="12731"/>
                  <a:pt x="10179" y="12731"/>
                </a:cubicBezTo>
                <a:cubicBezTo>
                  <a:pt x="10939" y="12731"/>
                  <a:pt x="11563" y="12140"/>
                  <a:pt x="11563" y="11398"/>
                </a:cubicBezTo>
                <a:cubicBezTo>
                  <a:pt x="11563" y="11256"/>
                  <a:pt x="11533" y="11110"/>
                  <a:pt x="11492" y="10982"/>
                </a:cubicBezTo>
                <a:lnTo>
                  <a:pt x="14524" y="7933"/>
                </a:lnTo>
                <a:lnTo>
                  <a:pt x="16847" y="7933"/>
                </a:lnTo>
                <a:lnTo>
                  <a:pt x="21600" y="3291"/>
                </a:lnTo>
                <a:lnTo>
                  <a:pt x="19348" y="3083"/>
                </a:lnTo>
                <a:lnTo>
                  <a:pt x="20518" y="1905"/>
                </a:lnTo>
                <a:lnTo>
                  <a:pt x="19525" y="970"/>
                </a:lnTo>
                <a:lnTo>
                  <a:pt x="18443" y="2061"/>
                </a:lnTo>
                <a:lnTo>
                  <a:pt x="18231" y="0"/>
                </a:lnTo>
                <a:close/>
                <a:moveTo>
                  <a:pt x="10179" y="1715"/>
                </a:moveTo>
                <a:cubicBezTo>
                  <a:pt x="4557" y="1715"/>
                  <a:pt x="0" y="6166"/>
                  <a:pt x="0" y="11657"/>
                </a:cubicBezTo>
                <a:cubicBezTo>
                  <a:pt x="0" y="17149"/>
                  <a:pt x="4558" y="21600"/>
                  <a:pt x="10179" y="21600"/>
                </a:cubicBezTo>
                <a:cubicBezTo>
                  <a:pt x="15802" y="21600"/>
                  <a:pt x="20359" y="17149"/>
                  <a:pt x="20359" y="11657"/>
                </a:cubicBezTo>
                <a:cubicBezTo>
                  <a:pt x="20359" y="10082"/>
                  <a:pt x="19979" y="8598"/>
                  <a:pt x="19312" y="7275"/>
                </a:cubicBezTo>
                <a:lnTo>
                  <a:pt x="17858" y="8695"/>
                </a:lnTo>
                <a:cubicBezTo>
                  <a:pt x="18231" y="9612"/>
                  <a:pt x="18426" y="10612"/>
                  <a:pt x="18426" y="11657"/>
                </a:cubicBezTo>
                <a:cubicBezTo>
                  <a:pt x="18426" y="16103"/>
                  <a:pt x="14731" y="19729"/>
                  <a:pt x="10179" y="19729"/>
                </a:cubicBezTo>
                <a:cubicBezTo>
                  <a:pt x="5628" y="19729"/>
                  <a:pt x="1933" y="16104"/>
                  <a:pt x="1933" y="11657"/>
                </a:cubicBezTo>
                <a:cubicBezTo>
                  <a:pt x="1933" y="7212"/>
                  <a:pt x="5628" y="3603"/>
                  <a:pt x="10179" y="3603"/>
                </a:cubicBezTo>
                <a:cubicBezTo>
                  <a:pt x="10911" y="3603"/>
                  <a:pt x="11614" y="3688"/>
                  <a:pt x="12290" y="3863"/>
                </a:cubicBezTo>
                <a:lnTo>
                  <a:pt x="13815" y="2373"/>
                </a:lnTo>
                <a:cubicBezTo>
                  <a:pt x="12683" y="1949"/>
                  <a:pt x="11464" y="1715"/>
                  <a:pt x="10179" y="1715"/>
                </a:cubicBezTo>
                <a:close/>
                <a:moveTo>
                  <a:pt x="10179" y="6011"/>
                </a:moveTo>
                <a:cubicBezTo>
                  <a:pt x="7140" y="6011"/>
                  <a:pt x="4682" y="8412"/>
                  <a:pt x="4682" y="11380"/>
                </a:cubicBezTo>
                <a:cubicBezTo>
                  <a:pt x="4682" y="14348"/>
                  <a:pt x="7140" y="16767"/>
                  <a:pt x="10179" y="16767"/>
                </a:cubicBezTo>
                <a:cubicBezTo>
                  <a:pt x="13218" y="16767"/>
                  <a:pt x="15677" y="14348"/>
                  <a:pt x="15677" y="11380"/>
                </a:cubicBezTo>
                <a:cubicBezTo>
                  <a:pt x="15678" y="10534"/>
                  <a:pt x="15484" y="9737"/>
                  <a:pt x="15127" y="9025"/>
                </a:cubicBezTo>
                <a:lnTo>
                  <a:pt x="14099" y="10116"/>
                </a:lnTo>
                <a:cubicBezTo>
                  <a:pt x="14237" y="10518"/>
                  <a:pt x="14311" y="10933"/>
                  <a:pt x="14311" y="11380"/>
                </a:cubicBezTo>
                <a:cubicBezTo>
                  <a:pt x="14311" y="13603"/>
                  <a:pt x="12455" y="15416"/>
                  <a:pt x="10179" y="15416"/>
                </a:cubicBezTo>
                <a:cubicBezTo>
                  <a:pt x="7904" y="15416"/>
                  <a:pt x="6047" y="13603"/>
                  <a:pt x="6047" y="11380"/>
                </a:cubicBezTo>
                <a:cubicBezTo>
                  <a:pt x="6047" y="9158"/>
                  <a:pt x="7904" y="7362"/>
                  <a:pt x="10179" y="7362"/>
                </a:cubicBezTo>
                <a:cubicBezTo>
                  <a:pt x="10570" y="7362"/>
                  <a:pt x="10939" y="7418"/>
                  <a:pt x="11297" y="7518"/>
                </a:cubicBezTo>
                <a:lnTo>
                  <a:pt x="12325" y="6444"/>
                </a:lnTo>
                <a:cubicBezTo>
                  <a:pt x="11665" y="6170"/>
                  <a:pt x="10942" y="6011"/>
                  <a:pt x="10179" y="6011"/>
                </a:cubicBezTo>
                <a:close/>
              </a:path>
            </a:pathLst>
          </a:custGeom>
          <a:solidFill>
            <a:srgbClr val="FFFFFF"/>
          </a:solidFill>
          <a:ln w="12700">
            <a:miter lim="400000"/>
          </a:ln>
        </p:spPr>
        <p:txBody>
          <a:bodyPr lIns="45719" rIns="45719" anchor="ctr"/>
          <a:lstStyle/>
          <a:p>
            <a:pPr algn="l" defTabSz="914400">
              <a:defRPr sz="1800">
                <a:solidFill>
                  <a:srgbClr val="000000"/>
                </a:solidFill>
                <a:latin typeface="+mn-lt"/>
                <a:ea typeface="+mn-ea"/>
                <a:cs typeface="+mn-cs"/>
                <a:sym typeface="DM Sans Regular"/>
              </a:defRPr>
            </a:pPr>
            <a:endParaRPr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23E6B088-597E-E172-9560-F71B10C921CA}"/>
              </a:ext>
            </a:extLst>
          </p:cNvPr>
          <p:cNvSpPr/>
          <p:nvPr/>
        </p:nvSpPr>
        <p:spPr>
          <a:xfrm>
            <a:off x="1339850" y="12414250"/>
            <a:ext cx="3279359" cy="495300"/>
          </a:xfrm>
          <a:prstGeom prst="rect">
            <a:avLst/>
          </a:prstGeom>
          <a:solidFill>
            <a:srgbClr val="FCFF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000" b="0" i="0" u="none" strike="noStrike" cap="none" spc="0" normalizeH="0" baseline="0">
              <a:ln>
                <a:noFill/>
              </a:ln>
              <a:solidFill>
                <a:srgbClr val="1A1A1A"/>
              </a:solidFill>
              <a:effectLst/>
              <a:uFillTx/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67310C79-6ADA-AB9F-BD69-13C386997448}"/>
              </a:ext>
            </a:extLst>
          </p:cNvPr>
          <p:cNvSpPr/>
          <p:nvPr/>
        </p:nvSpPr>
        <p:spPr>
          <a:xfrm>
            <a:off x="17128104" y="12485204"/>
            <a:ext cx="4427866" cy="494438"/>
          </a:xfrm>
          <a:prstGeom prst="rect">
            <a:avLst/>
          </a:prstGeom>
          <a:solidFill>
            <a:srgbClr val="FCFF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000" b="0" i="0" u="none" strike="noStrike" cap="none" spc="0" normalizeH="0" baseline="0">
              <a:ln>
                <a:noFill/>
              </a:ln>
              <a:solidFill>
                <a:srgbClr val="1A1A1A"/>
              </a:solidFill>
              <a:effectLst/>
              <a:uFillTx/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39" name="Channels: How to reach or market to customers?…">
            <a:extLst>
              <a:ext uri="{FF2B5EF4-FFF2-40B4-BE49-F238E27FC236}">
                <a16:creationId xmlns:a16="http://schemas.microsoft.com/office/drawing/2014/main" id="{186D84ED-D70C-46E3-088A-BA367D6719F7}"/>
              </a:ext>
            </a:extLst>
          </p:cNvPr>
          <p:cNvSpPr txBox="1"/>
          <p:nvPr/>
        </p:nvSpPr>
        <p:spPr>
          <a:xfrm>
            <a:off x="18995019" y="12411121"/>
            <a:ext cx="3492500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12700">
              <a:buClr>
                <a:schemeClr val="accent2"/>
              </a:buClr>
              <a:buSzPct val="10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IN" sz="2800" dirty="0">
                <a:solidFill>
                  <a:schemeClr val="tx2"/>
                </a:solidFill>
              </a:rPr>
              <a:t>Prediction Model</a:t>
            </a:r>
            <a:endParaRPr sz="2800" dirty="0">
              <a:solidFill>
                <a:schemeClr val="tx2"/>
              </a:solidFill>
            </a:endParaRPr>
          </a:p>
        </p:txBody>
      </p:sp>
      <p:sp>
        <p:nvSpPr>
          <p:cNvPr id="2" name="Venn diagram">
            <a:extLst>
              <a:ext uri="{FF2B5EF4-FFF2-40B4-BE49-F238E27FC236}">
                <a16:creationId xmlns:a16="http://schemas.microsoft.com/office/drawing/2014/main" id="{168A7599-E962-74B7-2C3E-9768369CF14D}"/>
              </a:ext>
            </a:extLst>
          </p:cNvPr>
          <p:cNvSpPr txBox="1"/>
          <p:nvPr/>
        </p:nvSpPr>
        <p:spPr>
          <a:xfrm>
            <a:off x="2643346" y="1251555"/>
            <a:ext cx="14659915" cy="81047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>
            <a:lvl1pPr>
              <a:defRPr sz="4600">
                <a:solidFill>
                  <a:srgbClr val="000000"/>
                </a:solidFill>
              </a:defRPr>
            </a:lvl1pPr>
          </a:lstStyle>
          <a:p>
            <a:r>
              <a:rPr lang="en-US" dirty="0">
                <a:solidFill>
                  <a:schemeClr val="tx1"/>
                </a:solidFill>
              </a:rPr>
              <a:t>XGBoost Model for Restaurant Success Prediction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31A2FBD-7E37-98C0-626D-72484BAC1B91}"/>
              </a:ext>
            </a:extLst>
          </p:cNvPr>
          <p:cNvCxnSpPr>
            <a:cxnSpLocks/>
          </p:cNvCxnSpPr>
          <p:nvPr/>
        </p:nvCxnSpPr>
        <p:spPr>
          <a:xfrm>
            <a:off x="3024558" y="2136590"/>
            <a:ext cx="13979766" cy="0"/>
          </a:xfrm>
          <a:prstGeom prst="line">
            <a:avLst/>
          </a:prstGeom>
          <a:noFill/>
          <a:ln w="28575" cap="flat">
            <a:solidFill>
              <a:srgbClr val="7030A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</p:cxnSp>
      <p:sp>
        <p:nvSpPr>
          <p:cNvPr id="5" name="What segment will you target first and why?…">
            <a:extLst>
              <a:ext uri="{FF2B5EF4-FFF2-40B4-BE49-F238E27FC236}">
                <a16:creationId xmlns:a16="http://schemas.microsoft.com/office/drawing/2014/main" id="{A6420AFB-70A2-24F9-B6FE-200F68942336}"/>
              </a:ext>
            </a:extLst>
          </p:cNvPr>
          <p:cNvSpPr txBox="1"/>
          <p:nvPr/>
        </p:nvSpPr>
        <p:spPr>
          <a:xfrm>
            <a:off x="2457180" y="3080922"/>
            <a:ext cx="14846081" cy="5088573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571500" indent="-571500" algn="l" defTabSz="12700">
              <a:buClr>
                <a:srgbClr val="7030A0"/>
              </a:buClr>
              <a:buSzPct val="100000"/>
              <a:buFont typeface="Wingdings" panose="05000000000000000000" pitchFamily="2" charset="2"/>
              <a:buChar char="v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Gotham Bold" panose="02000803030000020004" pitchFamily="2" charset="0"/>
              </a:rPr>
              <a:t>XGBoost Model:</a:t>
            </a:r>
            <a:r>
              <a:rPr lang="en-US" sz="3600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n-US" sz="3600" dirty="0">
                <a:solidFill>
                  <a:schemeClr val="tx1"/>
                </a:solidFill>
              </a:rPr>
              <a:t>We've employed a powerful XGBoost decision tree model to analyze restaurant data and predict the success of our restaurant</a:t>
            </a:r>
          </a:p>
          <a:p>
            <a:pPr algn="l" defTabSz="12700">
              <a:buClr>
                <a:srgbClr val="7030A0"/>
              </a:buClr>
              <a:buSzPct val="10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endParaRPr lang="en-US" sz="3600" dirty="0">
              <a:solidFill>
                <a:schemeClr val="tx1"/>
              </a:solidFill>
            </a:endParaRPr>
          </a:p>
          <a:p>
            <a:pPr marL="571500" indent="-571500" algn="l" defTabSz="12700">
              <a:buClr>
                <a:srgbClr val="7030A0"/>
              </a:buClr>
              <a:buSzPct val="100000"/>
              <a:buFont typeface="Wingdings" panose="05000000000000000000" pitchFamily="2" charset="2"/>
              <a:buChar char="v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Gotham Bold" panose="02000803030000020004" pitchFamily="2" charset="0"/>
              </a:rPr>
              <a:t>Data-Driven Insights: </a:t>
            </a:r>
            <a:r>
              <a:rPr lang="en-US" sz="3600" dirty="0">
                <a:solidFill>
                  <a:schemeClr val="tx1"/>
                </a:solidFill>
              </a:rPr>
              <a:t>This model considers factors like location, cuisine type, rating, votes, and competition to predict success.</a:t>
            </a:r>
          </a:p>
          <a:p>
            <a:pPr algn="l" defTabSz="12700">
              <a:buClr>
                <a:srgbClr val="7030A0"/>
              </a:buClr>
              <a:buSzPct val="10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endParaRPr lang="en-US" sz="3600" dirty="0">
              <a:solidFill>
                <a:schemeClr val="tx1"/>
              </a:solidFill>
            </a:endParaRPr>
          </a:p>
          <a:p>
            <a:pPr marL="571500" indent="-571500" algn="l" defTabSz="12700">
              <a:buClr>
                <a:srgbClr val="7030A0"/>
              </a:buClr>
              <a:buSzPct val="100000"/>
              <a:buFont typeface="Wingdings" panose="05000000000000000000" pitchFamily="2" charset="2"/>
              <a:buChar char="v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Gotham Bold" panose="02000803030000020004" pitchFamily="2" charset="0"/>
              </a:rPr>
              <a:t>High Success Probability: </a:t>
            </a:r>
            <a:r>
              <a:rPr lang="en-US" sz="3600" dirty="0">
                <a:solidFill>
                  <a:schemeClr val="tx1"/>
                </a:solidFill>
              </a:rPr>
              <a:t>Based on this analysis, our model predicts an </a:t>
            </a:r>
            <a:r>
              <a:rPr lang="en-US" sz="3600" b="1" dirty="0">
                <a:solidFill>
                  <a:schemeClr val="tx1"/>
                </a:solidFill>
              </a:rPr>
              <a:t>83.5%</a:t>
            </a:r>
            <a:r>
              <a:rPr lang="en-US" sz="3600" dirty="0">
                <a:solidFill>
                  <a:schemeClr val="tx1"/>
                </a:solidFill>
              </a:rPr>
              <a:t> chance of success for our new restaurant.</a:t>
            </a:r>
          </a:p>
        </p:txBody>
      </p:sp>
      <p:sp>
        <p:nvSpPr>
          <p:cNvPr id="7" name="What segment will you target first and why?…">
            <a:extLst>
              <a:ext uri="{FF2B5EF4-FFF2-40B4-BE49-F238E27FC236}">
                <a16:creationId xmlns:a16="http://schemas.microsoft.com/office/drawing/2014/main" id="{24F7E4FD-21B6-4077-F659-6C38B6FA9827}"/>
              </a:ext>
            </a:extLst>
          </p:cNvPr>
          <p:cNvSpPr txBox="1"/>
          <p:nvPr/>
        </p:nvSpPr>
        <p:spPr>
          <a:xfrm>
            <a:off x="3768130" y="9801284"/>
            <a:ext cx="13615158" cy="176458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 anchor="ctr">
            <a:spAutoFit/>
          </a:bodyPr>
          <a:lstStyle/>
          <a:p>
            <a:pPr marL="571500" indent="-571500" algn="l" defTabSz="12700">
              <a:buClr>
                <a:srgbClr val="7030A0"/>
              </a:buClr>
              <a:buSzPct val="100000"/>
              <a:buFont typeface="Wingdings" panose="05000000000000000000" pitchFamily="2" charset="2"/>
              <a:buChar char="v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US" sz="3600" dirty="0">
                <a:solidFill>
                  <a:schemeClr val="bg2">
                    <a:lumMod val="25000"/>
                  </a:schemeClr>
                </a:solidFill>
                <a:latin typeface="Gotham Bold" panose="02000803030000020004" pitchFamily="2" charset="0"/>
              </a:rPr>
              <a:t>This valuable insight helps us to make informed decisions regarding location, target market, and overall strategy.</a:t>
            </a:r>
            <a:endParaRPr lang="en-US" sz="3600" dirty="0">
              <a:solidFill>
                <a:schemeClr val="tx1"/>
              </a:solidFill>
            </a:endParaRPr>
          </a:p>
        </p:txBody>
      </p:sp>
      <p:sp>
        <p:nvSpPr>
          <p:cNvPr id="8" name="Channels: How to reach or market to customers?…">
            <a:extLst>
              <a:ext uri="{FF2B5EF4-FFF2-40B4-BE49-F238E27FC236}">
                <a16:creationId xmlns:a16="http://schemas.microsoft.com/office/drawing/2014/main" id="{43903ECE-4217-116F-2A6F-B45254930DF4}"/>
              </a:ext>
            </a:extLst>
          </p:cNvPr>
          <p:cNvSpPr txBox="1"/>
          <p:nvPr/>
        </p:nvSpPr>
        <p:spPr>
          <a:xfrm>
            <a:off x="275630" y="13024401"/>
            <a:ext cx="3492500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>
            <a:spAutoFit/>
          </a:bodyPr>
          <a:lstStyle/>
          <a:p>
            <a:pPr algn="l" defTabSz="12700">
              <a:buClr>
                <a:schemeClr val="accent2"/>
              </a:buClr>
              <a:buSzPct val="10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IN" sz="2800" dirty="0">
                <a:solidFill>
                  <a:schemeClr val="tx2"/>
                </a:solidFill>
              </a:rPr>
              <a:t>Model:</a:t>
            </a:r>
            <a:endParaRPr sz="2800" dirty="0">
              <a:solidFill>
                <a:schemeClr val="tx2"/>
              </a:solidFill>
            </a:endParaRP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3B65DC0B-476A-9654-589E-C6927B24779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59420" y="1714500"/>
            <a:ext cx="18288000" cy="10287000"/>
          </a:xfrm>
          <a:prstGeom prst="rect">
            <a:avLst/>
          </a:prstGeom>
        </p:spPr>
      </p:pic>
      <p:sp>
        <p:nvSpPr>
          <p:cNvPr id="11" name="Oval 10">
            <a:extLst>
              <a:ext uri="{FF2B5EF4-FFF2-40B4-BE49-F238E27FC236}">
                <a16:creationId xmlns:a16="http://schemas.microsoft.com/office/drawing/2014/main" id="{EA59A84A-84C9-27E2-3479-049A8BC6528C}"/>
              </a:ext>
            </a:extLst>
          </p:cNvPr>
          <p:cNvSpPr/>
          <p:nvPr/>
        </p:nvSpPr>
        <p:spPr>
          <a:xfrm>
            <a:off x="19571674" y="2535799"/>
            <a:ext cx="967154" cy="914400"/>
          </a:xfrm>
          <a:prstGeom prst="ellipse">
            <a:avLst/>
          </a:prstGeom>
          <a:solidFill>
            <a:srgbClr val="FCFF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000" b="0" i="0" u="none" strike="noStrike" cap="none" spc="0" normalizeH="0" baseline="0">
              <a:ln>
                <a:noFill/>
              </a:ln>
              <a:solidFill>
                <a:srgbClr val="1A1A1A"/>
              </a:solidFill>
              <a:effectLst/>
              <a:uFillTx/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12" name="Oval 11">
            <a:extLst>
              <a:ext uri="{FF2B5EF4-FFF2-40B4-BE49-F238E27FC236}">
                <a16:creationId xmlns:a16="http://schemas.microsoft.com/office/drawing/2014/main" id="{BE14285A-AAE9-02C9-BEE1-CCE8E4FCA9B2}"/>
              </a:ext>
            </a:extLst>
          </p:cNvPr>
          <p:cNvSpPr/>
          <p:nvPr/>
        </p:nvSpPr>
        <p:spPr>
          <a:xfrm>
            <a:off x="21021211" y="5168008"/>
            <a:ext cx="967154" cy="914400"/>
          </a:xfrm>
          <a:prstGeom prst="ellipse">
            <a:avLst/>
          </a:prstGeom>
          <a:solidFill>
            <a:srgbClr val="FCFF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000" b="0" i="0" u="none" strike="noStrike" cap="none" spc="0" normalizeH="0" baseline="0">
              <a:ln>
                <a:noFill/>
              </a:ln>
              <a:solidFill>
                <a:srgbClr val="1A1A1A"/>
              </a:solidFill>
              <a:effectLst/>
              <a:uFillTx/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F870DD0B-29FB-53D1-9BD3-938A86952FED}"/>
              </a:ext>
            </a:extLst>
          </p:cNvPr>
          <p:cNvSpPr/>
          <p:nvPr/>
        </p:nvSpPr>
        <p:spPr>
          <a:xfrm>
            <a:off x="18293865" y="5136453"/>
            <a:ext cx="967154" cy="914400"/>
          </a:xfrm>
          <a:prstGeom prst="ellipse">
            <a:avLst/>
          </a:prstGeom>
          <a:solidFill>
            <a:srgbClr val="FCFF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000" b="0" i="0" u="none" strike="noStrike" cap="none" spc="0" normalizeH="0" baseline="0">
              <a:ln>
                <a:noFill/>
              </a:ln>
              <a:solidFill>
                <a:srgbClr val="1A1A1A"/>
              </a:solidFill>
              <a:effectLst/>
              <a:uFillTx/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0E5EA2B4-7352-F634-7DF2-550E1DBA10EF}"/>
              </a:ext>
            </a:extLst>
          </p:cNvPr>
          <p:cNvSpPr/>
          <p:nvPr/>
        </p:nvSpPr>
        <p:spPr>
          <a:xfrm>
            <a:off x="22273845" y="7712295"/>
            <a:ext cx="967154" cy="914400"/>
          </a:xfrm>
          <a:prstGeom prst="ellipse">
            <a:avLst/>
          </a:prstGeom>
          <a:solidFill>
            <a:srgbClr val="FCFF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000" b="0" i="0" u="none" strike="noStrike" cap="none" spc="0" normalizeH="0" baseline="0">
              <a:ln>
                <a:noFill/>
              </a:ln>
              <a:solidFill>
                <a:srgbClr val="1A1A1A"/>
              </a:solidFill>
              <a:effectLst/>
              <a:uFillTx/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EB73C1EA-E79E-D515-BF94-66DA4EE9E316}"/>
              </a:ext>
            </a:extLst>
          </p:cNvPr>
          <p:cNvSpPr/>
          <p:nvPr/>
        </p:nvSpPr>
        <p:spPr>
          <a:xfrm>
            <a:off x="19671215" y="7712295"/>
            <a:ext cx="967154" cy="914400"/>
          </a:xfrm>
          <a:prstGeom prst="ellipse">
            <a:avLst/>
          </a:prstGeom>
          <a:solidFill>
            <a:srgbClr val="FCFFFF"/>
          </a:solidFill>
          <a:ln w="25400" cap="flat">
            <a:noFill/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sz="3000" b="0" i="0" u="none" strike="noStrike" cap="none" spc="0" normalizeH="0" baseline="0">
              <a:ln>
                <a:noFill/>
              </a:ln>
              <a:solidFill>
                <a:srgbClr val="1A1A1A"/>
              </a:solidFill>
              <a:effectLst/>
              <a:uFillTx/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17" name="Rectangle: Rounded Corners 16">
            <a:extLst>
              <a:ext uri="{FF2B5EF4-FFF2-40B4-BE49-F238E27FC236}">
                <a16:creationId xmlns:a16="http://schemas.microsoft.com/office/drawing/2014/main" id="{980FAE3F-3E45-7CC5-0A8C-C94AFA1A291A}"/>
              </a:ext>
            </a:extLst>
          </p:cNvPr>
          <p:cNvSpPr/>
          <p:nvPr/>
        </p:nvSpPr>
        <p:spPr>
          <a:xfrm>
            <a:off x="3493008" y="9528048"/>
            <a:ext cx="12655296" cy="2473452"/>
          </a:xfrm>
          <a:prstGeom prst="roundRect">
            <a:avLst/>
          </a:prstGeom>
          <a:noFill/>
          <a:ln w="25400" cap="flat">
            <a:solidFill>
              <a:srgbClr val="7030A0"/>
            </a:solidFill>
            <a:prstDash val="solid"/>
            <a:round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en-IN" b="0" i="0" u="none" strike="noStrike" cap="none" spc="0" normalizeH="0" baseline="0">
              <a:ln>
                <a:noFill/>
              </a:ln>
              <a:solidFill>
                <a:srgbClr val="1A1A1A"/>
              </a:solidFill>
              <a:effectLst/>
              <a:uFillTx/>
              <a:latin typeface="DM Sans Medium"/>
              <a:ea typeface="DM Sans Medium"/>
              <a:cs typeface="DM Sans Medium"/>
              <a:sym typeface="DM Sans Medium"/>
            </a:endParaRPr>
          </a:p>
        </p:txBody>
      </p:sp>
      <p:sp>
        <p:nvSpPr>
          <p:cNvPr id="6" name="Channels: How to reach or market to customers?…">
            <a:extLst>
              <a:ext uri="{FF2B5EF4-FFF2-40B4-BE49-F238E27FC236}">
                <a16:creationId xmlns:a16="http://schemas.microsoft.com/office/drawing/2014/main" id="{D4816761-56EA-402A-4BBD-BA5F5A2064AC}"/>
              </a:ext>
            </a:extLst>
          </p:cNvPr>
          <p:cNvSpPr txBox="1"/>
          <p:nvPr/>
        </p:nvSpPr>
        <p:spPr>
          <a:xfrm>
            <a:off x="1496505" y="13032127"/>
            <a:ext cx="16000186" cy="5334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square" lIns="50800" tIns="50800" rIns="50800" bIns="50800">
            <a:spAutoFit/>
          </a:bodyPr>
          <a:lstStyle/>
          <a:p>
            <a:pPr algn="l" defTabSz="12700">
              <a:buClr>
                <a:schemeClr val="accent2"/>
              </a:buClr>
              <a:buSzPct val="100000"/>
              <a:tabLst>
                <a:tab pos="355600" algn="l"/>
                <a:tab pos="711200" algn="l"/>
                <a:tab pos="1066800" algn="l"/>
                <a:tab pos="1422400" algn="l"/>
                <a:tab pos="1778000" algn="l"/>
                <a:tab pos="2133600" algn="l"/>
                <a:tab pos="2489200" algn="l"/>
                <a:tab pos="2844800" algn="l"/>
                <a:tab pos="3200400" algn="l"/>
                <a:tab pos="3556000" algn="l"/>
                <a:tab pos="3911600" algn="l"/>
                <a:tab pos="4267200" algn="l"/>
              </a:tabLst>
              <a:defRPr sz="2000">
                <a:solidFill>
                  <a:srgbClr val="535353"/>
                </a:solidFill>
                <a:latin typeface="+mn-lt"/>
                <a:ea typeface="+mn-ea"/>
                <a:cs typeface="+mn-cs"/>
                <a:sym typeface="DM Sans Regular"/>
              </a:defRPr>
            </a:pPr>
            <a:r>
              <a:rPr lang="en-IN" sz="2800" dirty="0">
                <a:solidFill>
                  <a:schemeClr val="accent2">
                    <a:lumMod val="60000"/>
                    <a:lumOff val="40000"/>
                  </a:schemeClr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https://colab.research.google.com/drive/1wMd58axfr0raipTUa9e1pbfynSLR7uIG?usp=sharing</a:t>
            </a:r>
            <a:endParaRPr sz="2800" dirty="0">
              <a:solidFill>
                <a:schemeClr val="accent2">
                  <a:lumMod val="60000"/>
                  <a:lumOff val="40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86280799"/>
      </p:ext>
    </p:extLst>
  </p:cSld>
  <p:clrMapOvr>
    <a:masterClrMapping/>
  </p:clrMapOvr>
  <p:transition spd="med"/>
</p:sld>
</file>

<file path=ppt/theme/theme1.xml><?xml version="1.0" encoding="utf-8"?>
<a:theme xmlns:a="http://schemas.openxmlformats.org/drawingml/2006/main" name="White">
  <a:themeElements>
    <a:clrScheme name="Fortum Color 01">
      <a:dk1>
        <a:srgbClr val="1A1A1A"/>
      </a:dk1>
      <a:lt1>
        <a:srgbClr val="FCFFFF"/>
      </a:lt1>
      <a:dk2>
        <a:srgbClr val="656565"/>
      </a:dk2>
      <a:lt2>
        <a:srgbClr val="F2F2F2"/>
      </a:lt2>
      <a:accent1>
        <a:srgbClr val="4AC89D"/>
      </a:accent1>
      <a:accent2>
        <a:srgbClr val="0EAAE5"/>
      </a:accent2>
      <a:accent3>
        <a:srgbClr val="F7B61A"/>
      </a:accent3>
      <a:accent4>
        <a:srgbClr val="F87802"/>
      </a:accent4>
      <a:accent5>
        <a:srgbClr val="F2F2F2"/>
      </a:accent5>
      <a:accent6>
        <a:srgbClr val="B2B2B2"/>
      </a:accent6>
      <a:hlink>
        <a:srgbClr val="4AC89D"/>
      </a:hlink>
      <a:folHlink>
        <a:srgbClr val="0EAAE5"/>
      </a:folHlink>
    </a:clrScheme>
    <a:fontScheme name="White">
      <a:majorFont>
        <a:latin typeface="DM Sans Regular"/>
        <a:ea typeface="DM Sans Regular"/>
        <a:cs typeface="DM Sans Regular"/>
      </a:majorFont>
      <a:minorFont>
        <a:latin typeface="DM Sans Regular"/>
        <a:ea typeface="DM Sans Regular"/>
        <a:cs typeface="DM Sans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C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1A1A1A"/>
            </a:solidFill>
            <a:effectLst/>
            <a:uFillTx/>
            <a:latin typeface="DM Sans Medium"/>
            <a:ea typeface="DM Sans Medium"/>
            <a:cs typeface="DM Sans Medium"/>
            <a:sym typeface="DM Sans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1A1A1A"/>
            </a:solidFill>
            <a:effectLst/>
            <a:uFillTx/>
            <a:latin typeface="DM Sans Medium"/>
            <a:ea typeface="DM Sans Medium"/>
            <a:cs typeface="DM Sans Medium"/>
            <a:sym typeface="DM Sans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4AC89D"/>
      </a:accent1>
      <a:accent2>
        <a:srgbClr val="0EAAE5"/>
      </a:accent2>
      <a:accent3>
        <a:srgbClr val="F7B61A"/>
      </a:accent3>
      <a:accent4>
        <a:srgbClr val="F87802"/>
      </a:accent4>
      <a:accent5>
        <a:srgbClr val="F2F2F2"/>
      </a:accent5>
      <a:accent6>
        <a:srgbClr val="B2B2B2"/>
      </a:accent6>
      <a:hlink>
        <a:srgbClr val="0000FF"/>
      </a:hlink>
      <a:folHlink>
        <a:srgbClr val="FF00FF"/>
      </a:folHlink>
    </a:clrScheme>
    <a:fontScheme name="White">
      <a:majorFont>
        <a:latin typeface="DM Sans Regular"/>
        <a:ea typeface="DM Sans Regular"/>
        <a:cs typeface="DM Sans Regular"/>
      </a:majorFont>
      <a:minorFont>
        <a:latin typeface="DM Sans Regular"/>
        <a:ea typeface="DM Sans Regular"/>
        <a:cs typeface="DM Sans Regular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C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0" tIns="0" rIns="0" bIns="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1A1A1A"/>
            </a:solidFill>
            <a:effectLst/>
            <a:uFillTx/>
            <a:latin typeface="DM Sans Medium"/>
            <a:ea typeface="DM Sans Medium"/>
            <a:cs typeface="DM Sans Medium"/>
            <a:sym typeface="DM Sans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8255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000" b="0" i="0" u="none" strike="noStrike" cap="none" spc="0" normalizeH="0" baseline="0">
            <a:ln>
              <a:noFill/>
            </a:ln>
            <a:solidFill>
              <a:srgbClr val="1A1A1A"/>
            </a:solidFill>
            <a:effectLst/>
            <a:uFillTx/>
            <a:latin typeface="DM Sans Medium"/>
            <a:ea typeface="DM Sans Medium"/>
            <a:cs typeface="DM Sans Medium"/>
            <a:sym typeface="DM Sans Medium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2676</TotalTime>
  <Words>1169</Words>
  <Application>Microsoft Office PowerPoint</Application>
  <PresentationFormat>Custom</PresentationFormat>
  <Paragraphs>150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DM Sans Medium</vt:lpstr>
      <vt:lpstr>DM Sans Regular</vt:lpstr>
      <vt:lpstr>Gotham Bold</vt:lpstr>
      <vt:lpstr>Wingdings</vt:lpstr>
      <vt:lpstr>White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me21b192 shubham Aggarwal</cp:lastModifiedBy>
  <cp:revision>60</cp:revision>
  <dcterms:modified xsi:type="dcterms:W3CDTF">2024-04-09T09:23:49Z</dcterms:modified>
</cp:coreProperties>
</file>