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embeddedFontLst>
    <p:embeddedFont>
      <p:font typeface="Bodoni MT" panose="02070603080606020203" pitchFamily="18" charset="0"/>
      <p:regular r:id="rId29"/>
      <p:bold r:id="rId30"/>
      <p:italic r:id="rId31"/>
      <p:boldItalic r:id="rId32"/>
    </p:embeddedFont>
    <p:embeddedFont>
      <p:font typeface="Calibri" panose="020F0502020204030204" pitchFamily="34" charset="0"/>
      <p:regular r:id="rId33"/>
      <p:bold r:id="rId34"/>
      <p:italic r:id="rId35"/>
      <p:boldItalic r:id="rId36"/>
    </p:embeddedFon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1" roundtripDataSignature="AMtx7mgBGolpsN+/QqAGy3wdAFNQMU+id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0" Type="http://schemas.openxmlformats.org/officeDocument/2006/relationships/slide" Target="slides/slide19.xml"/><Relationship Id="rId41"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6a6306e743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g16a6306e743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5"/>
          <p:cNvSpPr>
            <a:spLocks noGrp="1"/>
          </p:cNvSpPr>
          <p:nvPr>
            <p:ph type="pic" idx="2"/>
          </p:nvPr>
        </p:nvSpPr>
        <p:spPr>
          <a:xfrm>
            <a:off x="5183188" y="987425"/>
            <a:ext cx="6172200" cy="4873625"/>
          </a:xfrm>
          <a:prstGeom prst="rect">
            <a:avLst/>
          </a:prstGeom>
          <a:noFill/>
          <a:ln>
            <a:noFill/>
          </a:ln>
        </p:spPr>
      </p:sp>
      <p:sp>
        <p:nvSpPr>
          <p:cNvPr id="68" name="Google Shape;68;p3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mailto:suraj.kad.90@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png"/><Relationship Id="rId7"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1.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52.jp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11504087" y="0"/>
            <a:ext cx="687913" cy="687913"/>
          </a:xfrm>
          <a:prstGeom prst="rect">
            <a:avLst/>
          </a:prstGeom>
          <a:noFill/>
          <a:ln>
            <a:noFill/>
          </a:ln>
        </p:spPr>
      </p:pic>
      <p:sp>
        <p:nvSpPr>
          <p:cNvPr id="89" name="Google Shape;89;p1"/>
          <p:cNvSpPr txBox="1"/>
          <p:nvPr/>
        </p:nvSpPr>
        <p:spPr>
          <a:xfrm>
            <a:off x="119075" y="687925"/>
            <a:ext cx="10977600" cy="2742900"/>
          </a:xfrm>
          <a:prstGeom prst="rect">
            <a:avLst/>
          </a:prstGeom>
          <a:noFill/>
          <a:ln>
            <a:noFill/>
          </a:ln>
        </p:spPr>
        <p:txBody>
          <a:bodyPr spcFirstLastPara="1" wrap="square" lIns="91425" tIns="45700" rIns="91425" bIns="45700" anchor="t" anchorCtr="0">
            <a:spAutoFit/>
          </a:bodyPr>
          <a:lstStyle/>
          <a:p>
            <a:pPr marL="0" lvl="0" indent="0" algn="ctr" rtl="0">
              <a:lnSpc>
                <a:spcPct val="115000"/>
              </a:lnSpc>
              <a:spcBef>
                <a:spcPts val="0"/>
              </a:spcBef>
              <a:spcAft>
                <a:spcPts val="0"/>
              </a:spcAft>
              <a:buSzPts val="1100"/>
              <a:buNone/>
            </a:pPr>
            <a:r>
              <a:rPr lang="en-US" sz="5400" b="1">
                <a:solidFill>
                  <a:srgbClr val="FF0000"/>
                </a:solidFill>
                <a:latin typeface="Calibri"/>
                <a:ea typeface="Calibri"/>
                <a:cs typeface="Calibri"/>
                <a:sym typeface="Calibri"/>
              </a:rPr>
              <a:t>Supervised ML Classification Capstone</a:t>
            </a:r>
            <a:r>
              <a:rPr lang="en-US" sz="5400" b="1">
                <a:solidFill>
                  <a:srgbClr val="FF0000"/>
                </a:solidFill>
              </a:rPr>
              <a:t> </a:t>
            </a:r>
            <a:r>
              <a:rPr lang="en-US" sz="5400" b="1" i="0" u="none" strike="noStrike" cap="none">
                <a:solidFill>
                  <a:srgbClr val="FF0000"/>
                </a:solidFill>
                <a:latin typeface="Calibri"/>
                <a:ea typeface="Calibri"/>
                <a:cs typeface="Calibri"/>
                <a:sym typeface="Calibri"/>
              </a:rPr>
              <a:t>Project </a:t>
            </a:r>
            <a:endParaRPr b="1">
              <a:solidFill>
                <a:srgbClr val="FF0000"/>
              </a:solidFill>
              <a:latin typeface="Calibri"/>
              <a:ea typeface="Calibri"/>
              <a:cs typeface="Calibri"/>
              <a:sym typeface="Calibri"/>
            </a:endParaRPr>
          </a:p>
          <a:p>
            <a:pPr marL="0" marR="0" lvl="0" indent="0" algn="ctr" rtl="0">
              <a:spcBef>
                <a:spcPts val="0"/>
              </a:spcBef>
              <a:spcAft>
                <a:spcPts val="0"/>
              </a:spcAft>
              <a:buNone/>
            </a:pPr>
            <a:r>
              <a:rPr lang="en-US" sz="4800" b="1" i="0" u="none" strike="noStrike" cap="none">
                <a:solidFill>
                  <a:srgbClr val="1F3864"/>
                </a:solidFill>
                <a:latin typeface="Times New Roman"/>
                <a:ea typeface="Times New Roman"/>
                <a:cs typeface="Times New Roman"/>
                <a:sym typeface="Times New Roman"/>
              </a:rPr>
              <a:t>Mobile Price Range Prediction</a:t>
            </a:r>
            <a:endParaRPr/>
          </a:p>
        </p:txBody>
      </p:sp>
      <p:sp>
        <p:nvSpPr>
          <p:cNvPr id="90" name="Google Shape;90;p1"/>
          <p:cNvSpPr txBox="1"/>
          <p:nvPr/>
        </p:nvSpPr>
        <p:spPr>
          <a:xfrm>
            <a:off x="1882687" y="3753077"/>
            <a:ext cx="6344238" cy="1569620"/>
          </a:xfrm>
          <a:prstGeom prst="rect">
            <a:avLst/>
          </a:prstGeom>
          <a:noFill/>
          <a:ln>
            <a:noFill/>
          </a:ln>
        </p:spPr>
        <p:txBody>
          <a:bodyPr spcFirstLastPara="1" wrap="square" lIns="91425" tIns="45700" rIns="91425" bIns="45700" anchor="t" anchorCtr="0">
            <a:sp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Shubham Sawant</a:t>
            </a:r>
          </a:p>
          <a:p>
            <a:pPr algn="ctr"/>
            <a:r>
              <a:rPr lang="en-US" sz="3200" b="1" u="sng" dirty="0">
                <a:solidFill>
                  <a:srgbClr val="FF0000"/>
                </a:solidFill>
                <a:latin typeface="Times New Roman" panose="02020603050405020304" pitchFamily="18" charset="0"/>
                <a:cs typeface="Times New Roman" panose="02020603050405020304" pitchFamily="18" charset="0"/>
              </a:rPr>
              <a:t>(shubhamsawant248</a:t>
            </a:r>
            <a:r>
              <a:rPr lang="en-US" sz="3200" b="1" u="sng" dirty="0">
                <a:solidFill>
                  <a:srgbClr val="FF000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@gmail.com</a:t>
            </a:r>
            <a:r>
              <a:rPr lang="en-US" sz="3200" b="1" u="sng" dirty="0">
                <a:solidFill>
                  <a:srgbClr val="FF0000"/>
                </a:solidFill>
                <a:latin typeface="Times New Roman" panose="02020603050405020304" pitchFamily="18" charset="0"/>
                <a:cs typeface="Times New Roman" panose="02020603050405020304" pitchFamily="18" charset="0"/>
              </a:rPr>
              <a:t>)</a:t>
            </a:r>
          </a:p>
          <a:p>
            <a:endParaRPr lang="en-US" sz="3200" b="1" u="sng" dirty="0">
              <a:solidFill>
                <a:srgbClr val="FF0000"/>
              </a:solidFill>
              <a:latin typeface="Times New Roman" panose="02020603050405020304" pitchFamily="18" charset="0"/>
              <a:cs typeface="Times New Roman" panose="02020603050405020304" pitchFamily="18" charset="0"/>
            </a:endParaRPr>
          </a:p>
        </p:txBody>
      </p:sp>
      <p:pic>
        <p:nvPicPr>
          <p:cNvPr id="91" name="Google Shape;91;p1" descr="https://miro.medium.com/max/687/1*HOeXnYBa03ZIiPFeJUHY1g.png"/>
          <p:cNvPicPr preferRelativeResize="0"/>
          <p:nvPr/>
        </p:nvPicPr>
        <p:blipFill rotWithShape="1">
          <a:blip r:embed="rId5">
            <a:alphaModFix/>
          </a:blip>
          <a:srcRect/>
          <a:stretch/>
        </p:blipFill>
        <p:spPr>
          <a:xfrm>
            <a:off x="8486348" y="3753077"/>
            <a:ext cx="3361695" cy="2203504"/>
          </a:xfrm>
          <a:prstGeom prst="rect">
            <a:avLst/>
          </a:prstGeom>
          <a:solidFill>
            <a:srgbClr val="ECECEC"/>
          </a:solidFill>
          <a:ln w="190500" cap="sq" cmpd="sng">
            <a:solidFill>
              <a:srgbClr val="FFFFFF"/>
            </a:solidFill>
            <a:prstDash val="solid"/>
            <a:miter lim="800000"/>
            <a:headEnd type="none" w="sm" len="sm"/>
            <a:tailEnd type="none" w="sm" len="sm"/>
          </a:ln>
          <a:effectLst>
            <a:outerShdw blurRad="65000" dist="50800" dir="12900000" kx="195000" ky="145000" algn="tl" rotWithShape="0">
              <a:srgbClr val="000000">
                <a:alpha val="29803"/>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9"/>
          <p:cNvPicPr preferRelativeResize="0"/>
          <p:nvPr/>
        </p:nvPicPr>
        <p:blipFill rotWithShape="1">
          <a:blip r:embed="rId3">
            <a:alphaModFix/>
          </a:blip>
          <a:srcRect/>
          <a:stretch/>
        </p:blipFill>
        <p:spPr>
          <a:xfrm>
            <a:off x="11504087" y="0"/>
            <a:ext cx="687913" cy="687913"/>
          </a:xfrm>
          <a:prstGeom prst="rect">
            <a:avLst/>
          </a:prstGeom>
          <a:noFill/>
          <a:ln>
            <a:noFill/>
          </a:ln>
        </p:spPr>
      </p:pic>
      <p:sp>
        <p:nvSpPr>
          <p:cNvPr id="163" name="Google Shape;163;p9"/>
          <p:cNvSpPr txBox="1"/>
          <p:nvPr/>
        </p:nvSpPr>
        <p:spPr>
          <a:xfrm>
            <a:off x="280778" y="346033"/>
            <a:ext cx="4633128"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a:t>
            </a:r>
            <a:r>
              <a:rPr lang="en-US" sz="3200" b="1">
                <a:solidFill>
                  <a:srgbClr val="FF0000"/>
                </a:solidFill>
                <a:latin typeface="Calibri"/>
                <a:ea typeface="Calibri"/>
                <a:cs typeface="Calibri"/>
                <a:sym typeface="Calibri"/>
              </a:rPr>
              <a:t>Exploratory data analysis</a:t>
            </a:r>
            <a:endParaRPr/>
          </a:p>
        </p:txBody>
      </p:sp>
      <p:pic>
        <p:nvPicPr>
          <p:cNvPr id="164" name="Google Shape;164;p9"/>
          <p:cNvPicPr preferRelativeResize="0"/>
          <p:nvPr/>
        </p:nvPicPr>
        <p:blipFill rotWithShape="1">
          <a:blip r:embed="rId4">
            <a:alphaModFix/>
          </a:blip>
          <a:srcRect/>
          <a:stretch/>
        </p:blipFill>
        <p:spPr>
          <a:xfrm>
            <a:off x="988737" y="1561751"/>
            <a:ext cx="3925169" cy="3942124"/>
          </a:xfrm>
          <a:prstGeom prst="rect">
            <a:avLst/>
          </a:prstGeom>
          <a:noFill/>
          <a:ln>
            <a:noFill/>
          </a:ln>
        </p:spPr>
      </p:pic>
      <p:sp>
        <p:nvSpPr>
          <p:cNvPr id="165" name="Google Shape;165;p9"/>
          <p:cNvSpPr txBox="1"/>
          <p:nvPr/>
        </p:nvSpPr>
        <p:spPr>
          <a:xfrm>
            <a:off x="548640" y="5296249"/>
            <a:ext cx="5080883"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2060"/>
                </a:solidFill>
                <a:latin typeface="Calibri"/>
                <a:ea typeface="Calibri"/>
                <a:cs typeface="Calibri"/>
                <a:sym typeface="Calibri"/>
              </a:rPr>
              <a:t>● we can see that ,this pie chart there are mobile phones in 4 price ranges. the number of elements is almost similar</a:t>
            </a:r>
            <a:endParaRPr/>
          </a:p>
        </p:txBody>
      </p:sp>
      <p:sp>
        <p:nvSpPr>
          <p:cNvPr id="166" name="Google Shape;166;p9"/>
          <p:cNvSpPr txBox="1"/>
          <p:nvPr/>
        </p:nvSpPr>
        <p:spPr>
          <a:xfrm>
            <a:off x="2467585" y="1068613"/>
            <a:ext cx="124299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0000"/>
                </a:solidFill>
                <a:latin typeface="Calibri"/>
                <a:ea typeface="Calibri"/>
                <a:cs typeface="Calibri"/>
                <a:sym typeface="Calibri"/>
              </a:rPr>
              <a:t>PRICE</a:t>
            </a:r>
            <a:endParaRPr/>
          </a:p>
        </p:txBody>
      </p:sp>
      <p:sp>
        <p:nvSpPr>
          <p:cNvPr id="167" name="Google Shape;167;p9"/>
          <p:cNvSpPr txBox="1"/>
          <p:nvPr/>
        </p:nvSpPr>
        <p:spPr>
          <a:xfrm>
            <a:off x="8579456" y="1074995"/>
            <a:ext cx="167772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0000"/>
                </a:solidFill>
                <a:latin typeface="Calibri"/>
                <a:ea typeface="Calibri"/>
                <a:cs typeface="Calibri"/>
                <a:sym typeface="Calibri"/>
              </a:rPr>
              <a:t>BATTERY</a:t>
            </a:r>
            <a:endParaRPr/>
          </a:p>
        </p:txBody>
      </p:sp>
      <p:pic>
        <p:nvPicPr>
          <p:cNvPr id="168" name="Google Shape;168;p9"/>
          <p:cNvPicPr preferRelativeResize="0"/>
          <p:nvPr/>
        </p:nvPicPr>
        <p:blipFill rotWithShape="1">
          <a:blip r:embed="rId5">
            <a:alphaModFix/>
          </a:blip>
          <a:srcRect/>
          <a:stretch/>
        </p:blipFill>
        <p:spPr>
          <a:xfrm>
            <a:off x="6367595" y="1723942"/>
            <a:ext cx="4835668" cy="3197915"/>
          </a:xfrm>
          <a:prstGeom prst="rect">
            <a:avLst/>
          </a:prstGeom>
          <a:noFill/>
          <a:ln>
            <a:noFill/>
          </a:ln>
        </p:spPr>
      </p:pic>
      <p:sp>
        <p:nvSpPr>
          <p:cNvPr id="169" name="Google Shape;169;p9"/>
          <p:cNvSpPr txBox="1"/>
          <p:nvPr/>
        </p:nvSpPr>
        <p:spPr>
          <a:xfrm>
            <a:off x="6562479" y="5296249"/>
            <a:ext cx="538187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1F3864"/>
                </a:solidFill>
                <a:latin typeface="Calibri"/>
                <a:ea typeface="Calibri"/>
                <a:cs typeface="Calibri"/>
                <a:sym typeface="Calibri"/>
              </a:rPr>
              <a:t>● This plot shows how the battery mAh is spread. there is a gradual increase as the price range increases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10"/>
          <p:cNvPicPr preferRelativeResize="0"/>
          <p:nvPr/>
        </p:nvPicPr>
        <p:blipFill rotWithShape="1">
          <a:blip r:embed="rId3">
            <a:alphaModFix/>
          </a:blip>
          <a:srcRect/>
          <a:stretch/>
        </p:blipFill>
        <p:spPr>
          <a:xfrm>
            <a:off x="11504087" y="0"/>
            <a:ext cx="687913" cy="687913"/>
          </a:xfrm>
          <a:prstGeom prst="rect">
            <a:avLst/>
          </a:prstGeom>
          <a:noFill/>
          <a:ln>
            <a:noFill/>
          </a:ln>
        </p:spPr>
      </p:pic>
      <p:pic>
        <p:nvPicPr>
          <p:cNvPr id="175" name="Google Shape;175;p10"/>
          <p:cNvPicPr preferRelativeResize="0"/>
          <p:nvPr/>
        </p:nvPicPr>
        <p:blipFill rotWithShape="1">
          <a:blip r:embed="rId4">
            <a:alphaModFix/>
          </a:blip>
          <a:srcRect/>
          <a:stretch/>
        </p:blipFill>
        <p:spPr>
          <a:xfrm>
            <a:off x="1023607" y="1524540"/>
            <a:ext cx="3826689" cy="3952756"/>
          </a:xfrm>
          <a:prstGeom prst="rect">
            <a:avLst/>
          </a:prstGeom>
          <a:noFill/>
          <a:ln>
            <a:noFill/>
          </a:ln>
        </p:spPr>
      </p:pic>
      <p:pic>
        <p:nvPicPr>
          <p:cNvPr id="176" name="Google Shape;176;p10"/>
          <p:cNvPicPr preferRelativeResize="0"/>
          <p:nvPr/>
        </p:nvPicPr>
        <p:blipFill rotWithShape="1">
          <a:blip r:embed="rId5">
            <a:alphaModFix/>
          </a:blip>
          <a:srcRect/>
          <a:stretch/>
        </p:blipFill>
        <p:spPr>
          <a:xfrm>
            <a:off x="5963064" y="459385"/>
            <a:ext cx="3021910" cy="3041533"/>
          </a:xfrm>
          <a:prstGeom prst="rect">
            <a:avLst/>
          </a:prstGeom>
          <a:noFill/>
          <a:ln>
            <a:noFill/>
          </a:ln>
        </p:spPr>
      </p:pic>
      <p:pic>
        <p:nvPicPr>
          <p:cNvPr id="177" name="Google Shape;177;p10"/>
          <p:cNvPicPr preferRelativeResize="0"/>
          <p:nvPr/>
        </p:nvPicPr>
        <p:blipFill rotWithShape="1">
          <a:blip r:embed="rId6">
            <a:alphaModFix/>
          </a:blip>
          <a:srcRect/>
          <a:stretch/>
        </p:blipFill>
        <p:spPr>
          <a:xfrm>
            <a:off x="5963064" y="3604285"/>
            <a:ext cx="3137276" cy="3150828"/>
          </a:xfrm>
          <a:prstGeom prst="rect">
            <a:avLst/>
          </a:prstGeom>
          <a:noFill/>
          <a:ln>
            <a:noFill/>
          </a:ln>
        </p:spPr>
      </p:pic>
      <p:sp>
        <p:nvSpPr>
          <p:cNvPr id="178" name="Google Shape;178;p10"/>
          <p:cNvSpPr txBox="1"/>
          <p:nvPr/>
        </p:nvSpPr>
        <p:spPr>
          <a:xfrm>
            <a:off x="1023607" y="687913"/>
            <a:ext cx="17315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0000"/>
                </a:solidFill>
                <a:latin typeface="Calibri"/>
                <a:ea typeface="Calibri"/>
                <a:cs typeface="Calibri"/>
                <a:sym typeface="Calibri"/>
              </a:rPr>
              <a:t>BLUETOOTH</a:t>
            </a:r>
            <a:endParaRPr/>
          </a:p>
        </p:txBody>
      </p:sp>
      <p:sp>
        <p:nvSpPr>
          <p:cNvPr id="179" name="Google Shape;179;p10"/>
          <p:cNvSpPr txBox="1"/>
          <p:nvPr/>
        </p:nvSpPr>
        <p:spPr>
          <a:xfrm>
            <a:off x="755214" y="5636685"/>
            <a:ext cx="46514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1F3864"/>
                </a:solidFill>
                <a:latin typeface="Calibri"/>
                <a:ea typeface="Calibri"/>
                <a:cs typeface="Calibri"/>
                <a:sym typeface="Calibri"/>
              </a:rPr>
              <a:t>half the devices have Bluetooth, and half don’t</a:t>
            </a:r>
            <a:endParaRPr/>
          </a:p>
        </p:txBody>
      </p:sp>
      <p:sp>
        <p:nvSpPr>
          <p:cNvPr id="180" name="Google Shape;180;p10"/>
          <p:cNvSpPr txBox="1"/>
          <p:nvPr/>
        </p:nvSpPr>
        <p:spPr>
          <a:xfrm>
            <a:off x="9274806" y="2588622"/>
            <a:ext cx="2858886"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1F3864"/>
                </a:solidFill>
                <a:latin typeface="Calibri"/>
                <a:ea typeface="Calibri"/>
                <a:cs typeface="Calibri"/>
                <a:sym typeface="Calibri"/>
              </a:rPr>
              <a:t>This Bluetooth features distribution is almost similar along all the price ranges variable, it may not be helpful in making predictions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11"/>
          <p:cNvPicPr preferRelativeResize="0"/>
          <p:nvPr/>
        </p:nvPicPr>
        <p:blipFill rotWithShape="1">
          <a:blip r:embed="rId3">
            <a:alphaModFix/>
          </a:blip>
          <a:srcRect/>
          <a:stretch/>
        </p:blipFill>
        <p:spPr>
          <a:xfrm>
            <a:off x="11504087" y="0"/>
            <a:ext cx="687913" cy="687913"/>
          </a:xfrm>
          <a:prstGeom prst="rect">
            <a:avLst/>
          </a:prstGeom>
          <a:noFill/>
          <a:ln>
            <a:noFill/>
          </a:ln>
        </p:spPr>
      </p:pic>
      <p:sp>
        <p:nvSpPr>
          <p:cNvPr id="186" name="Google Shape;186;p11"/>
          <p:cNvSpPr txBox="1"/>
          <p:nvPr/>
        </p:nvSpPr>
        <p:spPr>
          <a:xfrm>
            <a:off x="1160890" y="580446"/>
            <a:ext cx="160653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0000"/>
                </a:solidFill>
                <a:latin typeface="Calibri"/>
                <a:ea typeface="Calibri"/>
                <a:cs typeface="Calibri"/>
                <a:sym typeface="Calibri"/>
              </a:rPr>
              <a:t>3G AND 4G</a:t>
            </a:r>
            <a:endParaRPr/>
          </a:p>
        </p:txBody>
      </p:sp>
      <p:pic>
        <p:nvPicPr>
          <p:cNvPr id="187" name="Google Shape;187;p11"/>
          <p:cNvPicPr preferRelativeResize="0"/>
          <p:nvPr/>
        </p:nvPicPr>
        <p:blipFill rotWithShape="1">
          <a:blip r:embed="rId4">
            <a:alphaModFix/>
          </a:blip>
          <a:srcRect/>
          <a:stretch/>
        </p:blipFill>
        <p:spPr>
          <a:xfrm>
            <a:off x="335778" y="1056270"/>
            <a:ext cx="7337230" cy="2741718"/>
          </a:xfrm>
          <a:prstGeom prst="rect">
            <a:avLst/>
          </a:prstGeom>
          <a:noFill/>
          <a:ln>
            <a:noFill/>
          </a:ln>
        </p:spPr>
      </p:pic>
      <p:pic>
        <p:nvPicPr>
          <p:cNvPr id="188" name="Google Shape;188;p11"/>
          <p:cNvPicPr preferRelativeResize="0"/>
          <p:nvPr/>
        </p:nvPicPr>
        <p:blipFill rotWithShape="1">
          <a:blip r:embed="rId5">
            <a:alphaModFix/>
          </a:blip>
          <a:srcRect/>
          <a:stretch/>
        </p:blipFill>
        <p:spPr>
          <a:xfrm>
            <a:off x="335779" y="3904481"/>
            <a:ext cx="7337230" cy="2953520"/>
          </a:xfrm>
          <a:prstGeom prst="rect">
            <a:avLst/>
          </a:prstGeom>
          <a:noFill/>
          <a:ln>
            <a:noFill/>
          </a:ln>
        </p:spPr>
      </p:pic>
      <p:sp>
        <p:nvSpPr>
          <p:cNvPr id="189" name="Google Shape;189;p11"/>
          <p:cNvSpPr txBox="1"/>
          <p:nvPr/>
        </p:nvSpPr>
        <p:spPr>
          <a:xfrm>
            <a:off x="8285859" y="2623931"/>
            <a:ext cx="3562200" cy="3140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1F3864"/>
                </a:solidFill>
                <a:latin typeface="Calibri"/>
                <a:ea typeface="Calibri"/>
                <a:cs typeface="Calibri"/>
                <a:sym typeface="Calibri"/>
              </a:rPr>
              <a:t>50% of the phones support 4_g and 76% of phones support 3_g</a:t>
            </a:r>
            <a:endParaRPr/>
          </a:p>
          <a:p>
            <a:pPr marL="0" marR="0" lvl="0" indent="0" algn="l" rtl="0">
              <a:spcBef>
                <a:spcPts val="0"/>
              </a:spcBef>
              <a:spcAft>
                <a:spcPts val="0"/>
              </a:spcAft>
              <a:buNone/>
            </a:pPr>
            <a:endParaRPr sz="1800" b="1">
              <a:solidFill>
                <a:srgbClr val="1F3864"/>
              </a:solidFill>
              <a:latin typeface="Calibri"/>
              <a:ea typeface="Calibri"/>
              <a:cs typeface="Calibri"/>
              <a:sym typeface="Calibri"/>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Distribution of price range almost similar of supported and unsupported feature in 4G . So that is not used full of prediction.</a:t>
            </a:r>
            <a:endParaRPr/>
          </a:p>
          <a:p>
            <a:pPr marL="0" marR="0" lvl="0" indent="0" algn="l" rtl="0">
              <a:spcBef>
                <a:spcPts val="0"/>
              </a:spcBef>
              <a:spcAft>
                <a:spcPts val="0"/>
              </a:spcAft>
              <a:buNone/>
            </a:pPr>
            <a:endParaRPr sz="1800" b="1">
              <a:solidFill>
                <a:srgbClr val="1F3864"/>
              </a:solidFill>
              <a:latin typeface="Calibri"/>
              <a:ea typeface="Calibri"/>
              <a:cs typeface="Calibri"/>
              <a:sym typeface="Calibri"/>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feature ‘ThreeG' play an important feature in prediction</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12"/>
          <p:cNvPicPr preferRelativeResize="0"/>
          <p:nvPr/>
        </p:nvPicPr>
        <p:blipFill rotWithShape="1">
          <a:blip r:embed="rId3">
            <a:alphaModFix/>
          </a:blip>
          <a:srcRect/>
          <a:stretch/>
        </p:blipFill>
        <p:spPr>
          <a:xfrm>
            <a:off x="11504087" y="0"/>
            <a:ext cx="687913" cy="687913"/>
          </a:xfrm>
          <a:prstGeom prst="rect">
            <a:avLst/>
          </a:prstGeom>
          <a:noFill/>
          <a:ln>
            <a:noFill/>
          </a:ln>
        </p:spPr>
      </p:pic>
      <p:sp>
        <p:nvSpPr>
          <p:cNvPr id="195" name="Google Shape;195;p12"/>
          <p:cNvSpPr txBox="1"/>
          <p:nvPr/>
        </p:nvSpPr>
        <p:spPr>
          <a:xfrm>
            <a:off x="2357556" y="618583"/>
            <a:ext cx="81304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0000"/>
                </a:solidFill>
                <a:latin typeface="Calibri"/>
                <a:ea typeface="Calibri"/>
                <a:cs typeface="Calibri"/>
                <a:sym typeface="Calibri"/>
              </a:rPr>
              <a:t>RAM</a:t>
            </a:r>
            <a:endParaRPr/>
          </a:p>
        </p:txBody>
      </p:sp>
      <p:pic>
        <p:nvPicPr>
          <p:cNvPr id="196" name="Google Shape;196;p12"/>
          <p:cNvPicPr preferRelativeResize="0"/>
          <p:nvPr/>
        </p:nvPicPr>
        <p:blipFill rotWithShape="1">
          <a:blip r:embed="rId4">
            <a:alphaModFix/>
          </a:blip>
          <a:srcRect/>
          <a:stretch/>
        </p:blipFill>
        <p:spPr>
          <a:xfrm>
            <a:off x="674412" y="1386137"/>
            <a:ext cx="4374666" cy="3993392"/>
          </a:xfrm>
          <a:prstGeom prst="rect">
            <a:avLst/>
          </a:prstGeom>
          <a:noFill/>
          <a:ln>
            <a:noFill/>
          </a:ln>
        </p:spPr>
      </p:pic>
      <p:sp>
        <p:nvSpPr>
          <p:cNvPr id="197" name="Google Shape;197;p12"/>
          <p:cNvSpPr txBox="1"/>
          <p:nvPr/>
        </p:nvSpPr>
        <p:spPr>
          <a:xfrm>
            <a:off x="1065475" y="5529643"/>
            <a:ext cx="4210249"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1F3864"/>
                </a:solidFill>
                <a:latin typeface="Calibri"/>
                <a:ea typeface="Calibri"/>
                <a:cs typeface="Calibri"/>
                <a:sym typeface="Calibri"/>
              </a:rPr>
              <a:t>Ram has continuous increase with price range while moving from Low cost to Very high cost.</a:t>
            </a:r>
            <a:endParaRPr/>
          </a:p>
        </p:txBody>
      </p:sp>
      <p:sp>
        <p:nvSpPr>
          <p:cNvPr id="198" name="Google Shape;198;p12"/>
          <p:cNvSpPr txBox="1"/>
          <p:nvPr/>
        </p:nvSpPr>
        <p:spPr>
          <a:xfrm>
            <a:off x="7187979" y="687913"/>
            <a:ext cx="231986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0000"/>
                </a:solidFill>
                <a:latin typeface="Calibri"/>
                <a:ea typeface="Calibri"/>
                <a:cs typeface="Calibri"/>
                <a:sym typeface="Calibri"/>
              </a:rPr>
              <a:t>MOBILE WEIGHT</a:t>
            </a:r>
            <a:endParaRPr/>
          </a:p>
        </p:txBody>
      </p:sp>
      <p:pic>
        <p:nvPicPr>
          <p:cNvPr id="199" name="Google Shape;199;p12"/>
          <p:cNvPicPr preferRelativeResize="0"/>
          <p:nvPr/>
        </p:nvPicPr>
        <p:blipFill rotWithShape="1">
          <a:blip r:embed="rId5">
            <a:alphaModFix/>
          </a:blip>
          <a:srcRect/>
          <a:stretch/>
        </p:blipFill>
        <p:spPr>
          <a:xfrm>
            <a:off x="6233906" y="1511074"/>
            <a:ext cx="4374666" cy="3868455"/>
          </a:xfrm>
          <a:prstGeom prst="rect">
            <a:avLst/>
          </a:prstGeom>
          <a:noFill/>
          <a:ln>
            <a:noFill/>
          </a:ln>
        </p:spPr>
      </p:pic>
      <p:sp>
        <p:nvSpPr>
          <p:cNvPr id="200" name="Google Shape;200;p12"/>
          <p:cNvSpPr txBox="1"/>
          <p:nvPr/>
        </p:nvSpPr>
        <p:spPr>
          <a:xfrm>
            <a:off x="6916278" y="5529643"/>
            <a:ext cx="4572213"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1F3864"/>
                </a:solidFill>
                <a:latin typeface="Calibri"/>
                <a:ea typeface="Calibri"/>
                <a:cs typeface="Calibri"/>
                <a:sym typeface="Calibri"/>
              </a:rPr>
              <a:t>we can see that ,this boxplot costly phones are lighter weight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13"/>
          <p:cNvPicPr preferRelativeResize="0"/>
          <p:nvPr/>
        </p:nvPicPr>
        <p:blipFill rotWithShape="1">
          <a:blip r:embed="rId3">
            <a:alphaModFix/>
          </a:blip>
          <a:srcRect/>
          <a:stretch/>
        </p:blipFill>
        <p:spPr>
          <a:xfrm>
            <a:off x="11504087" y="0"/>
            <a:ext cx="687913" cy="687913"/>
          </a:xfrm>
          <a:prstGeom prst="rect">
            <a:avLst/>
          </a:prstGeom>
          <a:noFill/>
          <a:ln>
            <a:noFill/>
          </a:ln>
        </p:spPr>
      </p:pic>
      <p:sp>
        <p:nvSpPr>
          <p:cNvPr id="206" name="Google Shape;206;p13"/>
          <p:cNvSpPr txBox="1"/>
          <p:nvPr/>
        </p:nvSpPr>
        <p:spPr>
          <a:xfrm>
            <a:off x="923207" y="715372"/>
            <a:ext cx="220765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C00000"/>
                </a:solidFill>
                <a:latin typeface="Calibri"/>
                <a:ea typeface="Calibri"/>
                <a:cs typeface="Calibri"/>
                <a:sym typeface="Calibri"/>
              </a:rPr>
              <a:t>SCREEN HEIGHT</a:t>
            </a:r>
            <a:endParaRPr/>
          </a:p>
        </p:txBody>
      </p:sp>
      <p:sp>
        <p:nvSpPr>
          <p:cNvPr id="207" name="Google Shape;207;p13"/>
          <p:cNvSpPr txBox="1"/>
          <p:nvPr/>
        </p:nvSpPr>
        <p:spPr>
          <a:xfrm>
            <a:off x="7156174" y="711766"/>
            <a:ext cx="213596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C00000"/>
                </a:solidFill>
                <a:latin typeface="Calibri"/>
                <a:ea typeface="Calibri"/>
                <a:cs typeface="Calibri"/>
                <a:sym typeface="Calibri"/>
              </a:rPr>
              <a:t>SCREEN WIDTH</a:t>
            </a:r>
            <a:endParaRPr/>
          </a:p>
        </p:txBody>
      </p:sp>
      <p:pic>
        <p:nvPicPr>
          <p:cNvPr id="208" name="Google Shape;208;p13"/>
          <p:cNvPicPr preferRelativeResize="0"/>
          <p:nvPr/>
        </p:nvPicPr>
        <p:blipFill rotWithShape="1">
          <a:blip r:embed="rId4">
            <a:alphaModFix/>
          </a:blip>
          <a:srcRect/>
          <a:stretch/>
        </p:blipFill>
        <p:spPr>
          <a:xfrm>
            <a:off x="165729" y="1315537"/>
            <a:ext cx="3627043" cy="4115743"/>
          </a:xfrm>
          <a:prstGeom prst="rect">
            <a:avLst/>
          </a:prstGeom>
          <a:noFill/>
          <a:ln>
            <a:noFill/>
          </a:ln>
        </p:spPr>
      </p:pic>
      <p:pic>
        <p:nvPicPr>
          <p:cNvPr id="209" name="Google Shape;209;p13"/>
          <p:cNvPicPr preferRelativeResize="0"/>
          <p:nvPr/>
        </p:nvPicPr>
        <p:blipFill rotWithShape="1">
          <a:blip r:embed="rId5">
            <a:alphaModFix/>
          </a:blip>
          <a:srcRect/>
          <a:stretch/>
        </p:blipFill>
        <p:spPr>
          <a:xfrm>
            <a:off x="3792772" y="2228445"/>
            <a:ext cx="2118909" cy="2401109"/>
          </a:xfrm>
          <a:prstGeom prst="rect">
            <a:avLst/>
          </a:prstGeom>
          <a:noFill/>
          <a:ln>
            <a:noFill/>
          </a:ln>
        </p:spPr>
      </p:pic>
      <p:pic>
        <p:nvPicPr>
          <p:cNvPr id="210" name="Google Shape;210;p13"/>
          <p:cNvPicPr preferRelativeResize="0"/>
          <p:nvPr/>
        </p:nvPicPr>
        <p:blipFill rotWithShape="1">
          <a:blip r:embed="rId6">
            <a:alphaModFix/>
          </a:blip>
          <a:srcRect/>
          <a:stretch/>
        </p:blipFill>
        <p:spPr>
          <a:xfrm>
            <a:off x="6288272" y="1284142"/>
            <a:ext cx="3555443" cy="4147138"/>
          </a:xfrm>
          <a:prstGeom prst="rect">
            <a:avLst/>
          </a:prstGeom>
          <a:noFill/>
          <a:ln>
            <a:noFill/>
          </a:ln>
        </p:spPr>
      </p:pic>
      <p:pic>
        <p:nvPicPr>
          <p:cNvPr id="211" name="Google Shape;211;p13"/>
          <p:cNvPicPr preferRelativeResize="0"/>
          <p:nvPr/>
        </p:nvPicPr>
        <p:blipFill rotWithShape="1">
          <a:blip r:embed="rId7">
            <a:alphaModFix/>
          </a:blip>
          <a:srcRect/>
          <a:stretch/>
        </p:blipFill>
        <p:spPr>
          <a:xfrm>
            <a:off x="9855270" y="2228445"/>
            <a:ext cx="2336730" cy="2401109"/>
          </a:xfrm>
          <a:prstGeom prst="rect">
            <a:avLst/>
          </a:prstGeom>
          <a:noFill/>
          <a:ln>
            <a:noFill/>
          </a:ln>
        </p:spPr>
      </p:pic>
      <p:sp>
        <p:nvSpPr>
          <p:cNvPr id="212" name="Google Shape;212;p13"/>
          <p:cNvSpPr txBox="1"/>
          <p:nvPr/>
        </p:nvSpPr>
        <p:spPr>
          <a:xfrm>
            <a:off x="6261591" y="5541995"/>
            <a:ext cx="5930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1F3864"/>
                </a:solidFill>
                <a:latin typeface="Calibri"/>
                <a:ea typeface="Calibri"/>
                <a:cs typeface="Calibri"/>
                <a:sym typeface="Calibri"/>
              </a:rPr>
              <a:t>There is not a continuous increase in pixel width as we move from Low cost to Very high cost. Mobiles with 'Medium cost' and 'High cost' has almost equal pixel width. so we can say that it would be a driving factor in deciding price range. </a:t>
            </a:r>
            <a:endParaRPr/>
          </a:p>
        </p:txBody>
      </p:sp>
      <p:sp>
        <p:nvSpPr>
          <p:cNvPr id="213" name="Google Shape;213;p13"/>
          <p:cNvSpPr txBox="1"/>
          <p:nvPr/>
        </p:nvSpPr>
        <p:spPr>
          <a:xfrm>
            <a:off x="462923" y="5569780"/>
            <a:ext cx="50412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1F3864"/>
                </a:solidFill>
                <a:latin typeface="Calibri"/>
                <a:ea typeface="Calibri"/>
                <a:cs typeface="Calibri"/>
                <a:sym typeface="Calibri"/>
              </a:rPr>
              <a:t>Pixel height is almost similar as we move from Low cost to Very high cost. Little variation in pixel height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p14"/>
          <p:cNvPicPr preferRelativeResize="0"/>
          <p:nvPr/>
        </p:nvPicPr>
        <p:blipFill rotWithShape="1">
          <a:blip r:embed="rId3">
            <a:alphaModFix/>
          </a:blip>
          <a:srcRect/>
          <a:stretch/>
        </p:blipFill>
        <p:spPr>
          <a:xfrm>
            <a:off x="11504087" y="0"/>
            <a:ext cx="687913" cy="687913"/>
          </a:xfrm>
          <a:prstGeom prst="rect">
            <a:avLst/>
          </a:prstGeom>
          <a:noFill/>
          <a:ln>
            <a:noFill/>
          </a:ln>
        </p:spPr>
      </p:pic>
      <p:sp>
        <p:nvSpPr>
          <p:cNvPr id="219" name="Google Shape;219;p14"/>
          <p:cNvSpPr txBox="1"/>
          <p:nvPr/>
        </p:nvSpPr>
        <p:spPr>
          <a:xfrm>
            <a:off x="882594" y="687913"/>
            <a:ext cx="388959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0000"/>
                </a:solidFill>
                <a:latin typeface="Calibri"/>
                <a:ea typeface="Calibri"/>
                <a:cs typeface="Calibri"/>
                <a:sym typeface="Calibri"/>
              </a:rPr>
              <a:t>FC (front camera megapixels)</a:t>
            </a:r>
            <a:endParaRPr sz="2400">
              <a:solidFill>
                <a:srgbClr val="FF0000"/>
              </a:solidFill>
              <a:latin typeface="Calibri"/>
              <a:ea typeface="Calibri"/>
              <a:cs typeface="Calibri"/>
              <a:sym typeface="Calibri"/>
            </a:endParaRPr>
          </a:p>
        </p:txBody>
      </p:sp>
      <p:sp>
        <p:nvSpPr>
          <p:cNvPr id="220" name="Google Shape;220;p14"/>
          <p:cNvSpPr txBox="1"/>
          <p:nvPr/>
        </p:nvSpPr>
        <p:spPr>
          <a:xfrm>
            <a:off x="6877878" y="704152"/>
            <a:ext cx="430220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0000"/>
                </a:solidFill>
                <a:latin typeface="Calibri"/>
                <a:ea typeface="Calibri"/>
                <a:cs typeface="Calibri"/>
                <a:sym typeface="Calibri"/>
              </a:rPr>
              <a:t>PC (Primary camera Megapixels)</a:t>
            </a:r>
            <a:endParaRPr sz="2400">
              <a:solidFill>
                <a:srgbClr val="FF0000"/>
              </a:solidFill>
              <a:latin typeface="Calibri"/>
              <a:ea typeface="Calibri"/>
              <a:cs typeface="Calibri"/>
              <a:sym typeface="Calibri"/>
            </a:endParaRPr>
          </a:p>
        </p:txBody>
      </p:sp>
      <p:pic>
        <p:nvPicPr>
          <p:cNvPr id="221" name="Google Shape;221;p14"/>
          <p:cNvPicPr preferRelativeResize="0"/>
          <p:nvPr/>
        </p:nvPicPr>
        <p:blipFill rotWithShape="1">
          <a:blip r:embed="rId4">
            <a:alphaModFix/>
          </a:blip>
          <a:srcRect/>
          <a:stretch/>
        </p:blipFill>
        <p:spPr>
          <a:xfrm>
            <a:off x="442207" y="1395251"/>
            <a:ext cx="3453931" cy="3685891"/>
          </a:xfrm>
          <a:prstGeom prst="rect">
            <a:avLst/>
          </a:prstGeom>
          <a:noFill/>
          <a:ln>
            <a:noFill/>
          </a:ln>
        </p:spPr>
      </p:pic>
      <p:pic>
        <p:nvPicPr>
          <p:cNvPr id="222" name="Google Shape;222;p14"/>
          <p:cNvPicPr preferRelativeResize="0"/>
          <p:nvPr/>
        </p:nvPicPr>
        <p:blipFill rotWithShape="1">
          <a:blip r:embed="rId5">
            <a:alphaModFix/>
          </a:blip>
          <a:srcRect/>
          <a:stretch/>
        </p:blipFill>
        <p:spPr>
          <a:xfrm>
            <a:off x="6493150" y="1395251"/>
            <a:ext cx="3453932" cy="3685891"/>
          </a:xfrm>
          <a:prstGeom prst="rect">
            <a:avLst/>
          </a:prstGeom>
          <a:noFill/>
          <a:ln>
            <a:noFill/>
          </a:ln>
        </p:spPr>
      </p:pic>
      <p:pic>
        <p:nvPicPr>
          <p:cNvPr id="223" name="Google Shape;223;p14"/>
          <p:cNvPicPr preferRelativeResize="0"/>
          <p:nvPr/>
        </p:nvPicPr>
        <p:blipFill rotWithShape="1">
          <a:blip r:embed="rId6">
            <a:alphaModFix/>
          </a:blip>
          <a:srcRect/>
          <a:stretch/>
        </p:blipFill>
        <p:spPr>
          <a:xfrm>
            <a:off x="4064071" y="2438317"/>
            <a:ext cx="1851700" cy="1981366"/>
          </a:xfrm>
          <a:prstGeom prst="rect">
            <a:avLst/>
          </a:prstGeom>
          <a:noFill/>
          <a:ln>
            <a:noFill/>
          </a:ln>
        </p:spPr>
      </p:pic>
      <p:pic>
        <p:nvPicPr>
          <p:cNvPr id="224" name="Google Shape;224;p14"/>
          <p:cNvPicPr preferRelativeResize="0"/>
          <p:nvPr/>
        </p:nvPicPr>
        <p:blipFill rotWithShape="1">
          <a:blip r:embed="rId7">
            <a:alphaModFix/>
          </a:blip>
          <a:srcRect/>
          <a:stretch/>
        </p:blipFill>
        <p:spPr>
          <a:xfrm>
            <a:off x="10114059" y="2438317"/>
            <a:ext cx="1635734" cy="1981366"/>
          </a:xfrm>
          <a:prstGeom prst="rect">
            <a:avLst/>
          </a:prstGeom>
          <a:noFill/>
          <a:ln>
            <a:noFill/>
          </a:ln>
        </p:spPr>
      </p:pic>
      <p:sp>
        <p:nvSpPr>
          <p:cNvPr id="225" name="Google Shape;225;p14"/>
          <p:cNvSpPr txBox="1"/>
          <p:nvPr/>
        </p:nvSpPr>
        <p:spPr>
          <a:xfrm>
            <a:off x="267279" y="5311471"/>
            <a:ext cx="5473564"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1F3864"/>
                </a:solidFill>
                <a:latin typeface="Calibri"/>
                <a:ea typeface="Calibri"/>
                <a:cs typeface="Calibri"/>
                <a:sym typeface="Calibri"/>
              </a:rPr>
              <a:t>● This features distribution is almost similar along all the price ranges variable, it may not be helpful in making predictions </a:t>
            </a:r>
            <a:endParaRPr/>
          </a:p>
        </p:txBody>
      </p:sp>
      <p:sp>
        <p:nvSpPr>
          <p:cNvPr id="226" name="Google Shape;226;p14"/>
          <p:cNvSpPr txBox="1"/>
          <p:nvPr/>
        </p:nvSpPr>
        <p:spPr>
          <a:xfrm>
            <a:off x="6428337" y="5290823"/>
            <a:ext cx="571003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1F3864"/>
                </a:solidFill>
                <a:latin typeface="Calibri"/>
                <a:ea typeface="Calibri"/>
                <a:cs typeface="Calibri"/>
                <a:sym typeface="Calibri"/>
              </a:rPr>
              <a:t>● Primary camera megapixels are showing a little variation along the target categories, which is a good sign for prediction.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15"/>
          <p:cNvPicPr preferRelativeResize="0"/>
          <p:nvPr/>
        </p:nvPicPr>
        <p:blipFill rotWithShape="1">
          <a:blip r:embed="rId3">
            <a:alphaModFix/>
          </a:blip>
          <a:srcRect/>
          <a:stretch/>
        </p:blipFill>
        <p:spPr>
          <a:xfrm>
            <a:off x="11504087" y="0"/>
            <a:ext cx="687913" cy="687913"/>
          </a:xfrm>
          <a:prstGeom prst="rect">
            <a:avLst/>
          </a:prstGeom>
          <a:noFill/>
          <a:ln>
            <a:noFill/>
          </a:ln>
        </p:spPr>
      </p:pic>
      <p:sp>
        <p:nvSpPr>
          <p:cNvPr id="232" name="Google Shape;232;p15"/>
          <p:cNvSpPr txBox="1"/>
          <p:nvPr/>
        </p:nvSpPr>
        <p:spPr>
          <a:xfrm>
            <a:off x="2639832" y="583778"/>
            <a:ext cx="152740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0000"/>
                </a:solidFill>
                <a:latin typeface="Calibri"/>
                <a:ea typeface="Calibri"/>
                <a:cs typeface="Calibri"/>
                <a:sym typeface="Calibri"/>
              </a:rPr>
              <a:t>HEAT MAP</a:t>
            </a:r>
            <a:endParaRPr/>
          </a:p>
        </p:txBody>
      </p:sp>
      <p:pic>
        <p:nvPicPr>
          <p:cNvPr id="233" name="Google Shape;233;p15"/>
          <p:cNvPicPr preferRelativeResize="0"/>
          <p:nvPr/>
        </p:nvPicPr>
        <p:blipFill rotWithShape="1">
          <a:blip r:embed="rId4">
            <a:alphaModFix/>
          </a:blip>
          <a:srcRect/>
          <a:stretch/>
        </p:blipFill>
        <p:spPr>
          <a:xfrm>
            <a:off x="437322" y="1057245"/>
            <a:ext cx="6671144" cy="5653655"/>
          </a:xfrm>
          <a:prstGeom prst="rect">
            <a:avLst/>
          </a:prstGeom>
          <a:noFill/>
          <a:ln>
            <a:noFill/>
          </a:ln>
        </p:spPr>
      </p:pic>
      <p:sp>
        <p:nvSpPr>
          <p:cNvPr id="234" name="Google Shape;234;p15"/>
          <p:cNvSpPr txBox="1"/>
          <p:nvPr/>
        </p:nvSpPr>
        <p:spPr>
          <a:xfrm>
            <a:off x="7283395" y="1375576"/>
            <a:ext cx="4824242" cy="452431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1F3864"/>
              </a:buClr>
              <a:buSzPts val="1800"/>
              <a:buFont typeface="Arial"/>
              <a:buChar char="•"/>
            </a:pPr>
            <a:r>
              <a:rPr lang="en-US" sz="1800" b="1">
                <a:solidFill>
                  <a:srgbClr val="1F3864"/>
                </a:solidFill>
                <a:latin typeface="Calibri"/>
                <a:ea typeface="Calibri"/>
                <a:cs typeface="Calibri"/>
                <a:sym typeface="Calibri"/>
              </a:rPr>
              <a:t>RAM and price range shows high correlation which is a good sign, it signifies that RAM will play major deciding factor in estimating the price range. </a:t>
            </a:r>
            <a:endParaRPr/>
          </a:p>
          <a:p>
            <a:pPr marL="285750" marR="0" lvl="0" indent="-285750" algn="l" rtl="0">
              <a:spcBef>
                <a:spcPts val="0"/>
              </a:spcBef>
              <a:spcAft>
                <a:spcPts val="0"/>
              </a:spcAft>
              <a:buClr>
                <a:srgbClr val="1F3864"/>
              </a:buClr>
              <a:buSzPts val="1800"/>
              <a:buFont typeface="Arial"/>
              <a:buChar char="•"/>
            </a:pPr>
            <a:r>
              <a:rPr lang="en-US" sz="1800" b="1">
                <a:solidFill>
                  <a:srgbClr val="1F3864"/>
                </a:solidFill>
                <a:latin typeface="Calibri"/>
                <a:ea typeface="Calibri"/>
                <a:cs typeface="Calibri"/>
                <a:sym typeface="Calibri"/>
              </a:rPr>
              <a:t> There is some collinearity in feature pairs ('pc', 'fc') and ('px_width', 'px_height'). Both correlations are justified since there are good chances that if front camera of a phone is good, the back camera would also be good. </a:t>
            </a:r>
            <a:endParaRPr/>
          </a:p>
          <a:p>
            <a:pPr marL="285750" marR="0" lvl="0" indent="-285750" algn="l" rtl="0">
              <a:spcBef>
                <a:spcPts val="0"/>
              </a:spcBef>
              <a:spcAft>
                <a:spcPts val="0"/>
              </a:spcAft>
              <a:buClr>
                <a:srgbClr val="1F3864"/>
              </a:buClr>
              <a:buSzPts val="1800"/>
              <a:buFont typeface="Arial"/>
              <a:buChar char="•"/>
            </a:pPr>
            <a:r>
              <a:rPr lang="en-US" sz="1800" b="1">
                <a:solidFill>
                  <a:srgbClr val="1F3864"/>
                </a:solidFill>
                <a:latin typeface="Calibri"/>
                <a:ea typeface="Calibri"/>
                <a:cs typeface="Calibri"/>
                <a:sym typeface="Calibri"/>
              </a:rPr>
              <a:t>Also, if px_height increases, pixel width also increases, that means the overall pixels in the screen. We can replace these two features with one feature. Front Camera megapixels and Primary camera megapixels are different entities despite of showing collinearity. So we'll be keeping them as they are.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16"/>
          <p:cNvPicPr preferRelativeResize="0"/>
          <p:nvPr/>
        </p:nvPicPr>
        <p:blipFill rotWithShape="1">
          <a:blip r:embed="rId3">
            <a:alphaModFix/>
          </a:blip>
          <a:srcRect/>
          <a:stretch/>
        </p:blipFill>
        <p:spPr>
          <a:xfrm>
            <a:off x="11504087" y="0"/>
            <a:ext cx="687913" cy="687913"/>
          </a:xfrm>
          <a:prstGeom prst="rect">
            <a:avLst/>
          </a:prstGeom>
          <a:noFill/>
          <a:ln>
            <a:noFill/>
          </a:ln>
        </p:spPr>
      </p:pic>
      <p:sp>
        <p:nvSpPr>
          <p:cNvPr id="240" name="Google Shape;240;p16"/>
          <p:cNvSpPr txBox="1"/>
          <p:nvPr/>
        </p:nvSpPr>
        <p:spPr>
          <a:xfrm>
            <a:off x="1941986" y="943772"/>
            <a:ext cx="758714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0000"/>
                </a:solidFill>
                <a:latin typeface="Calibri"/>
                <a:ea typeface="Calibri"/>
                <a:cs typeface="Calibri"/>
                <a:sym typeface="Calibri"/>
              </a:rPr>
              <a:t>Supervised ML Classification Machine Learning algorithms</a:t>
            </a:r>
            <a:endParaRPr sz="2400">
              <a:solidFill>
                <a:srgbClr val="FF0000"/>
              </a:solidFill>
              <a:latin typeface="Calibri"/>
              <a:ea typeface="Calibri"/>
              <a:cs typeface="Calibri"/>
              <a:sym typeface="Calibri"/>
            </a:endParaRPr>
          </a:p>
        </p:txBody>
      </p:sp>
      <p:pic>
        <p:nvPicPr>
          <p:cNvPr id="241" name="Google Shape;241;p16"/>
          <p:cNvPicPr preferRelativeResize="0"/>
          <p:nvPr/>
        </p:nvPicPr>
        <p:blipFill rotWithShape="1">
          <a:blip r:embed="rId4">
            <a:alphaModFix/>
          </a:blip>
          <a:srcRect/>
          <a:stretch/>
        </p:blipFill>
        <p:spPr>
          <a:xfrm>
            <a:off x="6496110" y="1808877"/>
            <a:ext cx="2434964" cy="2230354"/>
          </a:xfrm>
          <a:prstGeom prst="rect">
            <a:avLst/>
          </a:prstGeom>
          <a:noFill/>
          <a:ln>
            <a:noFill/>
          </a:ln>
        </p:spPr>
      </p:pic>
      <p:pic>
        <p:nvPicPr>
          <p:cNvPr id="242" name="Google Shape;242;p16"/>
          <p:cNvPicPr preferRelativeResize="0"/>
          <p:nvPr/>
        </p:nvPicPr>
        <p:blipFill rotWithShape="1">
          <a:blip r:embed="rId5">
            <a:alphaModFix/>
          </a:blip>
          <a:srcRect/>
          <a:stretch/>
        </p:blipFill>
        <p:spPr>
          <a:xfrm>
            <a:off x="3562744" y="1808877"/>
            <a:ext cx="2335312" cy="2145040"/>
          </a:xfrm>
          <a:prstGeom prst="rect">
            <a:avLst/>
          </a:prstGeom>
          <a:noFill/>
          <a:ln>
            <a:noFill/>
          </a:ln>
        </p:spPr>
      </p:pic>
      <p:pic>
        <p:nvPicPr>
          <p:cNvPr id="243" name="Google Shape;243;p16"/>
          <p:cNvPicPr preferRelativeResize="0"/>
          <p:nvPr/>
        </p:nvPicPr>
        <p:blipFill rotWithShape="1">
          <a:blip r:embed="rId6">
            <a:alphaModFix/>
          </a:blip>
          <a:srcRect/>
          <a:stretch/>
        </p:blipFill>
        <p:spPr>
          <a:xfrm>
            <a:off x="775120" y="1808877"/>
            <a:ext cx="2278181" cy="2059726"/>
          </a:xfrm>
          <a:prstGeom prst="rect">
            <a:avLst/>
          </a:prstGeom>
          <a:noFill/>
          <a:ln>
            <a:noFill/>
          </a:ln>
        </p:spPr>
      </p:pic>
      <p:pic>
        <p:nvPicPr>
          <p:cNvPr id="244" name="Google Shape;244;p16"/>
          <p:cNvPicPr preferRelativeResize="0"/>
          <p:nvPr/>
        </p:nvPicPr>
        <p:blipFill rotWithShape="1">
          <a:blip r:embed="rId7">
            <a:alphaModFix/>
          </a:blip>
          <a:srcRect/>
          <a:stretch/>
        </p:blipFill>
        <p:spPr>
          <a:xfrm>
            <a:off x="9529128" y="1808877"/>
            <a:ext cx="2434964" cy="2230354"/>
          </a:xfrm>
          <a:prstGeom prst="rect">
            <a:avLst/>
          </a:prstGeom>
          <a:noFill/>
          <a:ln>
            <a:noFill/>
          </a:ln>
        </p:spPr>
      </p:pic>
      <p:sp>
        <p:nvSpPr>
          <p:cNvPr id="245" name="Google Shape;245;p16"/>
          <p:cNvSpPr txBox="1"/>
          <p:nvPr/>
        </p:nvSpPr>
        <p:spPr>
          <a:xfrm>
            <a:off x="2275398" y="4788010"/>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6" name="Google Shape;246;p16"/>
          <p:cNvSpPr txBox="1"/>
          <p:nvPr/>
        </p:nvSpPr>
        <p:spPr>
          <a:xfrm>
            <a:off x="775120" y="1781003"/>
            <a:ext cx="3593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a:t>
            </a:r>
            <a:endParaRPr/>
          </a:p>
        </p:txBody>
      </p:sp>
      <p:sp>
        <p:nvSpPr>
          <p:cNvPr id="247" name="Google Shape;247;p16"/>
          <p:cNvSpPr txBox="1"/>
          <p:nvPr/>
        </p:nvSpPr>
        <p:spPr>
          <a:xfrm>
            <a:off x="3651355" y="1808877"/>
            <a:ext cx="3626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2.</a:t>
            </a:r>
            <a:endParaRPr/>
          </a:p>
        </p:txBody>
      </p:sp>
      <p:sp>
        <p:nvSpPr>
          <p:cNvPr id="248" name="Google Shape;248;p16"/>
          <p:cNvSpPr txBox="1"/>
          <p:nvPr/>
        </p:nvSpPr>
        <p:spPr>
          <a:xfrm>
            <a:off x="6293946" y="1781003"/>
            <a:ext cx="3593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3.</a:t>
            </a:r>
            <a:endParaRPr/>
          </a:p>
        </p:txBody>
      </p:sp>
      <p:sp>
        <p:nvSpPr>
          <p:cNvPr id="249" name="Google Shape;249;p16"/>
          <p:cNvSpPr txBox="1"/>
          <p:nvPr/>
        </p:nvSpPr>
        <p:spPr>
          <a:xfrm>
            <a:off x="9712685" y="1808877"/>
            <a:ext cx="3626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4.</a:t>
            </a:r>
            <a:endParaRPr/>
          </a:p>
        </p:txBody>
      </p:sp>
      <p:pic>
        <p:nvPicPr>
          <p:cNvPr id="250" name="Google Shape;250;p16" descr="image.png"/>
          <p:cNvPicPr preferRelativeResize="0"/>
          <p:nvPr/>
        </p:nvPicPr>
        <p:blipFill rotWithShape="1">
          <a:blip r:embed="rId8">
            <a:alphaModFix/>
          </a:blip>
          <a:srcRect/>
          <a:stretch/>
        </p:blipFill>
        <p:spPr>
          <a:xfrm>
            <a:off x="2640255" y="4202411"/>
            <a:ext cx="7253730" cy="250461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17"/>
          <p:cNvPicPr preferRelativeResize="0"/>
          <p:nvPr/>
        </p:nvPicPr>
        <p:blipFill rotWithShape="1">
          <a:blip r:embed="rId3">
            <a:alphaModFix/>
          </a:blip>
          <a:srcRect/>
          <a:stretch/>
        </p:blipFill>
        <p:spPr>
          <a:xfrm>
            <a:off x="11504087" y="0"/>
            <a:ext cx="687913" cy="687913"/>
          </a:xfrm>
          <a:prstGeom prst="rect">
            <a:avLst/>
          </a:prstGeom>
          <a:noFill/>
          <a:ln>
            <a:noFill/>
          </a:ln>
        </p:spPr>
      </p:pic>
      <p:sp>
        <p:nvSpPr>
          <p:cNvPr id="256" name="Google Shape;256;p17"/>
          <p:cNvSpPr/>
          <p:nvPr/>
        </p:nvSpPr>
        <p:spPr>
          <a:xfrm>
            <a:off x="912909" y="687913"/>
            <a:ext cx="3466013" cy="646331"/>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FF0000"/>
              </a:buClr>
              <a:buSzPts val="2400"/>
              <a:buFont typeface="Roboto"/>
              <a:buNone/>
            </a:pPr>
            <a:r>
              <a:rPr lang="en-US" sz="2400" b="1" i="0" u="none" strike="noStrike" cap="none">
                <a:solidFill>
                  <a:srgbClr val="FF0000"/>
                </a:solidFill>
                <a:latin typeface="Roboto"/>
                <a:ea typeface="Roboto"/>
                <a:cs typeface="Roboto"/>
                <a:sym typeface="Roboto"/>
              </a:rPr>
              <a:t>1. Logistic Regression</a:t>
            </a:r>
            <a:endParaRPr sz="2400" b="1"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Clr>
                <a:srgbClr val="212121"/>
              </a:buClr>
              <a:buSzPts val="1200"/>
              <a:buFont typeface="Roboto"/>
              <a:buNone/>
            </a:pPr>
            <a:r>
              <a:rPr lang="en-US" sz="1200" b="0" i="0" u="none" strike="noStrike" cap="none">
                <a:solidFill>
                  <a:srgbClr val="212121"/>
                </a:solidFill>
                <a:latin typeface="Roboto"/>
                <a:ea typeface="Roboto"/>
                <a:cs typeface="Roboto"/>
                <a:sym typeface="Roboto"/>
              </a:rPr>
              <a:t>  </a:t>
            </a:r>
            <a:endParaRPr sz="15800" b="0" i="0" u="none" strike="noStrike" cap="none">
              <a:solidFill>
                <a:srgbClr val="212121"/>
              </a:solidFill>
              <a:latin typeface="Roboto"/>
              <a:ea typeface="Roboto"/>
              <a:cs typeface="Roboto"/>
              <a:sym typeface="Roboto"/>
            </a:endParaRPr>
          </a:p>
        </p:txBody>
      </p:sp>
      <p:sp>
        <p:nvSpPr>
          <p:cNvPr id="257" name="Google Shape;257;p17"/>
          <p:cNvSpPr txBox="1"/>
          <p:nvPr/>
        </p:nvSpPr>
        <p:spPr>
          <a:xfrm>
            <a:off x="731522" y="1334244"/>
            <a:ext cx="5979379"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2060"/>
                </a:solidFill>
                <a:latin typeface="Calibri"/>
                <a:ea typeface="Calibri"/>
                <a:cs typeface="Calibri"/>
                <a:sym typeface="Calibri"/>
              </a:rPr>
              <a:t>Logistic regression is a Machine Learning classification algorithm that is used to predict the probability of certain classes based on some dependent variables. In short, the logistic regression model computes a sum of the input features (in most cases, there is a bias term), and calculates the logistic of the result.</a:t>
            </a:r>
            <a:endParaRPr/>
          </a:p>
        </p:txBody>
      </p:sp>
      <p:pic>
        <p:nvPicPr>
          <p:cNvPr id="258" name="Google Shape;258;p17"/>
          <p:cNvPicPr preferRelativeResize="0"/>
          <p:nvPr/>
        </p:nvPicPr>
        <p:blipFill rotWithShape="1">
          <a:blip r:embed="rId4">
            <a:alphaModFix/>
          </a:blip>
          <a:srcRect/>
          <a:stretch/>
        </p:blipFill>
        <p:spPr>
          <a:xfrm>
            <a:off x="6597884" y="773690"/>
            <a:ext cx="3619541" cy="2235367"/>
          </a:xfrm>
          <a:prstGeom prst="rect">
            <a:avLst/>
          </a:prstGeom>
          <a:noFill/>
          <a:ln>
            <a:noFill/>
          </a:ln>
        </p:spPr>
      </p:pic>
      <p:pic>
        <p:nvPicPr>
          <p:cNvPr id="259" name="Google Shape;259;p17"/>
          <p:cNvPicPr preferRelativeResize="0"/>
          <p:nvPr/>
        </p:nvPicPr>
        <p:blipFill rotWithShape="1">
          <a:blip r:embed="rId5">
            <a:alphaModFix/>
          </a:blip>
          <a:srcRect/>
          <a:stretch/>
        </p:blipFill>
        <p:spPr>
          <a:xfrm>
            <a:off x="731522" y="3429000"/>
            <a:ext cx="3538328" cy="2241449"/>
          </a:xfrm>
          <a:prstGeom prst="rect">
            <a:avLst/>
          </a:prstGeom>
          <a:noFill/>
          <a:ln>
            <a:noFill/>
          </a:ln>
          <a:effectLst>
            <a:outerShdw blurRad="292100" dist="139700" dir="2700000" algn="tl" rotWithShape="0">
              <a:srgbClr val="333333">
                <a:alpha val="64705"/>
              </a:srgbClr>
            </a:outerShdw>
          </a:effectLst>
        </p:spPr>
      </p:pic>
      <p:pic>
        <p:nvPicPr>
          <p:cNvPr id="260" name="Google Shape;260;p17"/>
          <p:cNvPicPr preferRelativeResize="0"/>
          <p:nvPr/>
        </p:nvPicPr>
        <p:blipFill rotWithShape="1">
          <a:blip r:embed="rId6">
            <a:alphaModFix/>
          </a:blip>
          <a:srcRect/>
          <a:stretch/>
        </p:blipFill>
        <p:spPr>
          <a:xfrm>
            <a:off x="4538355" y="3429000"/>
            <a:ext cx="3421306" cy="2241449"/>
          </a:xfrm>
          <a:prstGeom prst="rect">
            <a:avLst/>
          </a:prstGeom>
          <a:noFill/>
          <a:ln>
            <a:noFill/>
          </a:ln>
          <a:effectLst>
            <a:outerShdw blurRad="292100" dist="139700" dir="2700000" algn="tl" rotWithShape="0">
              <a:srgbClr val="333333">
                <a:alpha val="64705"/>
              </a:srgbClr>
            </a:outerShdw>
          </a:effectLst>
        </p:spPr>
      </p:pic>
      <p:pic>
        <p:nvPicPr>
          <p:cNvPr id="261" name="Google Shape;261;p17"/>
          <p:cNvPicPr preferRelativeResize="0"/>
          <p:nvPr/>
        </p:nvPicPr>
        <p:blipFill rotWithShape="1">
          <a:blip r:embed="rId7">
            <a:alphaModFix/>
          </a:blip>
          <a:srcRect/>
          <a:stretch/>
        </p:blipFill>
        <p:spPr>
          <a:xfrm>
            <a:off x="8227901" y="3340438"/>
            <a:ext cx="3619541" cy="2330012"/>
          </a:xfrm>
          <a:prstGeom prst="rect">
            <a:avLst/>
          </a:prstGeom>
          <a:noFill/>
          <a:ln>
            <a:noFill/>
          </a:ln>
          <a:effectLst>
            <a:outerShdw blurRad="292100" dist="139700" dir="2700000" algn="tl" rotWithShape="0">
              <a:srgbClr val="333333">
                <a:alpha val="64705"/>
              </a:srgbClr>
            </a:outerShdw>
          </a:effectLst>
        </p:spPr>
      </p:pic>
      <p:sp>
        <p:nvSpPr>
          <p:cNvPr id="262" name="Google Shape;262;p17"/>
          <p:cNvSpPr/>
          <p:nvPr/>
        </p:nvSpPr>
        <p:spPr>
          <a:xfrm>
            <a:off x="1137194" y="5985421"/>
            <a:ext cx="24459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2060"/>
                </a:solidFill>
                <a:latin typeface="Calibri"/>
                <a:ea typeface="Calibri"/>
                <a:cs typeface="Calibri"/>
                <a:sym typeface="Calibri"/>
              </a:rPr>
              <a:t>TRAIN ACCURACY : 91%</a:t>
            </a:r>
            <a:endParaRPr/>
          </a:p>
        </p:txBody>
      </p:sp>
      <p:sp>
        <p:nvSpPr>
          <p:cNvPr id="263" name="Google Shape;263;p17"/>
          <p:cNvSpPr txBox="1"/>
          <p:nvPr/>
        </p:nvSpPr>
        <p:spPr>
          <a:xfrm>
            <a:off x="5102027" y="5985421"/>
            <a:ext cx="229396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2060"/>
                </a:solidFill>
                <a:latin typeface="Calibri"/>
                <a:ea typeface="Calibri"/>
                <a:cs typeface="Calibri"/>
                <a:sym typeface="Calibri"/>
              </a:rPr>
              <a:t>TEST ACCURACY : 88%</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Google Shape;268;p18"/>
          <p:cNvPicPr preferRelativeResize="0"/>
          <p:nvPr/>
        </p:nvPicPr>
        <p:blipFill rotWithShape="1">
          <a:blip r:embed="rId3">
            <a:alphaModFix/>
          </a:blip>
          <a:srcRect/>
          <a:stretch/>
        </p:blipFill>
        <p:spPr>
          <a:xfrm>
            <a:off x="11504087" y="0"/>
            <a:ext cx="687913" cy="687913"/>
          </a:xfrm>
          <a:prstGeom prst="rect">
            <a:avLst/>
          </a:prstGeom>
          <a:noFill/>
          <a:ln>
            <a:noFill/>
          </a:ln>
        </p:spPr>
      </p:pic>
      <p:sp>
        <p:nvSpPr>
          <p:cNvPr id="269" name="Google Shape;269;p18"/>
          <p:cNvSpPr/>
          <p:nvPr/>
        </p:nvSpPr>
        <p:spPr>
          <a:xfrm>
            <a:off x="809694" y="934400"/>
            <a:ext cx="37284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0000"/>
                </a:solidFill>
                <a:latin typeface="Roboto"/>
                <a:ea typeface="Roboto"/>
                <a:cs typeface="Roboto"/>
                <a:sym typeface="Roboto"/>
              </a:rPr>
              <a:t>2. Random forest</a:t>
            </a:r>
            <a:endParaRPr sz="2400">
              <a:solidFill>
                <a:srgbClr val="FF0000"/>
              </a:solidFill>
              <a:latin typeface="Calibri"/>
              <a:ea typeface="Calibri"/>
              <a:cs typeface="Calibri"/>
              <a:sym typeface="Calibri"/>
            </a:endParaRPr>
          </a:p>
        </p:txBody>
      </p:sp>
      <p:sp>
        <p:nvSpPr>
          <p:cNvPr id="270" name="Google Shape;270;p18"/>
          <p:cNvSpPr txBox="1"/>
          <p:nvPr/>
        </p:nvSpPr>
        <p:spPr>
          <a:xfrm>
            <a:off x="715923" y="1396100"/>
            <a:ext cx="7150200" cy="1477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2060"/>
                </a:solidFill>
                <a:highlight>
                  <a:srgbClr val="FFFFFF"/>
                </a:highlight>
              </a:rPr>
              <a:t>A Random Forest Algorithm is a supervised machine learning algorithm which is extremely popular and is used for Classification and Regression problems in Machine Learning. We know that a forest comprises numerous trees, and the more trees more it will be robust.</a:t>
            </a:r>
            <a:endParaRPr sz="1800" b="1">
              <a:solidFill>
                <a:srgbClr val="002060"/>
              </a:solidFill>
            </a:endParaRPr>
          </a:p>
        </p:txBody>
      </p:sp>
      <p:pic>
        <p:nvPicPr>
          <p:cNvPr id="271" name="Google Shape;271;p18"/>
          <p:cNvPicPr preferRelativeResize="0"/>
          <p:nvPr/>
        </p:nvPicPr>
        <p:blipFill rotWithShape="1">
          <a:blip r:embed="rId4">
            <a:alphaModFix/>
          </a:blip>
          <a:srcRect/>
          <a:stretch/>
        </p:blipFill>
        <p:spPr>
          <a:xfrm>
            <a:off x="809710" y="3150463"/>
            <a:ext cx="3929267" cy="2359791"/>
          </a:xfrm>
          <a:prstGeom prst="rect">
            <a:avLst/>
          </a:prstGeom>
          <a:noFill/>
          <a:ln>
            <a:noFill/>
          </a:ln>
          <a:effectLst>
            <a:outerShdw blurRad="292100" dist="139700" dir="2700000" algn="tl" rotWithShape="0">
              <a:srgbClr val="333333">
                <a:alpha val="64705"/>
              </a:srgbClr>
            </a:outerShdw>
          </a:effectLst>
        </p:spPr>
      </p:pic>
      <p:pic>
        <p:nvPicPr>
          <p:cNvPr id="272" name="Google Shape;272;p18"/>
          <p:cNvPicPr preferRelativeResize="0"/>
          <p:nvPr/>
        </p:nvPicPr>
        <p:blipFill rotWithShape="1">
          <a:blip r:embed="rId5">
            <a:alphaModFix/>
          </a:blip>
          <a:srcRect/>
          <a:stretch/>
        </p:blipFill>
        <p:spPr>
          <a:xfrm>
            <a:off x="5025881" y="3150461"/>
            <a:ext cx="3728389" cy="2359791"/>
          </a:xfrm>
          <a:prstGeom prst="rect">
            <a:avLst/>
          </a:prstGeom>
          <a:noFill/>
          <a:ln>
            <a:noFill/>
          </a:ln>
          <a:effectLst>
            <a:outerShdw blurRad="292100" dist="139700" dir="2700000" algn="tl" rotWithShape="0">
              <a:srgbClr val="333333">
                <a:alpha val="64705"/>
              </a:srgbClr>
            </a:outerShdw>
          </a:effectLst>
        </p:spPr>
      </p:pic>
      <p:pic>
        <p:nvPicPr>
          <p:cNvPr id="273" name="Google Shape;273;p18"/>
          <p:cNvPicPr preferRelativeResize="0"/>
          <p:nvPr/>
        </p:nvPicPr>
        <p:blipFill rotWithShape="1">
          <a:blip r:embed="rId6">
            <a:alphaModFix/>
          </a:blip>
          <a:srcRect/>
          <a:stretch/>
        </p:blipFill>
        <p:spPr>
          <a:xfrm>
            <a:off x="9080390" y="3150462"/>
            <a:ext cx="3029447" cy="2359791"/>
          </a:xfrm>
          <a:prstGeom prst="rect">
            <a:avLst/>
          </a:prstGeom>
          <a:noFill/>
          <a:ln>
            <a:noFill/>
          </a:ln>
          <a:effectLst>
            <a:outerShdw blurRad="292100" dist="139700" dir="2700000" algn="tl" rotWithShape="0">
              <a:srgbClr val="333333">
                <a:alpha val="64705"/>
              </a:srgbClr>
            </a:outerShdw>
          </a:effectLst>
        </p:spPr>
      </p:pic>
      <p:sp>
        <p:nvSpPr>
          <p:cNvPr id="274" name="Google Shape;274;p18"/>
          <p:cNvSpPr/>
          <p:nvPr/>
        </p:nvSpPr>
        <p:spPr>
          <a:xfrm>
            <a:off x="1321670" y="5828508"/>
            <a:ext cx="25629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2060"/>
                </a:solidFill>
                <a:latin typeface="Calibri"/>
                <a:ea typeface="Calibri"/>
                <a:cs typeface="Calibri"/>
                <a:sym typeface="Calibri"/>
              </a:rPr>
              <a:t>TRAIN ACCURACY : 100%</a:t>
            </a:r>
            <a:endParaRPr/>
          </a:p>
        </p:txBody>
      </p:sp>
      <p:sp>
        <p:nvSpPr>
          <p:cNvPr id="275" name="Google Shape;275;p18"/>
          <p:cNvSpPr/>
          <p:nvPr/>
        </p:nvSpPr>
        <p:spPr>
          <a:xfrm>
            <a:off x="5743094" y="5828508"/>
            <a:ext cx="229396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2060"/>
                </a:solidFill>
                <a:latin typeface="Calibri"/>
                <a:ea typeface="Calibri"/>
                <a:cs typeface="Calibri"/>
                <a:sym typeface="Calibri"/>
              </a:rPr>
              <a:t>TEST ACCURACY : 88%</a:t>
            </a:r>
            <a:endParaRPr/>
          </a:p>
        </p:txBody>
      </p:sp>
      <p:pic>
        <p:nvPicPr>
          <p:cNvPr id="276" name="Google Shape;276;p18"/>
          <p:cNvPicPr preferRelativeResize="0"/>
          <p:nvPr/>
        </p:nvPicPr>
        <p:blipFill rotWithShape="1">
          <a:blip r:embed="rId7">
            <a:alphaModFix/>
          </a:blip>
          <a:srcRect/>
          <a:stretch/>
        </p:blipFill>
        <p:spPr>
          <a:xfrm>
            <a:off x="7866127" y="656725"/>
            <a:ext cx="3096700" cy="2230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g16a6306e743_0_6"/>
          <p:cNvPicPr preferRelativeResize="0"/>
          <p:nvPr/>
        </p:nvPicPr>
        <p:blipFill rotWithShape="1">
          <a:blip r:embed="rId3">
            <a:alphaModFix/>
          </a:blip>
          <a:srcRect/>
          <a:stretch/>
        </p:blipFill>
        <p:spPr>
          <a:xfrm>
            <a:off x="11504087" y="0"/>
            <a:ext cx="687913" cy="687913"/>
          </a:xfrm>
          <a:prstGeom prst="rect">
            <a:avLst/>
          </a:prstGeom>
          <a:noFill/>
          <a:ln>
            <a:noFill/>
          </a:ln>
        </p:spPr>
      </p:pic>
      <p:sp>
        <p:nvSpPr>
          <p:cNvPr id="97" name="Google Shape;97;g16a6306e743_0_6"/>
          <p:cNvSpPr txBox="1"/>
          <p:nvPr/>
        </p:nvSpPr>
        <p:spPr>
          <a:xfrm>
            <a:off x="3666400" y="1266100"/>
            <a:ext cx="857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98" name="Google Shape;98;g16a6306e743_0_6"/>
          <p:cNvSpPr txBox="1"/>
          <p:nvPr/>
        </p:nvSpPr>
        <p:spPr>
          <a:xfrm>
            <a:off x="738200" y="687925"/>
            <a:ext cx="9315000" cy="5541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Clr>
                <a:srgbClr val="FF0000"/>
              </a:buClr>
              <a:buSzPts val="2400"/>
              <a:buChar char="●"/>
            </a:pPr>
            <a:r>
              <a:rPr lang="en-US" sz="2400" b="1" dirty="0">
                <a:solidFill>
                  <a:srgbClr val="FF0000"/>
                </a:solidFill>
                <a:highlight>
                  <a:schemeClr val="lt1"/>
                </a:highlight>
              </a:rPr>
              <a:t>Classification in Supervised Learning</a:t>
            </a:r>
            <a:endParaRPr sz="2600" b="1" dirty="0">
              <a:solidFill>
                <a:srgbClr val="FF0000"/>
              </a:solidFill>
              <a:highlight>
                <a:schemeClr val="lt1"/>
              </a:highlight>
              <a:latin typeface="Calibri"/>
              <a:ea typeface="Calibri"/>
              <a:cs typeface="Calibri"/>
              <a:sym typeface="Calibri"/>
            </a:endParaRPr>
          </a:p>
        </p:txBody>
      </p:sp>
      <p:sp>
        <p:nvSpPr>
          <p:cNvPr id="99" name="Google Shape;99;g16a6306e743_0_6"/>
          <p:cNvSpPr txBox="1"/>
          <p:nvPr/>
        </p:nvSpPr>
        <p:spPr>
          <a:xfrm>
            <a:off x="1333500" y="1528050"/>
            <a:ext cx="100752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rgbClr val="002060"/>
                </a:solidFill>
                <a:highlight>
                  <a:srgbClr val="FFFFFF"/>
                </a:highlight>
              </a:rPr>
              <a:t>The Classification algorithm is a Supervised Learning technique that is used to identify the category of new observations on the basis of training data. In Classification, a program learns from the given dataset or observations and then classifies new observation into a number of classes or groups.</a:t>
            </a:r>
            <a:endParaRPr sz="1800" b="1">
              <a:solidFill>
                <a:srgbClr val="002060"/>
              </a:solidFill>
              <a:latin typeface="Calibri"/>
              <a:ea typeface="Calibri"/>
              <a:cs typeface="Calibri"/>
              <a:sym typeface="Calibri"/>
            </a:endParaRPr>
          </a:p>
        </p:txBody>
      </p:sp>
      <p:sp>
        <p:nvSpPr>
          <p:cNvPr id="100" name="Google Shape;100;g16a6306e743_0_6"/>
          <p:cNvSpPr txBox="1"/>
          <p:nvPr/>
        </p:nvSpPr>
        <p:spPr>
          <a:xfrm>
            <a:off x="738200" y="3107075"/>
            <a:ext cx="11254800" cy="5541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Clr>
                <a:srgbClr val="FF0000"/>
              </a:buClr>
              <a:buSzPts val="2400"/>
              <a:buChar char="●"/>
            </a:pPr>
            <a:r>
              <a:rPr lang="en-US" sz="2400" b="1" dirty="0">
                <a:solidFill>
                  <a:srgbClr val="FF0000"/>
                </a:solidFill>
                <a:highlight>
                  <a:srgbClr val="FFFFFF"/>
                </a:highlight>
              </a:rPr>
              <a:t>Difference of Classification and Regression</a:t>
            </a:r>
            <a:endParaRPr sz="2400" b="1" dirty="0">
              <a:solidFill>
                <a:srgbClr val="FF0000"/>
              </a:solidFill>
              <a:latin typeface="Calibri"/>
              <a:ea typeface="Calibri"/>
              <a:cs typeface="Calibri"/>
              <a:sym typeface="Calibri"/>
            </a:endParaRPr>
          </a:p>
        </p:txBody>
      </p:sp>
      <p:sp>
        <p:nvSpPr>
          <p:cNvPr id="101" name="Google Shape;101;g16a6306e743_0_6"/>
          <p:cNvSpPr txBox="1"/>
          <p:nvPr/>
        </p:nvSpPr>
        <p:spPr>
          <a:xfrm>
            <a:off x="1333500" y="3833800"/>
            <a:ext cx="101442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rgbClr val="002060"/>
                </a:solidFill>
                <a:highlight>
                  <a:srgbClr val="FFFFFF"/>
                </a:highlight>
              </a:rPr>
              <a:t>The most significant difference between regression vs classification is that while regression helps predict a continuous quantity, classification predicts discrete class labels.</a:t>
            </a:r>
            <a:endParaRPr sz="1800" b="1">
              <a:solidFill>
                <a:srgbClr val="00206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19"/>
          <p:cNvPicPr preferRelativeResize="0"/>
          <p:nvPr/>
        </p:nvPicPr>
        <p:blipFill rotWithShape="1">
          <a:blip r:embed="rId3">
            <a:alphaModFix/>
          </a:blip>
          <a:srcRect/>
          <a:stretch/>
        </p:blipFill>
        <p:spPr>
          <a:xfrm>
            <a:off x="11504087" y="0"/>
            <a:ext cx="687913" cy="687913"/>
          </a:xfrm>
          <a:prstGeom prst="rect">
            <a:avLst/>
          </a:prstGeom>
          <a:noFill/>
          <a:ln>
            <a:noFill/>
          </a:ln>
        </p:spPr>
      </p:pic>
      <p:sp>
        <p:nvSpPr>
          <p:cNvPr id="282" name="Google Shape;282;p19"/>
          <p:cNvSpPr/>
          <p:nvPr/>
        </p:nvSpPr>
        <p:spPr>
          <a:xfrm>
            <a:off x="890656" y="835088"/>
            <a:ext cx="551014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0000"/>
                </a:solidFill>
                <a:latin typeface="Calibri"/>
                <a:ea typeface="Calibri"/>
                <a:cs typeface="Calibri"/>
                <a:sym typeface="Calibri"/>
              </a:rPr>
              <a:t>Feature importance </a:t>
            </a:r>
            <a:r>
              <a:rPr lang="en-US" sz="2400" b="1">
                <a:solidFill>
                  <a:srgbClr val="FF0000"/>
                </a:solidFill>
                <a:latin typeface="Roboto"/>
                <a:ea typeface="Roboto"/>
                <a:cs typeface="Roboto"/>
                <a:sym typeface="Roboto"/>
              </a:rPr>
              <a:t>Decision tree</a:t>
            </a:r>
            <a:endParaRPr sz="2400" b="1">
              <a:solidFill>
                <a:srgbClr val="FF0000"/>
              </a:solidFill>
              <a:latin typeface="Calibri"/>
              <a:ea typeface="Calibri"/>
              <a:cs typeface="Calibri"/>
              <a:sym typeface="Calibri"/>
            </a:endParaRPr>
          </a:p>
        </p:txBody>
      </p:sp>
      <p:pic>
        <p:nvPicPr>
          <p:cNvPr id="283" name="Google Shape;283;p19"/>
          <p:cNvPicPr preferRelativeResize="0"/>
          <p:nvPr/>
        </p:nvPicPr>
        <p:blipFill rotWithShape="1">
          <a:blip r:embed="rId4">
            <a:alphaModFix/>
          </a:blip>
          <a:srcRect/>
          <a:stretch/>
        </p:blipFill>
        <p:spPr>
          <a:xfrm>
            <a:off x="890657" y="1550007"/>
            <a:ext cx="8094317" cy="5001867"/>
          </a:xfrm>
          <a:prstGeom prst="rect">
            <a:avLst/>
          </a:prstGeom>
          <a:noFill/>
          <a:ln>
            <a:noFill/>
          </a:ln>
        </p:spPr>
      </p:pic>
      <p:sp>
        <p:nvSpPr>
          <p:cNvPr id="284" name="Google Shape;284;p19"/>
          <p:cNvSpPr/>
          <p:nvPr/>
        </p:nvSpPr>
        <p:spPr>
          <a:xfrm>
            <a:off x="9309525" y="2405095"/>
            <a:ext cx="2426599" cy="2862322"/>
          </a:xfrm>
          <a:prstGeom prst="rect">
            <a:avLst/>
          </a:prstGeom>
          <a:solidFill>
            <a:srgbClr val="ECF0F3"/>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1F3864"/>
              </a:buClr>
              <a:buSzPts val="1800"/>
              <a:buFont typeface="Arial"/>
              <a:buNone/>
            </a:pPr>
            <a:r>
              <a:rPr lang="en-US" sz="1800" b="1" i="0" u="none" strike="noStrike" cap="none">
                <a:solidFill>
                  <a:srgbClr val="1F3864"/>
                </a:solidFill>
                <a:latin typeface="Arial"/>
                <a:ea typeface="Arial"/>
                <a:cs typeface="Arial"/>
                <a:sym typeface="Arial"/>
              </a:rPr>
              <a:t>Feature </a:t>
            </a:r>
            <a:r>
              <a:rPr lang="en-US" sz="1800" b="1">
                <a:solidFill>
                  <a:srgbClr val="1F3864"/>
                </a:solidFill>
              </a:rPr>
              <a:t>importances</a:t>
            </a:r>
            <a:r>
              <a:rPr lang="en-US" sz="1800" b="1" i="0" u="none" strike="noStrike" cap="none">
                <a:solidFill>
                  <a:srgbClr val="1F3864"/>
                </a:solidFill>
                <a:latin typeface="Arial"/>
                <a:ea typeface="Arial"/>
                <a:cs typeface="Arial"/>
                <a:sym typeface="Arial"/>
              </a:rPr>
              <a:t> are provided by the fitted attribute feature_importances_ and they are computed as the mean and standard deviation of accumulation of the impurity decrease within each tree.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pic>
        <p:nvPicPr>
          <p:cNvPr id="289" name="Google Shape;289;p20"/>
          <p:cNvPicPr preferRelativeResize="0"/>
          <p:nvPr/>
        </p:nvPicPr>
        <p:blipFill rotWithShape="1">
          <a:blip r:embed="rId3">
            <a:alphaModFix/>
          </a:blip>
          <a:srcRect/>
          <a:stretch/>
        </p:blipFill>
        <p:spPr>
          <a:xfrm>
            <a:off x="11504087" y="0"/>
            <a:ext cx="687913" cy="687913"/>
          </a:xfrm>
          <a:prstGeom prst="rect">
            <a:avLst/>
          </a:prstGeom>
          <a:noFill/>
          <a:ln>
            <a:noFill/>
          </a:ln>
        </p:spPr>
      </p:pic>
      <p:sp>
        <p:nvSpPr>
          <p:cNvPr id="290" name="Google Shape;290;p20"/>
          <p:cNvSpPr/>
          <p:nvPr/>
        </p:nvSpPr>
        <p:spPr>
          <a:xfrm>
            <a:off x="890656" y="835088"/>
            <a:ext cx="564531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0000"/>
                </a:solidFill>
                <a:latin typeface="Calibri"/>
                <a:ea typeface="Calibri"/>
                <a:cs typeface="Calibri"/>
                <a:sym typeface="Calibri"/>
              </a:rPr>
              <a:t>Hyperparameter tuning for Random Forest</a:t>
            </a:r>
            <a:endParaRPr sz="2400" b="1">
              <a:solidFill>
                <a:srgbClr val="FF0000"/>
              </a:solidFill>
              <a:latin typeface="Calibri"/>
              <a:ea typeface="Calibri"/>
              <a:cs typeface="Calibri"/>
              <a:sym typeface="Calibri"/>
            </a:endParaRPr>
          </a:p>
        </p:txBody>
      </p:sp>
      <p:sp>
        <p:nvSpPr>
          <p:cNvPr id="291" name="Google Shape;291;p20"/>
          <p:cNvSpPr txBox="1"/>
          <p:nvPr/>
        </p:nvSpPr>
        <p:spPr>
          <a:xfrm>
            <a:off x="890656" y="1447138"/>
            <a:ext cx="7063456"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1F3864"/>
                </a:solidFill>
                <a:latin typeface="Calibri"/>
                <a:ea typeface="Calibri"/>
                <a:cs typeface="Calibri"/>
                <a:sym typeface="Calibri"/>
              </a:rPr>
              <a:t>In the case of a random forest, hyperparameters include the number of decision trees in the forest and the number of features considered by each tree when splitting a node. (The parameters of a random forest are the variables and thresholds used to split each node learned during training)</a:t>
            </a:r>
            <a:endParaRPr/>
          </a:p>
        </p:txBody>
      </p:sp>
      <p:pic>
        <p:nvPicPr>
          <p:cNvPr id="292" name="Google Shape;292;p20" descr="image.png"/>
          <p:cNvPicPr preferRelativeResize="0"/>
          <p:nvPr/>
        </p:nvPicPr>
        <p:blipFill rotWithShape="1">
          <a:blip r:embed="rId4">
            <a:alphaModFix/>
          </a:blip>
          <a:srcRect/>
          <a:stretch/>
        </p:blipFill>
        <p:spPr>
          <a:xfrm>
            <a:off x="8046942" y="687913"/>
            <a:ext cx="2607807" cy="2149945"/>
          </a:xfrm>
          <a:prstGeom prst="rect">
            <a:avLst/>
          </a:prstGeom>
          <a:noFill/>
          <a:ln>
            <a:noFill/>
          </a:ln>
        </p:spPr>
      </p:pic>
      <p:pic>
        <p:nvPicPr>
          <p:cNvPr id="293" name="Google Shape;293;p20"/>
          <p:cNvPicPr preferRelativeResize="0"/>
          <p:nvPr/>
        </p:nvPicPr>
        <p:blipFill rotWithShape="1">
          <a:blip r:embed="rId5">
            <a:alphaModFix/>
          </a:blip>
          <a:srcRect/>
          <a:stretch/>
        </p:blipFill>
        <p:spPr>
          <a:xfrm>
            <a:off x="556481" y="3394452"/>
            <a:ext cx="4120886" cy="2256291"/>
          </a:xfrm>
          <a:prstGeom prst="rect">
            <a:avLst/>
          </a:prstGeom>
          <a:noFill/>
          <a:ln>
            <a:noFill/>
          </a:ln>
          <a:effectLst>
            <a:outerShdw blurRad="292100" dist="139700" dir="2700000" algn="tl" rotWithShape="0">
              <a:srgbClr val="333333">
                <a:alpha val="64705"/>
              </a:srgbClr>
            </a:outerShdw>
          </a:effectLst>
        </p:spPr>
      </p:pic>
      <p:pic>
        <p:nvPicPr>
          <p:cNvPr id="294" name="Google Shape;294;p20"/>
          <p:cNvPicPr preferRelativeResize="0"/>
          <p:nvPr/>
        </p:nvPicPr>
        <p:blipFill rotWithShape="1">
          <a:blip r:embed="rId6">
            <a:alphaModFix/>
          </a:blip>
          <a:srcRect/>
          <a:stretch/>
        </p:blipFill>
        <p:spPr>
          <a:xfrm>
            <a:off x="4953663" y="3429000"/>
            <a:ext cx="4120886" cy="2256290"/>
          </a:xfrm>
          <a:prstGeom prst="rect">
            <a:avLst/>
          </a:prstGeom>
          <a:noFill/>
          <a:ln>
            <a:noFill/>
          </a:ln>
          <a:effectLst>
            <a:outerShdw blurRad="292100" dist="139700" dir="2700000" algn="tl" rotWithShape="0">
              <a:srgbClr val="333333">
                <a:alpha val="64705"/>
              </a:srgbClr>
            </a:outerShdw>
          </a:effectLst>
        </p:spPr>
      </p:pic>
      <p:pic>
        <p:nvPicPr>
          <p:cNvPr id="295" name="Google Shape;295;p20"/>
          <p:cNvPicPr preferRelativeResize="0"/>
          <p:nvPr/>
        </p:nvPicPr>
        <p:blipFill rotWithShape="1">
          <a:blip r:embed="rId7">
            <a:alphaModFix/>
          </a:blip>
          <a:srcRect/>
          <a:stretch/>
        </p:blipFill>
        <p:spPr>
          <a:xfrm>
            <a:off x="9350845" y="3415673"/>
            <a:ext cx="2822714" cy="2213850"/>
          </a:xfrm>
          <a:prstGeom prst="rect">
            <a:avLst/>
          </a:prstGeom>
          <a:noFill/>
          <a:ln>
            <a:noFill/>
          </a:ln>
        </p:spPr>
      </p:pic>
      <p:sp>
        <p:nvSpPr>
          <p:cNvPr id="296" name="Google Shape;296;p20"/>
          <p:cNvSpPr/>
          <p:nvPr/>
        </p:nvSpPr>
        <p:spPr>
          <a:xfrm>
            <a:off x="1057524" y="5985421"/>
            <a:ext cx="252559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2060"/>
                </a:solidFill>
                <a:latin typeface="Calibri"/>
                <a:ea typeface="Calibri"/>
                <a:cs typeface="Calibri"/>
                <a:sym typeface="Calibri"/>
              </a:rPr>
              <a:t>TRAIN ACCURACY : 95%</a:t>
            </a:r>
            <a:endParaRPr/>
          </a:p>
        </p:txBody>
      </p:sp>
      <p:sp>
        <p:nvSpPr>
          <p:cNvPr id="297" name="Google Shape;297;p20"/>
          <p:cNvSpPr/>
          <p:nvPr/>
        </p:nvSpPr>
        <p:spPr>
          <a:xfrm>
            <a:off x="5869545" y="5907100"/>
            <a:ext cx="24459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2060"/>
                </a:solidFill>
                <a:latin typeface="Calibri"/>
                <a:ea typeface="Calibri"/>
                <a:cs typeface="Calibri"/>
                <a:sym typeface="Calibri"/>
              </a:rPr>
              <a:t>TEST ACCURACY : 87%</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pic>
        <p:nvPicPr>
          <p:cNvPr id="302" name="Google Shape;302;p21"/>
          <p:cNvPicPr preferRelativeResize="0"/>
          <p:nvPr/>
        </p:nvPicPr>
        <p:blipFill rotWithShape="1">
          <a:blip r:embed="rId3">
            <a:alphaModFix/>
          </a:blip>
          <a:srcRect/>
          <a:stretch/>
        </p:blipFill>
        <p:spPr>
          <a:xfrm>
            <a:off x="11504087" y="0"/>
            <a:ext cx="687913" cy="687913"/>
          </a:xfrm>
          <a:prstGeom prst="rect">
            <a:avLst/>
          </a:prstGeom>
          <a:noFill/>
          <a:ln>
            <a:noFill/>
          </a:ln>
        </p:spPr>
      </p:pic>
      <p:sp>
        <p:nvSpPr>
          <p:cNvPr id="303" name="Google Shape;303;p21"/>
          <p:cNvSpPr/>
          <p:nvPr/>
        </p:nvSpPr>
        <p:spPr>
          <a:xfrm>
            <a:off x="833764" y="747625"/>
            <a:ext cx="8645252" cy="7386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0000"/>
                </a:solidFill>
                <a:latin typeface="Calibri"/>
                <a:ea typeface="Calibri"/>
                <a:cs typeface="Calibri"/>
                <a:sym typeface="Calibri"/>
              </a:rPr>
              <a:t>Feature importance for Hyperparameter tuning for Random Forest</a:t>
            </a:r>
            <a:endParaRPr sz="2400" b="1">
              <a:solidFill>
                <a:srgbClr val="FF0000"/>
              </a:solidFill>
              <a:latin typeface="Calibri"/>
              <a:ea typeface="Calibri"/>
              <a:cs typeface="Calibri"/>
              <a:sym typeface="Calibri"/>
            </a:endParaRPr>
          </a:p>
          <a:p>
            <a:pPr marL="0" marR="0" lvl="0" indent="0" algn="l" rtl="0">
              <a:spcBef>
                <a:spcPts val="0"/>
              </a:spcBef>
              <a:spcAft>
                <a:spcPts val="0"/>
              </a:spcAft>
              <a:buNone/>
            </a:pPr>
            <a:endParaRPr sz="1800" b="1">
              <a:solidFill>
                <a:srgbClr val="FF0000"/>
              </a:solidFill>
              <a:latin typeface="Calibri"/>
              <a:ea typeface="Calibri"/>
              <a:cs typeface="Calibri"/>
              <a:sym typeface="Calibri"/>
            </a:endParaRPr>
          </a:p>
        </p:txBody>
      </p:sp>
      <p:pic>
        <p:nvPicPr>
          <p:cNvPr id="304" name="Google Shape;304;p21"/>
          <p:cNvPicPr preferRelativeResize="0"/>
          <p:nvPr/>
        </p:nvPicPr>
        <p:blipFill rotWithShape="1">
          <a:blip r:embed="rId4">
            <a:alphaModFix/>
          </a:blip>
          <a:srcRect/>
          <a:stretch/>
        </p:blipFill>
        <p:spPr>
          <a:xfrm>
            <a:off x="575877" y="1276211"/>
            <a:ext cx="9729013" cy="529951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309" name="Google Shape;309;p22"/>
          <p:cNvPicPr preferRelativeResize="0"/>
          <p:nvPr/>
        </p:nvPicPr>
        <p:blipFill rotWithShape="1">
          <a:blip r:embed="rId3">
            <a:alphaModFix/>
          </a:blip>
          <a:srcRect/>
          <a:stretch/>
        </p:blipFill>
        <p:spPr>
          <a:xfrm>
            <a:off x="11504087" y="0"/>
            <a:ext cx="687913" cy="687913"/>
          </a:xfrm>
          <a:prstGeom prst="rect">
            <a:avLst/>
          </a:prstGeom>
          <a:noFill/>
          <a:ln>
            <a:noFill/>
          </a:ln>
        </p:spPr>
      </p:pic>
      <p:sp>
        <p:nvSpPr>
          <p:cNvPr id="310" name="Google Shape;310;p22"/>
          <p:cNvSpPr txBox="1"/>
          <p:nvPr/>
        </p:nvSpPr>
        <p:spPr>
          <a:xfrm>
            <a:off x="787180" y="687913"/>
            <a:ext cx="209679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0000"/>
                </a:solidFill>
                <a:latin typeface="Calibri"/>
                <a:ea typeface="Calibri"/>
                <a:cs typeface="Calibri"/>
                <a:sym typeface="Calibri"/>
              </a:rPr>
              <a:t>3.Decision tree</a:t>
            </a:r>
            <a:endParaRPr sz="2400">
              <a:solidFill>
                <a:srgbClr val="FF0000"/>
              </a:solidFill>
              <a:latin typeface="Calibri"/>
              <a:ea typeface="Calibri"/>
              <a:cs typeface="Calibri"/>
              <a:sym typeface="Calibri"/>
            </a:endParaRPr>
          </a:p>
        </p:txBody>
      </p:sp>
      <p:sp>
        <p:nvSpPr>
          <p:cNvPr id="311" name="Google Shape;311;p22"/>
          <p:cNvSpPr txBox="1"/>
          <p:nvPr/>
        </p:nvSpPr>
        <p:spPr>
          <a:xfrm>
            <a:off x="787180" y="1351722"/>
            <a:ext cx="6781113"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2060"/>
                </a:solidFill>
                <a:latin typeface="Calibri"/>
                <a:ea typeface="Calibri"/>
                <a:cs typeface="Calibri"/>
                <a:sym typeface="Calibri"/>
              </a:rPr>
              <a:t>A decision tree is a non-parametric supervised learning algorithm, which is utilized for both classification and regression tasks. It has a hierarchical, tree structure, which consists of a root node, branches, internal nodes and leaf nodes.</a:t>
            </a:r>
            <a:endParaRPr/>
          </a:p>
        </p:txBody>
      </p:sp>
      <p:sp>
        <p:nvSpPr>
          <p:cNvPr id="312" name="Google Shape;312;p22"/>
          <p:cNvSpPr/>
          <p:nvPr/>
        </p:nvSpPr>
        <p:spPr>
          <a:xfrm rot="10800000">
            <a:off x="-2731083" y="3456058"/>
            <a:ext cx="6046777" cy="52322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000"/>
              <a:buFont typeface="Roboto"/>
              <a:buNone/>
            </a:pPr>
            <a:br>
              <a:rPr lang="en-US" sz="1000" b="0" i="0" u="none" strike="noStrike" cap="none">
                <a:solidFill>
                  <a:schemeClr val="dk1"/>
                </a:solidFill>
                <a:latin typeface="Roboto"/>
                <a:ea typeface="Roboto"/>
                <a:cs typeface="Roboto"/>
                <a:sym typeface="Roboto"/>
              </a:rPr>
            </a:br>
            <a:endParaRPr sz="1800" b="0" i="0" u="none" strike="noStrike" cap="none">
              <a:solidFill>
                <a:schemeClr val="dk1"/>
              </a:solidFill>
              <a:latin typeface="Arial"/>
              <a:ea typeface="Arial"/>
              <a:cs typeface="Arial"/>
              <a:sym typeface="Arial"/>
            </a:endParaRPr>
          </a:p>
        </p:txBody>
      </p:sp>
      <p:pic>
        <p:nvPicPr>
          <p:cNvPr id="313" name="Google Shape;313;p22" descr="decision tree.png"/>
          <p:cNvPicPr preferRelativeResize="0"/>
          <p:nvPr/>
        </p:nvPicPr>
        <p:blipFill rotWithShape="1">
          <a:blip r:embed="rId4">
            <a:alphaModFix/>
          </a:blip>
          <a:srcRect/>
          <a:stretch/>
        </p:blipFill>
        <p:spPr>
          <a:xfrm>
            <a:off x="7288063" y="617281"/>
            <a:ext cx="3366330" cy="2068769"/>
          </a:xfrm>
          <a:prstGeom prst="rect">
            <a:avLst/>
          </a:prstGeom>
          <a:noFill/>
          <a:ln>
            <a:noFill/>
          </a:ln>
        </p:spPr>
      </p:pic>
      <p:pic>
        <p:nvPicPr>
          <p:cNvPr id="314" name="Google Shape;314;p22"/>
          <p:cNvPicPr preferRelativeResize="0"/>
          <p:nvPr/>
        </p:nvPicPr>
        <p:blipFill rotWithShape="1">
          <a:blip r:embed="rId5">
            <a:alphaModFix/>
          </a:blip>
          <a:srcRect/>
          <a:stretch/>
        </p:blipFill>
        <p:spPr>
          <a:xfrm>
            <a:off x="656551" y="2832510"/>
            <a:ext cx="4067035" cy="2946880"/>
          </a:xfrm>
          <a:prstGeom prst="rect">
            <a:avLst/>
          </a:prstGeom>
          <a:noFill/>
          <a:ln>
            <a:noFill/>
          </a:ln>
          <a:effectLst>
            <a:outerShdw blurRad="292100" dist="139700" dir="2700000" algn="tl" rotWithShape="0">
              <a:srgbClr val="333333">
                <a:alpha val="64705"/>
              </a:srgbClr>
            </a:outerShdw>
          </a:effectLst>
        </p:spPr>
      </p:pic>
      <p:pic>
        <p:nvPicPr>
          <p:cNvPr id="315" name="Google Shape;315;p22"/>
          <p:cNvPicPr preferRelativeResize="0"/>
          <p:nvPr/>
        </p:nvPicPr>
        <p:blipFill rotWithShape="1">
          <a:blip r:embed="rId6">
            <a:alphaModFix/>
          </a:blip>
          <a:srcRect/>
          <a:stretch/>
        </p:blipFill>
        <p:spPr>
          <a:xfrm>
            <a:off x="5052675" y="2832511"/>
            <a:ext cx="4067035" cy="2946880"/>
          </a:xfrm>
          <a:prstGeom prst="rect">
            <a:avLst/>
          </a:prstGeom>
          <a:noFill/>
          <a:ln>
            <a:noFill/>
          </a:ln>
          <a:effectLst>
            <a:outerShdw blurRad="292100" dist="139700" dir="2700000" algn="tl" rotWithShape="0">
              <a:srgbClr val="333333">
                <a:alpha val="64705"/>
              </a:srgbClr>
            </a:outerShdw>
          </a:effectLst>
        </p:spPr>
      </p:pic>
      <p:pic>
        <p:nvPicPr>
          <p:cNvPr id="316" name="Google Shape;316;p22"/>
          <p:cNvPicPr preferRelativeResize="0"/>
          <p:nvPr/>
        </p:nvPicPr>
        <p:blipFill rotWithShape="1">
          <a:blip r:embed="rId7">
            <a:alphaModFix/>
          </a:blip>
          <a:srcRect/>
          <a:stretch/>
        </p:blipFill>
        <p:spPr>
          <a:xfrm>
            <a:off x="9339943" y="2832511"/>
            <a:ext cx="2767693" cy="2946880"/>
          </a:xfrm>
          <a:prstGeom prst="rect">
            <a:avLst/>
          </a:prstGeom>
          <a:noFill/>
          <a:ln>
            <a:noFill/>
          </a:ln>
        </p:spPr>
      </p:pic>
      <p:sp>
        <p:nvSpPr>
          <p:cNvPr id="317" name="Google Shape;317;p22"/>
          <p:cNvSpPr/>
          <p:nvPr/>
        </p:nvSpPr>
        <p:spPr>
          <a:xfrm>
            <a:off x="1427270" y="5925852"/>
            <a:ext cx="252559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2060"/>
                </a:solidFill>
                <a:latin typeface="Calibri"/>
                <a:ea typeface="Calibri"/>
                <a:cs typeface="Calibri"/>
                <a:sym typeface="Calibri"/>
              </a:rPr>
              <a:t>TRAIN ACCURACY : 85%</a:t>
            </a:r>
            <a:endParaRPr/>
          </a:p>
        </p:txBody>
      </p:sp>
      <p:sp>
        <p:nvSpPr>
          <p:cNvPr id="318" name="Google Shape;318;p22"/>
          <p:cNvSpPr/>
          <p:nvPr/>
        </p:nvSpPr>
        <p:spPr>
          <a:xfrm>
            <a:off x="6025265" y="5925852"/>
            <a:ext cx="252559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2060"/>
                </a:solidFill>
                <a:latin typeface="Calibri"/>
                <a:ea typeface="Calibri"/>
                <a:cs typeface="Calibri"/>
                <a:sym typeface="Calibri"/>
              </a:rPr>
              <a:t>TEST ACCURACY : 82%</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pic>
        <p:nvPicPr>
          <p:cNvPr id="323" name="Google Shape;323;p23"/>
          <p:cNvPicPr preferRelativeResize="0"/>
          <p:nvPr/>
        </p:nvPicPr>
        <p:blipFill rotWithShape="1">
          <a:blip r:embed="rId3">
            <a:alphaModFix/>
          </a:blip>
          <a:srcRect/>
          <a:stretch/>
        </p:blipFill>
        <p:spPr>
          <a:xfrm>
            <a:off x="11504087" y="0"/>
            <a:ext cx="687913" cy="687913"/>
          </a:xfrm>
          <a:prstGeom prst="rect">
            <a:avLst/>
          </a:prstGeom>
          <a:noFill/>
          <a:ln>
            <a:noFill/>
          </a:ln>
        </p:spPr>
      </p:pic>
      <p:sp>
        <p:nvSpPr>
          <p:cNvPr id="324" name="Google Shape;324;p23"/>
          <p:cNvSpPr txBox="1"/>
          <p:nvPr/>
        </p:nvSpPr>
        <p:spPr>
          <a:xfrm>
            <a:off x="683812" y="687913"/>
            <a:ext cx="409573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0000"/>
                </a:solidFill>
                <a:latin typeface="Calibri"/>
                <a:ea typeface="Calibri"/>
                <a:cs typeface="Calibri"/>
                <a:sym typeface="Calibri"/>
              </a:rPr>
              <a:t>4. SUPPORT VECTOR MACHINE</a:t>
            </a:r>
            <a:endParaRPr/>
          </a:p>
        </p:txBody>
      </p:sp>
      <p:pic>
        <p:nvPicPr>
          <p:cNvPr id="325" name="Google Shape;325;p23"/>
          <p:cNvPicPr preferRelativeResize="0"/>
          <p:nvPr/>
        </p:nvPicPr>
        <p:blipFill rotWithShape="1">
          <a:blip r:embed="rId4">
            <a:alphaModFix/>
          </a:blip>
          <a:srcRect/>
          <a:stretch/>
        </p:blipFill>
        <p:spPr>
          <a:xfrm>
            <a:off x="7899441" y="687913"/>
            <a:ext cx="2639939" cy="2230354"/>
          </a:xfrm>
          <a:prstGeom prst="rect">
            <a:avLst/>
          </a:prstGeom>
          <a:noFill/>
          <a:ln>
            <a:noFill/>
          </a:ln>
        </p:spPr>
      </p:pic>
      <p:sp>
        <p:nvSpPr>
          <p:cNvPr id="326" name="Google Shape;326;p23"/>
          <p:cNvSpPr txBox="1"/>
          <p:nvPr/>
        </p:nvSpPr>
        <p:spPr>
          <a:xfrm>
            <a:off x="612249" y="1365870"/>
            <a:ext cx="7215629"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1F3864"/>
                </a:solidFill>
                <a:latin typeface="Calibri"/>
                <a:ea typeface="Calibri"/>
                <a:cs typeface="Calibri"/>
                <a:sym typeface="Calibri"/>
              </a:rPr>
              <a:t>Support Vector Machine(SVM) is a supervised machine learning algorithm used for both classification and regression. Though we say regression problems as well its best suited for classification. The objective of SVM algorithm is to find a hyperplane in an N-dimensional space that distinctly classifies the data points.</a:t>
            </a:r>
            <a:endParaRPr/>
          </a:p>
        </p:txBody>
      </p:sp>
      <p:pic>
        <p:nvPicPr>
          <p:cNvPr id="327" name="Google Shape;327;p23"/>
          <p:cNvPicPr preferRelativeResize="0"/>
          <p:nvPr/>
        </p:nvPicPr>
        <p:blipFill rotWithShape="1">
          <a:blip r:embed="rId5">
            <a:alphaModFix/>
          </a:blip>
          <a:srcRect/>
          <a:stretch/>
        </p:blipFill>
        <p:spPr>
          <a:xfrm>
            <a:off x="787586" y="3121494"/>
            <a:ext cx="3888188" cy="2667056"/>
          </a:xfrm>
          <a:prstGeom prst="rect">
            <a:avLst/>
          </a:prstGeom>
          <a:noFill/>
          <a:ln>
            <a:noFill/>
          </a:ln>
          <a:effectLst>
            <a:outerShdw blurRad="292100" dist="139700" dir="2700000" algn="tl" rotWithShape="0">
              <a:srgbClr val="333333">
                <a:alpha val="64705"/>
              </a:srgbClr>
            </a:outerShdw>
          </a:effectLst>
        </p:spPr>
      </p:pic>
      <p:pic>
        <p:nvPicPr>
          <p:cNvPr id="328" name="Google Shape;328;p23"/>
          <p:cNvPicPr preferRelativeResize="0"/>
          <p:nvPr/>
        </p:nvPicPr>
        <p:blipFill rotWithShape="1">
          <a:blip r:embed="rId6">
            <a:alphaModFix/>
          </a:blip>
          <a:srcRect/>
          <a:stretch/>
        </p:blipFill>
        <p:spPr>
          <a:xfrm>
            <a:off x="5128694" y="3134559"/>
            <a:ext cx="4023257" cy="2653991"/>
          </a:xfrm>
          <a:prstGeom prst="rect">
            <a:avLst/>
          </a:prstGeom>
          <a:noFill/>
          <a:ln>
            <a:noFill/>
          </a:ln>
          <a:effectLst>
            <a:outerShdw blurRad="292100" dist="139700" dir="2700000" algn="tl" rotWithShape="0">
              <a:srgbClr val="333333">
                <a:alpha val="64705"/>
              </a:srgbClr>
            </a:outerShdw>
          </a:effectLst>
        </p:spPr>
      </p:pic>
      <p:sp>
        <p:nvSpPr>
          <p:cNvPr id="329" name="Google Shape;329;p23"/>
          <p:cNvSpPr/>
          <p:nvPr/>
        </p:nvSpPr>
        <p:spPr>
          <a:xfrm>
            <a:off x="1468882" y="5942954"/>
            <a:ext cx="252559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2060"/>
                </a:solidFill>
                <a:latin typeface="Calibri"/>
                <a:ea typeface="Calibri"/>
                <a:cs typeface="Calibri"/>
                <a:sym typeface="Calibri"/>
              </a:rPr>
              <a:t>TRAIN ACCURACY : 98%</a:t>
            </a:r>
            <a:endParaRPr/>
          </a:p>
        </p:txBody>
      </p:sp>
      <p:sp>
        <p:nvSpPr>
          <p:cNvPr id="330" name="Google Shape;330;p23"/>
          <p:cNvSpPr/>
          <p:nvPr/>
        </p:nvSpPr>
        <p:spPr>
          <a:xfrm>
            <a:off x="5877524" y="5895245"/>
            <a:ext cx="252559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2060"/>
                </a:solidFill>
                <a:latin typeface="Calibri"/>
                <a:ea typeface="Calibri"/>
                <a:cs typeface="Calibri"/>
                <a:sym typeface="Calibri"/>
              </a:rPr>
              <a:t>TEST ACCURACY : 88%</a:t>
            </a:r>
            <a:endParaRPr/>
          </a:p>
        </p:txBody>
      </p:sp>
      <p:pic>
        <p:nvPicPr>
          <p:cNvPr id="331" name="Google Shape;331;p23"/>
          <p:cNvPicPr preferRelativeResize="0"/>
          <p:nvPr/>
        </p:nvPicPr>
        <p:blipFill rotWithShape="1">
          <a:blip r:embed="rId7">
            <a:alphaModFix/>
          </a:blip>
          <a:srcRect/>
          <a:stretch/>
        </p:blipFill>
        <p:spPr>
          <a:xfrm>
            <a:off x="9422296" y="3134558"/>
            <a:ext cx="2639940" cy="276068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pic>
        <p:nvPicPr>
          <p:cNvPr id="336" name="Google Shape;336;p24"/>
          <p:cNvPicPr preferRelativeResize="0"/>
          <p:nvPr/>
        </p:nvPicPr>
        <p:blipFill rotWithShape="1">
          <a:blip r:embed="rId3">
            <a:alphaModFix/>
          </a:blip>
          <a:srcRect/>
          <a:stretch/>
        </p:blipFill>
        <p:spPr>
          <a:xfrm>
            <a:off x="11504087" y="0"/>
            <a:ext cx="687913" cy="687913"/>
          </a:xfrm>
          <a:prstGeom prst="rect">
            <a:avLst/>
          </a:prstGeom>
          <a:noFill/>
          <a:ln>
            <a:noFill/>
          </a:ln>
        </p:spPr>
      </p:pic>
      <p:sp>
        <p:nvSpPr>
          <p:cNvPr id="337" name="Google Shape;337;p24"/>
          <p:cNvSpPr/>
          <p:nvPr/>
        </p:nvSpPr>
        <p:spPr>
          <a:xfrm>
            <a:off x="3833825" y="687925"/>
            <a:ext cx="8143800" cy="480120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1F3864"/>
              </a:buClr>
              <a:buSzPts val="1800"/>
              <a:buFont typeface="Calibri"/>
              <a:buAutoNum type="arabicPeriod"/>
            </a:pPr>
            <a:r>
              <a:rPr lang="en-US" sz="1800" b="1">
                <a:solidFill>
                  <a:srgbClr val="1F3864"/>
                </a:solidFill>
                <a:latin typeface="Roboto"/>
                <a:ea typeface="Roboto"/>
                <a:cs typeface="Roboto"/>
                <a:sym typeface="Roboto"/>
              </a:rPr>
              <a:t>From EDA we can see that here are mobile phones in 4 price ranges. The number of elements is almost similar.</a:t>
            </a:r>
            <a:endParaRPr/>
          </a:p>
          <a:p>
            <a:pPr marL="342900" marR="0" lvl="0" indent="-228600" algn="l" rtl="0">
              <a:spcBef>
                <a:spcPts val="0"/>
              </a:spcBef>
              <a:spcAft>
                <a:spcPts val="0"/>
              </a:spcAft>
              <a:buClr>
                <a:schemeClr val="dk1"/>
              </a:buClr>
              <a:buSzPts val="1800"/>
              <a:buFont typeface="Calibri"/>
              <a:buNone/>
            </a:pPr>
            <a:endParaRPr sz="1800" b="1">
              <a:solidFill>
                <a:srgbClr val="1F3864"/>
              </a:solidFill>
              <a:latin typeface="Roboto"/>
              <a:ea typeface="Roboto"/>
              <a:cs typeface="Roboto"/>
              <a:sym typeface="Roboto"/>
            </a:endParaRPr>
          </a:p>
          <a:p>
            <a:pPr marL="342900" marR="0" lvl="0" indent="-342900" algn="l" rtl="0">
              <a:spcBef>
                <a:spcPts val="0"/>
              </a:spcBef>
              <a:spcAft>
                <a:spcPts val="0"/>
              </a:spcAft>
              <a:buClr>
                <a:srgbClr val="1F3864"/>
              </a:buClr>
              <a:buSzPts val="1800"/>
              <a:buFont typeface="Calibri"/>
              <a:buAutoNum type="arabicPeriod"/>
            </a:pPr>
            <a:r>
              <a:rPr lang="en-US" sz="1800" b="1">
                <a:solidFill>
                  <a:srgbClr val="1F3864"/>
                </a:solidFill>
                <a:latin typeface="Roboto"/>
                <a:ea typeface="Roboto"/>
                <a:cs typeface="Roboto"/>
                <a:sym typeface="Roboto"/>
              </a:rPr>
              <a:t>half the devices have Bluetooth, and half don’t</a:t>
            </a:r>
            <a:endParaRPr/>
          </a:p>
          <a:p>
            <a:pPr marL="342900" marR="0" lvl="0" indent="-228600" algn="l" rtl="0">
              <a:spcBef>
                <a:spcPts val="0"/>
              </a:spcBef>
              <a:spcAft>
                <a:spcPts val="0"/>
              </a:spcAft>
              <a:buClr>
                <a:schemeClr val="dk1"/>
              </a:buClr>
              <a:buSzPts val="1800"/>
              <a:buFont typeface="Calibri"/>
              <a:buNone/>
            </a:pPr>
            <a:endParaRPr sz="1800" b="1">
              <a:solidFill>
                <a:srgbClr val="1F3864"/>
              </a:solidFill>
              <a:latin typeface="Roboto"/>
              <a:ea typeface="Roboto"/>
              <a:cs typeface="Roboto"/>
              <a:sym typeface="Roboto"/>
            </a:endParaRPr>
          </a:p>
          <a:p>
            <a:pPr marL="342900" marR="0" lvl="0" indent="-342900" algn="l" rtl="0">
              <a:spcBef>
                <a:spcPts val="0"/>
              </a:spcBef>
              <a:spcAft>
                <a:spcPts val="0"/>
              </a:spcAft>
              <a:buClr>
                <a:srgbClr val="1F3864"/>
              </a:buClr>
              <a:buSzPts val="1800"/>
              <a:buFont typeface="Calibri"/>
              <a:buAutoNum type="arabicPeriod"/>
            </a:pPr>
            <a:r>
              <a:rPr lang="en-US" sz="1800" b="1">
                <a:solidFill>
                  <a:srgbClr val="1F3864"/>
                </a:solidFill>
                <a:latin typeface="Roboto"/>
                <a:ea typeface="Roboto"/>
                <a:cs typeface="Roboto"/>
                <a:sym typeface="Roboto"/>
              </a:rPr>
              <a:t>There is a gradual increase in battery as the price range increases Ram has continuous increase with price range while moving from Low cost to Very high cost</a:t>
            </a:r>
            <a:endParaRPr/>
          </a:p>
          <a:p>
            <a:pPr marL="342900" marR="0" lvl="0" indent="-228600" algn="l" rtl="0">
              <a:spcBef>
                <a:spcPts val="0"/>
              </a:spcBef>
              <a:spcAft>
                <a:spcPts val="0"/>
              </a:spcAft>
              <a:buClr>
                <a:schemeClr val="dk1"/>
              </a:buClr>
              <a:buSzPts val="1800"/>
              <a:buFont typeface="Calibri"/>
              <a:buNone/>
            </a:pPr>
            <a:endParaRPr sz="1800" b="1">
              <a:solidFill>
                <a:srgbClr val="1F3864"/>
              </a:solidFill>
              <a:latin typeface="Roboto"/>
              <a:ea typeface="Roboto"/>
              <a:cs typeface="Roboto"/>
              <a:sym typeface="Roboto"/>
            </a:endParaRPr>
          </a:p>
          <a:p>
            <a:pPr marL="342900" marR="0" lvl="0" indent="-342900" algn="l" rtl="0">
              <a:spcBef>
                <a:spcPts val="0"/>
              </a:spcBef>
              <a:spcAft>
                <a:spcPts val="0"/>
              </a:spcAft>
              <a:buClr>
                <a:srgbClr val="1F3864"/>
              </a:buClr>
              <a:buSzPts val="1800"/>
              <a:buFont typeface="Calibri"/>
              <a:buAutoNum type="arabicPeriod"/>
            </a:pPr>
            <a:r>
              <a:rPr lang="en-US" sz="1800" b="1">
                <a:solidFill>
                  <a:srgbClr val="1F3864"/>
                </a:solidFill>
                <a:latin typeface="Roboto"/>
                <a:ea typeface="Roboto"/>
                <a:cs typeface="Roboto"/>
                <a:sym typeface="Roboto"/>
              </a:rPr>
              <a:t>costly phones are lighter</a:t>
            </a:r>
            <a:endParaRPr/>
          </a:p>
          <a:p>
            <a:pPr marL="342900" marR="0" lvl="0" indent="-228600" algn="l" rtl="0">
              <a:spcBef>
                <a:spcPts val="0"/>
              </a:spcBef>
              <a:spcAft>
                <a:spcPts val="0"/>
              </a:spcAft>
              <a:buClr>
                <a:schemeClr val="dk1"/>
              </a:buClr>
              <a:buSzPts val="1800"/>
              <a:buFont typeface="Calibri"/>
              <a:buNone/>
            </a:pPr>
            <a:endParaRPr sz="1800" b="1">
              <a:solidFill>
                <a:srgbClr val="1F3864"/>
              </a:solidFill>
              <a:latin typeface="Roboto"/>
              <a:ea typeface="Roboto"/>
              <a:cs typeface="Roboto"/>
              <a:sym typeface="Roboto"/>
            </a:endParaRPr>
          </a:p>
          <a:p>
            <a:pPr marL="342900" marR="0" lvl="0" indent="-342900" algn="l" rtl="0">
              <a:spcBef>
                <a:spcPts val="0"/>
              </a:spcBef>
              <a:spcAft>
                <a:spcPts val="0"/>
              </a:spcAft>
              <a:buClr>
                <a:srgbClr val="1F3864"/>
              </a:buClr>
              <a:buSzPts val="1800"/>
              <a:buFont typeface="Calibri"/>
              <a:buAutoNum type="arabicPeriod"/>
            </a:pPr>
            <a:r>
              <a:rPr lang="en-US" sz="1800" b="1">
                <a:solidFill>
                  <a:srgbClr val="1F3864"/>
                </a:solidFill>
                <a:latin typeface="Roboto"/>
                <a:ea typeface="Roboto"/>
                <a:cs typeface="Roboto"/>
                <a:sym typeface="Roboto"/>
              </a:rPr>
              <a:t>RAM, battery power, pixels played more significant role in deciding the price range of mobile phone.</a:t>
            </a:r>
            <a:endParaRPr/>
          </a:p>
          <a:p>
            <a:pPr marL="342900" marR="0" lvl="0" indent="-228600" algn="l" rtl="0">
              <a:spcBef>
                <a:spcPts val="0"/>
              </a:spcBef>
              <a:spcAft>
                <a:spcPts val="0"/>
              </a:spcAft>
              <a:buClr>
                <a:schemeClr val="dk1"/>
              </a:buClr>
              <a:buSzPts val="1800"/>
              <a:buFont typeface="Calibri"/>
              <a:buNone/>
            </a:pPr>
            <a:endParaRPr sz="1800" b="1">
              <a:solidFill>
                <a:srgbClr val="1F3864"/>
              </a:solidFill>
              <a:latin typeface="Roboto"/>
              <a:ea typeface="Roboto"/>
              <a:cs typeface="Roboto"/>
              <a:sym typeface="Roboto"/>
            </a:endParaRPr>
          </a:p>
          <a:p>
            <a:pPr marL="342900" marR="0" lvl="0" indent="-342900" algn="l" rtl="0">
              <a:spcBef>
                <a:spcPts val="0"/>
              </a:spcBef>
              <a:spcAft>
                <a:spcPts val="0"/>
              </a:spcAft>
              <a:buClr>
                <a:srgbClr val="1F3864"/>
              </a:buClr>
              <a:buSzPts val="1800"/>
              <a:buFont typeface="Calibri"/>
              <a:buAutoNum type="arabicPeriod"/>
            </a:pPr>
            <a:r>
              <a:rPr lang="en-US" sz="1800" b="1">
                <a:solidFill>
                  <a:srgbClr val="1F3864"/>
                </a:solidFill>
                <a:latin typeface="Roboto"/>
                <a:ea typeface="Roboto"/>
                <a:cs typeface="Roboto"/>
                <a:sym typeface="Roboto"/>
              </a:rPr>
              <a:t>form all the above experiments we can conclude that logistic regression , SVM  and Hyperparameter tuning for Random Forest we got the best results</a:t>
            </a:r>
            <a:endParaRPr sz="1800" b="1">
              <a:solidFill>
                <a:srgbClr val="1F3864"/>
              </a:solidFill>
              <a:latin typeface="Roboto"/>
              <a:ea typeface="Roboto"/>
              <a:cs typeface="Roboto"/>
              <a:sym typeface="Roboto"/>
            </a:endParaRPr>
          </a:p>
          <a:p>
            <a:pPr marL="457200" marR="0" lvl="0" indent="0" algn="l" rtl="0">
              <a:spcBef>
                <a:spcPts val="0"/>
              </a:spcBef>
              <a:spcAft>
                <a:spcPts val="0"/>
              </a:spcAft>
              <a:buNone/>
            </a:pPr>
            <a:endParaRPr sz="1800" b="1">
              <a:solidFill>
                <a:srgbClr val="1F3864"/>
              </a:solidFill>
              <a:latin typeface="Roboto"/>
              <a:ea typeface="Roboto"/>
              <a:cs typeface="Roboto"/>
              <a:sym typeface="Roboto"/>
            </a:endParaRPr>
          </a:p>
          <a:p>
            <a:pPr marL="342900" marR="0" lvl="0" indent="-342900" algn="l" rtl="0">
              <a:spcBef>
                <a:spcPts val="0"/>
              </a:spcBef>
              <a:spcAft>
                <a:spcPts val="0"/>
              </a:spcAft>
              <a:buClr>
                <a:srgbClr val="1F3864"/>
              </a:buClr>
              <a:buSzPts val="1800"/>
              <a:buFont typeface="Roboto"/>
              <a:buAutoNum type="arabicPeriod"/>
            </a:pPr>
            <a:r>
              <a:rPr lang="en-US" sz="1800" b="1">
                <a:solidFill>
                  <a:srgbClr val="1F3864"/>
                </a:solidFill>
                <a:latin typeface="Roboto"/>
                <a:ea typeface="Roboto"/>
                <a:cs typeface="Roboto"/>
                <a:sym typeface="Roboto"/>
              </a:rPr>
              <a:t>This project model could be improved by developing software that could predict by selecting features so that it could be used while launching the new product.</a:t>
            </a:r>
            <a:endParaRPr sz="1800" b="1">
              <a:solidFill>
                <a:srgbClr val="1F3864"/>
              </a:solidFill>
              <a:latin typeface="Roboto"/>
              <a:ea typeface="Roboto"/>
              <a:cs typeface="Roboto"/>
              <a:sym typeface="Roboto"/>
            </a:endParaRPr>
          </a:p>
        </p:txBody>
      </p:sp>
      <p:sp>
        <p:nvSpPr>
          <p:cNvPr id="338" name="Google Shape;338;p24"/>
          <p:cNvSpPr txBox="1"/>
          <p:nvPr/>
        </p:nvSpPr>
        <p:spPr>
          <a:xfrm>
            <a:off x="1105231" y="687913"/>
            <a:ext cx="157607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0000"/>
                </a:solidFill>
                <a:latin typeface="Calibri"/>
                <a:ea typeface="Calibri"/>
                <a:cs typeface="Calibri"/>
                <a:sym typeface="Calibri"/>
              </a:rPr>
              <a:t>Conclusion</a:t>
            </a:r>
            <a:endParaRPr sz="2400">
              <a:solidFill>
                <a:srgbClr val="FF0000"/>
              </a:solidFill>
              <a:latin typeface="Calibri"/>
              <a:ea typeface="Calibri"/>
              <a:cs typeface="Calibri"/>
              <a:sym typeface="Calibri"/>
            </a:endParaRPr>
          </a:p>
        </p:txBody>
      </p:sp>
      <p:pic>
        <p:nvPicPr>
          <p:cNvPr id="339" name="Google Shape;339;p24" descr="Premium Vector | Businessman writes conclusion, report concept. paperwork,  sheets in folder. holding the clipboard and pen in hand. finally, outcome,  result. vector illustration flat design. isolated on background."/>
          <p:cNvPicPr preferRelativeResize="0"/>
          <p:nvPr/>
        </p:nvPicPr>
        <p:blipFill rotWithShape="1">
          <a:blip r:embed="rId4">
            <a:alphaModFix/>
          </a:blip>
          <a:srcRect/>
          <a:stretch/>
        </p:blipFill>
        <p:spPr>
          <a:xfrm>
            <a:off x="57150" y="1552275"/>
            <a:ext cx="3675925" cy="3990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pic>
        <p:nvPicPr>
          <p:cNvPr id="344" name="Google Shape;344;p25"/>
          <p:cNvPicPr preferRelativeResize="0"/>
          <p:nvPr/>
        </p:nvPicPr>
        <p:blipFill rotWithShape="1">
          <a:blip r:embed="rId3">
            <a:alphaModFix/>
          </a:blip>
          <a:srcRect/>
          <a:stretch/>
        </p:blipFill>
        <p:spPr>
          <a:xfrm>
            <a:off x="11504087" y="0"/>
            <a:ext cx="687913" cy="687913"/>
          </a:xfrm>
          <a:prstGeom prst="rect">
            <a:avLst/>
          </a:prstGeom>
          <a:noFill/>
          <a:ln>
            <a:noFill/>
          </a:ln>
        </p:spPr>
      </p:pic>
      <p:sp>
        <p:nvSpPr>
          <p:cNvPr id="345" name="Google Shape;345;p25"/>
          <p:cNvSpPr txBox="1"/>
          <p:nvPr/>
        </p:nvSpPr>
        <p:spPr>
          <a:xfrm>
            <a:off x="3601510" y="2828856"/>
            <a:ext cx="4988979"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dirty="0">
                <a:solidFill>
                  <a:srgbClr val="FF0000"/>
                </a:solidFill>
                <a:latin typeface="Bodoni MT" panose="02070603080606020203" pitchFamily="18" charset="0"/>
                <a:ea typeface="Calibri"/>
                <a:cs typeface="Calibri"/>
                <a:sym typeface="Calibri"/>
              </a:rPr>
              <a:t>Thank You</a:t>
            </a:r>
            <a:endParaRPr dirty="0">
              <a:latin typeface="Bodoni MT" panose="02070603080606020203"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2"/>
          <p:cNvPicPr preferRelativeResize="0"/>
          <p:nvPr/>
        </p:nvPicPr>
        <p:blipFill rotWithShape="1">
          <a:blip r:embed="rId3">
            <a:alphaModFix/>
          </a:blip>
          <a:srcRect/>
          <a:stretch/>
        </p:blipFill>
        <p:spPr>
          <a:xfrm>
            <a:off x="11504087" y="0"/>
            <a:ext cx="687913" cy="687913"/>
          </a:xfrm>
          <a:prstGeom prst="rect">
            <a:avLst/>
          </a:prstGeom>
          <a:noFill/>
          <a:ln>
            <a:noFill/>
          </a:ln>
        </p:spPr>
      </p:pic>
      <p:sp>
        <p:nvSpPr>
          <p:cNvPr id="107" name="Google Shape;107;p2"/>
          <p:cNvSpPr/>
          <p:nvPr/>
        </p:nvSpPr>
        <p:spPr>
          <a:xfrm>
            <a:off x="961053" y="2003530"/>
            <a:ext cx="7377403"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rgbClr val="FF0000"/>
              </a:solidFill>
              <a:latin typeface="Calibri"/>
              <a:ea typeface="Calibri"/>
              <a:cs typeface="Calibri"/>
              <a:sym typeface="Calibri"/>
            </a:endParaRPr>
          </a:p>
          <a:p>
            <a:pPr marL="285750" marR="0" lvl="0" indent="-285750" algn="l" rtl="0">
              <a:spcBef>
                <a:spcPts val="0"/>
              </a:spcBef>
              <a:spcAft>
                <a:spcPts val="0"/>
              </a:spcAft>
              <a:buClr>
                <a:srgbClr val="002060"/>
              </a:buClr>
              <a:buSzPts val="1800"/>
              <a:buFont typeface="Arial"/>
              <a:buChar char="•"/>
            </a:pPr>
            <a:r>
              <a:rPr lang="en-US" sz="1800" b="1">
                <a:solidFill>
                  <a:srgbClr val="002060"/>
                </a:solidFill>
                <a:latin typeface="Calibri"/>
                <a:ea typeface="Calibri"/>
                <a:cs typeface="Calibri"/>
                <a:sym typeface="Calibri"/>
              </a:rPr>
              <a:t>In the competitive mobile phone market companies want to understand sales data of mobile phones and factors which drive the prices.</a:t>
            </a:r>
            <a:endParaRPr/>
          </a:p>
          <a:p>
            <a:pPr marL="285750" marR="0" lvl="0" indent="-285750" algn="l" rtl="0">
              <a:spcBef>
                <a:spcPts val="0"/>
              </a:spcBef>
              <a:spcAft>
                <a:spcPts val="0"/>
              </a:spcAft>
              <a:buClr>
                <a:srgbClr val="002060"/>
              </a:buClr>
              <a:buSzPts val="1800"/>
              <a:buFont typeface="Arial"/>
              <a:buChar char="•"/>
            </a:pPr>
            <a:r>
              <a:rPr lang="en-US" sz="1800" b="1">
                <a:solidFill>
                  <a:srgbClr val="002060"/>
                </a:solidFill>
                <a:latin typeface="Calibri"/>
                <a:ea typeface="Calibri"/>
                <a:cs typeface="Calibri"/>
                <a:sym typeface="Calibri"/>
              </a:rPr>
              <a:t>The objective is to find out some relation between features of a mobile phone(e.g.:- RAM, Internal Memory, etc.) and its selling price. In this problem, we do not have to predict the actual price but a price range indicating how high the price is.</a:t>
            </a:r>
            <a:endParaRPr/>
          </a:p>
        </p:txBody>
      </p:sp>
      <p:pic>
        <p:nvPicPr>
          <p:cNvPr id="108" name="Google Shape;108;p2" descr="Question Mark Background Png - Understanding The Problem, Transparent Png -  kindpng"/>
          <p:cNvPicPr preferRelativeResize="0"/>
          <p:nvPr/>
        </p:nvPicPr>
        <p:blipFill rotWithShape="1">
          <a:blip r:embed="rId4">
            <a:alphaModFix/>
          </a:blip>
          <a:srcRect/>
          <a:stretch/>
        </p:blipFill>
        <p:spPr>
          <a:xfrm>
            <a:off x="8261405" y="1275329"/>
            <a:ext cx="3704253" cy="4140761"/>
          </a:xfrm>
          <a:prstGeom prst="rect">
            <a:avLst/>
          </a:prstGeom>
          <a:noFill/>
          <a:ln>
            <a:noFill/>
          </a:ln>
        </p:spPr>
      </p:pic>
      <p:sp>
        <p:nvSpPr>
          <p:cNvPr id="109" name="Google Shape;109;p2"/>
          <p:cNvSpPr txBox="1"/>
          <p:nvPr/>
        </p:nvSpPr>
        <p:spPr>
          <a:xfrm>
            <a:off x="961053" y="1044497"/>
            <a:ext cx="266739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0000"/>
                </a:solidFill>
                <a:latin typeface="Calibri"/>
                <a:ea typeface="Calibri"/>
                <a:cs typeface="Calibri"/>
                <a:sym typeface="Calibri"/>
              </a:rPr>
              <a:t>Problem Statement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3"/>
          <p:cNvPicPr preferRelativeResize="0"/>
          <p:nvPr/>
        </p:nvPicPr>
        <p:blipFill rotWithShape="1">
          <a:blip r:embed="rId3">
            <a:alphaModFix/>
          </a:blip>
          <a:srcRect/>
          <a:stretch/>
        </p:blipFill>
        <p:spPr>
          <a:xfrm>
            <a:off x="11504087" y="0"/>
            <a:ext cx="687913" cy="687913"/>
          </a:xfrm>
          <a:prstGeom prst="rect">
            <a:avLst/>
          </a:prstGeom>
          <a:noFill/>
          <a:ln>
            <a:noFill/>
          </a:ln>
        </p:spPr>
      </p:pic>
      <p:pic>
        <p:nvPicPr>
          <p:cNvPr id="115" name="Google Shape;115;p3" descr="F1 Talking Points (so far) for Australia - 3Legs4Wheels"/>
          <p:cNvPicPr preferRelativeResize="0"/>
          <p:nvPr/>
        </p:nvPicPr>
        <p:blipFill rotWithShape="1">
          <a:blip r:embed="rId4">
            <a:alphaModFix/>
          </a:blip>
          <a:srcRect/>
          <a:stretch/>
        </p:blipFill>
        <p:spPr>
          <a:xfrm>
            <a:off x="810209" y="2034074"/>
            <a:ext cx="3816220" cy="3816220"/>
          </a:xfrm>
          <a:prstGeom prst="rect">
            <a:avLst/>
          </a:prstGeom>
          <a:noFill/>
          <a:ln>
            <a:noFill/>
          </a:ln>
        </p:spPr>
      </p:pic>
      <p:sp>
        <p:nvSpPr>
          <p:cNvPr id="116" name="Google Shape;116;p3"/>
          <p:cNvSpPr txBox="1"/>
          <p:nvPr/>
        </p:nvSpPr>
        <p:spPr>
          <a:xfrm>
            <a:off x="810209" y="1007706"/>
            <a:ext cx="240200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0000"/>
                </a:solidFill>
                <a:latin typeface="Calibri"/>
                <a:ea typeface="Calibri"/>
                <a:cs typeface="Calibri"/>
                <a:sym typeface="Calibri"/>
              </a:rPr>
              <a:t>Points to discuss</a:t>
            </a:r>
            <a:r>
              <a:rPr lang="en-US" sz="3200" b="1">
                <a:solidFill>
                  <a:srgbClr val="FF0000"/>
                </a:solidFill>
                <a:latin typeface="Calibri"/>
                <a:ea typeface="Calibri"/>
                <a:cs typeface="Calibri"/>
                <a:sym typeface="Calibri"/>
              </a:rPr>
              <a:t>:</a:t>
            </a:r>
            <a:endParaRPr/>
          </a:p>
        </p:txBody>
      </p:sp>
      <p:sp>
        <p:nvSpPr>
          <p:cNvPr id="117" name="Google Shape;117;p3"/>
          <p:cNvSpPr txBox="1"/>
          <p:nvPr/>
        </p:nvSpPr>
        <p:spPr>
          <a:xfrm>
            <a:off x="5236586" y="1482252"/>
            <a:ext cx="6145200" cy="424830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1F3864"/>
              </a:buClr>
              <a:buSzPts val="1800"/>
              <a:buFont typeface="Arial"/>
              <a:buChar char="•"/>
            </a:pPr>
            <a:r>
              <a:rPr lang="en-US" sz="1800" b="1">
                <a:solidFill>
                  <a:srgbClr val="1F3864"/>
                </a:solidFill>
                <a:latin typeface="Calibri"/>
                <a:ea typeface="Calibri"/>
                <a:cs typeface="Calibri"/>
                <a:sym typeface="Calibri"/>
              </a:rPr>
              <a:t> Data description and summary</a:t>
            </a:r>
            <a:endParaRPr/>
          </a:p>
          <a:p>
            <a:pPr marL="342900" marR="0" lvl="0" indent="-342900" algn="l" rtl="0">
              <a:spcBef>
                <a:spcPts val="0"/>
              </a:spcBef>
              <a:spcAft>
                <a:spcPts val="0"/>
              </a:spcAft>
              <a:buClr>
                <a:srgbClr val="1F3864"/>
              </a:buClr>
              <a:buSzPts val="1800"/>
              <a:buFont typeface="Arial"/>
              <a:buChar char="•"/>
            </a:pPr>
            <a:r>
              <a:rPr lang="en-US" sz="1800" b="1">
                <a:solidFill>
                  <a:srgbClr val="1F3864"/>
                </a:solidFill>
                <a:latin typeface="Calibri"/>
                <a:ea typeface="Calibri"/>
                <a:cs typeface="Calibri"/>
                <a:sym typeface="Calibri"/>
              </a:rPr>
              <a:t> Data Preprocessing</a:t>
            </a:r>
            <a:endParaRPr/>
          </a:p>
          <a:p>
            <a:pPr marL="457200" marR="0" lvl="0" indent="-457200" algn="l" rtl="0">
              <a:spcBef>
                <a:spcPts val="0"/>
              </a:spcBef>
              <a:spcAft>
                <a:spcPts val="0"/>
              </a:spcAft>
              <a:buClr>
                <a:srgbClr val="1F3864"/>
              </a:buClr>
              <a:buSzPts val="1800"/>
              <a:buFont typeface="Calibri"/>
              <a:buAutoNum type="arabicPeriod"/>
            </a:pPr>
            <a:r>
              <a:rPr lang="en-US" sz="1800" b="1">
                <a:solidFill>
                  <a:srgbClr val="1F3864"/>
                </a:solidFill>
                <a:latin typeface="Calibri"/>
                <a:ea typeface="Calibri"/>
                <a:cs typeface="Calibri"/>
                <a:sym typeface="Calibri"/>
              </a:rPr>
              <a:t>Getting the dataset</a:t>
            </a:r>
            <a:endParaRPr sz="1800">
              <a:solidFill>
                <a:srgbClr val="1F3864"/>
              </a:solidFill>
              <a:latin typeface="Calibri"/>
              <a:ea typeface="Calibri"/>
              <a:cs typeface="Calibri"/>
              <a:sym typeface="Calibri"/>
            </a:endParaRPr>
          </a:p>
          <a:p>
            <a:pPr marL="457200" marR="0" lvl="0" indent="-457200" algn="l" rtl="0">
              <a:spcBef>
                <a:spcPts val="0"/>
              </a:spcBef>
              <a:spcAft>
                <a:spcPts val="0"/>
              </a:spcAft>
              <a:buClr>
                <a:srgbClr val="1F3864"/>
              </a:buClr>
              <a:buSzPts val="1800"/>
              <a:buFont typeface="Calibri"/>
              <a:buAutoNum type="arabicPeriod"/>
            </a:pPr>
            <a:r>
              <a:rPr lang="en-US" sz="1800" b="1">
                <a:solidFill>
                  <a:srgbClr val="1F3864"/>
                </a:solidFill>
                <a:latin typeface="Calibri"/>
                <a:ea typeface="Calibri"/>
                <a:cs typeface="Calibri"/>
                <a:sym typeface="Calibri"/>
              </a:rPr>
              <a:t>Importing libraries</a:t>
            </a:r>
            <a:endParaRPr sz="1800">
              <a:solidFill>
                <a:srgbClr val="1F3864"/>
              </a:solidFill>
              <a:latin typeface="Calibri"/>
              <a:ea typeface="Calibri"/>
              <a:cs typeface="Calibri"/>
              <a:sym typeface="Calibri"/>
            </a:endParaRPr>
          </a:p>
          <a:p>
            <a:pPr marL="457200" marR="0" lvl="0" indent="-457200" algn="l" rtl="0">
              <a:spcBef>
                <a:spcPts val="0"/>
              </a:spcBef>
              <a:spcAft>
                <a:spcPts val="0"/>
              </a:spcAft>
              <a:buClr>
                <a:srgbClr val="1F3864"/>
              </a:buClr>
              <a:buSzPts val="1800"/>
              <a:buFont typeface="Calibri"/>
              <a:buAutoNum type="arabicPeriod"/>
            </a:pPr>
            <a:r>
              <a:rPr lang="en-US" sz="1800" b="1">
                <a:solidFill>
                  <a:srgbClr val="1F3864"/>
                </a:solidFill>
                <a:latin typeface="Calibri"/>
                <a:ea typeface="Calibri"/>
                <a:cs typeface="Calibri"/>
                <a:sym typeface="Calibri"/>
              </a:rPr>
              <a:t>Importing datasets</a:t>
            </a:r>
            <a:endParaRPr sz="1800">
              <a:solidFill>
                <a:srgbClr val="1F3864"/>
              </a:solidFill>
              <a:latin typeface="Calibri"/>
              <a:ea typeface="Calibri"/>
              <a:cs typeface="Calibri"/>
              <a:sym typeface="Calibri"/>
            </a:endParaRPr>
          </a:p>
          <a:p>
            <a:pPr marL="457200" marR="0" lvl="0" indent="-457200" algn="l" rtl="0">
              <a:spcBef>
                <a:spcPts val="0"/>
              </a:spcBef>
              <a:spcAft>
                <a:spcPts val="0"/>
              </a:spcAft>
              <a:buClr>
                <a:srgbClr val="1F3864"/>
              </a:buClr>
              <a:buSzPts val="1800"/>
              <a:buFont typeface="Calibri"/>
              <a:buAutoNum type="arabicPeriod"/>
            </a:pPr>
            <a:r>
              <a:rPr lang="en-US" sz="1800" b="1">
                <a:solidFill>
                  <a:srgbClr val="1F3864"/>
                </a:solidFill>
                <a:latin typeface="Calibri"/>
                <a:ea typeface="Calibri"/>
                <a:cs typeface="Calibri"/>
                <a:sym typeface="Calibri"/>
              </a:rPr>
              <a:t>Finding Missing Data</a:t>
            </a:r>
            <a:endParaRPr sz="1800">
              <a:solidFill>
                <a:srgbClr val="1F3864"/>
              </a:solidFill>
              <a:latin typeface="Calibri"/>
              <a:ea typeface="Calibri"/>
              <a:cs typeface="Calibri"/>
              <a:sym typeface="Calibri"/>
            </a:endParaRPr>
          </a:p>
          <a:p>
            <a:pPr marL="457200" marR="0" lvl="0" indent="-457200" algn="l" rtl="0">
              <a:spcBef>
                <a:spcPts val="0"/>
              </a:spcBef>
              <a:spcAft>
                <a:spcPts val="0"/>
              </a:spcAft>
              <a:buClr>
                <a:srgbClr val="1F3864"/>
              </a:buClr>
              <a:buSzPts val="1800"/>
              <a:buFont typeface="Calibri"/>
              <a:buAutoNum type="arabicPeriod"/>
            </a:pPr>
            <a:r>
              <a:rPr lang="en-US" sz="1800" b="1">
                <a:solidFill>
                  <a:srgbClr val="1F3864"/>
                </a:solidFill>
                <a:latin typeface="Calibri"/>
                <a:ea typeface="Calibri"/>
                <a:cs typeface="Calibri"/>
                <a:sym typeface="Calibri"/>
              </a:rPr>
              <a:t>Encoding Categorical Data</a:t>
            </a:r>
            <a:endParaRPr/>
          </a:p>
          <a:p>
            <a:pPr marL="342900" marR="0" lvl="0" indent="-342900" algn="l" rtl="0">
              <a:spcBef>
                <a:spcPts val="0"/>
              </a:spcBef>
              <a:spcAft>
                <a:spcPts val="0"/>
              </a:spcAft>
              <a:buClr>
                <a:srgbClr val="1F3864"/>
              </a:buClr>
              <a:buSzPts val="1800"/>
              <a:buFont typeface="Arial"/>
              <a:buChar char="•"/>
            </a:pPr>
            <a:r>
              <a:rPr lang="en-US" sz="1800" b="1">
                <a:solidFill>
                  <a:srgbClr val="1F3864"/>
                </a:solidFill>
                <a:latin typeface="Calibri"/>
                <a:ea typeface="Calibri"/>
                <a:cs typeface="Calibri"/>
                <a:sym typeface="Calibri"/>
              </a:rPr>
              <a:t> Exploratory data analysis</a:t>
            </a:r>
            <a:endParaRPr/>
          </a:p>
          <a:p>
            <a:pPr marL="342900" marR="0" lvl="0" indent="-342900" algn="l" rtl="0">
              <a:spcBef>
                <a:spcPts val="0"/>
              </a:spcBef>
              <a:spcAft>
                <a:spcPts val="0"/>
              </a:spcAft>
              <a:buClr>
                <a:srgbClr val="1F3864"/>
              </a:buClr>
              <a:buSzPts val="1800"/>
              <a:buFont typeface="Arial"/>
              <a:buChar char="•"/>
            </a:pPr>
            <a:r>
              <a:rPr lang="en-US" sz="1800" b="1">
                <a:solidFill>
                  <a:srgbClr val="1F3864"/>
                </a:solidFill>
                <a:latin typeface="Calibri"/>
                <a:ea typeface="Calibri"/>
                <a:cs typeface="Calibri"/>
                <a:sym typeface="Calibri"/>
              </a:rPr>
              <a:t> Heat map</a:t>
            </a:r>
            <a:endParaRPr/>
          </a:p>
          <a:p>
            <a:pPr marL="342900" marR="0" lvl="0" indent="-342900" algn="l" rtl="0">
              <a:spcBef>
                <a:spcPts val="0"/>
              </a:spcBef>
              <a:spcAft>
                <a:spcPts val="0"/>
              </a:spcAft>
              <a:buClr>
                <a:srgbClr val="1F3864"/>
              </a:buClr>
              <a:buSzPts val="1800"/>
              <a:buFont typeface="Arial"/>
              <a:buChar char="•"/>
            </a:pPr>
            <a:r>
              <a:rPr lang="en-US" sz="1800" b="1">
                <a:solidFill>
                  <a:srgbClr val="1F3864"/>
                </a:solidFill>
                <a:latin typeface="Calibri"/>
                <a:ea typeface="Calibri"/>
                <a:cs typeface="Calibri"/>
                <a:sym typeface="Calibri"/>
              </a:rPr>
              <a:t> Machine learning algorithms</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1.   Logistic regression</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2.   Decision tree</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3.   Random forest classifier</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4.   SVM</a:t>
            </a:r>
            <a:endParaRPr/>
          </a:p>
          <a:p>
            <a:pPr marL="342900" marR="0" lvl="0" indent="-342900" algn="l" rtl="0">
              <a:spcBef>
                <a:spcPts val="0"/>
              </a:spcBef>
              <a:spcAft>
                <a:spcPts val="0"/>
              </a:spcAft>
              <a:buClr>
                <a:srgbClr val="1F3864"/>
              </a:buClr>
              <a:buSzPts val="1800"/>
              <a:buFont typeface="Arial"/>
              <a:buChar char="•"/>
            </a:pPr>
            <a:r>
              <a:rPr lang="en-US" sz="1800" b="1">
                <a:solidFill>
                  <a:srgbClr val="1F3864"/>
                </a:solidFill>
                <a:latin typeface="Calibri"/>
                <a:ea typeface="Calibri"/>
                <a:cs typeface="Calibri"/>
                <a:sym typeface="Calibri"/>
              </a:rPr>
              <a:t>Conclusion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4"/>
          <p:cNvPicPr preferRelativeResize="0"/>
          <p:nvPr/>
        </p:nvPicPr>
        <p:blipFill rotWithShape="1">
          <a:blip r:embed="rId3">
            <a:alphaModFix/>
          </a:blip>
          <a:srcRect/>
          <a:stretch/>
        </p:blipFill>
        <p:spPr>
          <a:xfrm>
            <a:off x="11504087" y="0"/>
            <a:ext cx="687913" cy="687913"/>
          </a:xfrm>
          <a:prstGeom prst="rect">
            <a:avLst/>
          </a:prstGeom>
          <a:noFill/>
          <a:ln>
            <a:noFill/>
          </a:ln>
        </p:spPr>
      </p:pic>
      <p:sp>
        <p:nvSpPr>
          <p:cNvPr id="123" name="Google Shape;123;p4"/>
          <p:cNvSpPr/>
          <p:nvPr/>
        </p:nvSpPr>
        <p:spPr>
          <a:xfrm>
            <a:off x="730259" y="804271"/>
            <a:ext cx="10731482" cy="39087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0000"/>
                </a:solidFill>
                <a:latin typeface="Calibri"/>
                <a:ea typeface="Calibri"/>
                <a:cs typeface="Calibri"/>
                <a:sym typeface="Calibri"/>
              </a:rPr>
              <a:t>Data description</a:t>
            </a:r>
            <a:endParaRPr sz="2400" b="1">
              <a:solidFill>
                <a:srgbClr val="FF0000"/>
              </a:solidFill>
              <a:latin typeface="Calibri"/>
              <a:ea typeface="Calibri"/>
              <a:cs typeface="Calibri"/>
              <a:sym typeface="Calibri"/>
            </a:endParaRPr>
          </a:p>
          <a:p>
            <a:pPr marL="0" marR="0" lvl="0" indent="0" algn="l" rtl="0">
              <a:spcBef>
                <a:spcPts val="0"/>
              </a:spcBef>
              <a:spcAft>
                <a:spcPts val="0"/>
              </a:spcAft>
              <a:buNone/>
            </a:pPr>
            <a:endParaRPr sz="2400" b="1">
              <a:solidFill>
                <a:srgbClr val="FF0000"/>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The data contains information regarding mobile phone features, specifications etc and their price range.</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The various features and information can be used to predict the price range of a mobile phone.</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Battery_power - Total energy a battery can store in one time measured in mAh</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Blue - Has bluetooth or not</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Clock_speed - speed at which microprocessor executes instructions</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Dual_sim - Has dual sim support or not</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Fc - Front Camera megapixels</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Four_g - Has 4G or not</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Int_memory - Internal Memory in Gigabytes</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M_dep - Mobile Depth in cm</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Mobile_wt - Weight of mobile phone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5"/>
          <p:cNvPicPr preferRelativeResize="0"/>
          <p:nvPr/>
        </p:nvPicPr>
        <p:blipFill rotWithShape="1">
          <a:blip r:embed="rId3">
            <a:alphaModFix/>
          </a:blip>
          <a:srcRect/>
          <a:stretch/>
        </p:blipFill>
        <p:spPr>
          <a:xfrm>
            <a:off x="11504087" y="0"/>
            <a:ext cx="687913" cy="687913"/>
          </a:xfrm>
          <a:prstGeom prst="rect">
            <a:avLst/>
          </a:prstGeom>
          <a:noFill/>
          <a:ln>
            <a:noFill/>
          </a:ln>
        </p:spPr>
      </p:pic>
      <p:sp>
        <p:nvSpPr>
          <p:cNvPr id="129" name="Google Shape;129;p5"/>
          <p:cNvSpPr/>
          <p:nvPr/>
        </p:nvSpPr>
        <p:spPr>
          <a:xfrm>
            <a:off x="714789" y="844969"/>
            <a:ext cx="11638941" cy="467820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0000"/>
                </a:solidFill>
                <a:latin typeface="Calibri"/>
                <a:ea typeface="Calibri"/>
                <a:cs typeface="Calibri"/>
                <a:sym typeface="Calibri"/>
              </a:rPr>
              <a:t>Data description</a:t>
            </a:r>
            <a:endParaRPr/>
          </a:p>
          <a:p>
            <a:pPr marL="0" marR="0" lvl="0" indent="0" algn="l" rtl="0">
              <a:spcBef>
                <a:spcPts val="0"/>
              </a:spcBef>
              <a:spcAft>
                <a:spcPts val="0"/>
              </a:spcAft>
              <a:buNone/>
            </a:pPr>
            <a:endParaRPr sz="3200" b="1">
              <a:solidFill>
                <a:srgbClr val="FF0000"/>
              </a:solidFill>
              <a:latin typeface="Calibri"/>
              <a:ea typeface="Calibri"/>
              <a:cs typeface="Calibri"/>
              <a:sym typeface="Calibri"/>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N_cores - Number of cores of processor</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Pc - Primary Camera megapixels</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Px_height - Pixel Resolution Height</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Px_width - Pixel Resolution Width</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Ram - Random Access Memory in Megabytes</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Sc_h - Screen Height of mobile in cm</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Sc_w - Screen Width of mobile in cm</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Talk_time - longest time that a single battery charge will last when you are</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Three_g - Has 3G or not</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Touch_screen - Has touch screen or not</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Wifi - Has wifi or not</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Price_range - This is the target variable with value of 0(low cost), 1(medium cost),</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2(high cost) and 3(very high cost).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6"/>
          <p:cNvPicPr preferRelativeResize="0"/>
          <p:nvPr/>
        </p:nvPicPr>
        <p:blipFill rotWithShape="1">
          <a:blip r:embed="rId3">
            <a:alphaModFix/>
          </a:blip>
          <a:srcRect/>
          <a:stretch/>
        </p:blipFill>
        <p:spPr>
          <a:xfrm>
            <a:off x="11504087" y="0"/>
            <a:ext cx="687913" cy="687913"/>
          </a:xfrm>
          <a:prstGeom prst="rect">
            <a:avLst/>
          </a:prstGeom>
          <a:noFill/>
          <a:ln>
            <a:noFill/>
          </a:ln>
        </p:spPr>
      </p:pic>
      <p:sp>
        <p:nvSpPr>
          <p:cNvPr id="135" name="Google Shape;135;p6"/>
          <p:cNvSpPr txBox="1"/>
          <p:nvPr/>
        </p:nvSpPr>
        <p:spPr>
          <a:xfrm>
            <a:off x="1084749" y="687913"/>
            <a:ext cx="2683427" cy="7386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1F3864"/>
                </a:solidFill>
                <a:latin typeface="Calibri"/>
                <a:ea typeface="Calibri"/>
                <a:cs typeface="Calibri"/>
                <a:sym typeface="Calibri"/>
              </a:rPr>
              <a:t> </a:t>
            </a:r>
            <a:r>
              <a:rPr lang="en-US" sz="2400" b="1">
                <a:solidFill>
                  <a:srgbClr val="FF0000"/>
                </a:solidFill>
                <a:latin typeface="Calibri"/>
                <a:ea typeface="Calibri"/>
                <a:cs typeface="Calibri"/>
                <a:sym typeface="Calibri"/>
              </a:rPr>
              <a:t>Data Preprocessing</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6" name="Google Shape;136;p6"/>
          <p:cNvPicPr preferRelativeResize="0"/>
          <p:nvPr/>
        </p:nvPicPr>
        <p:blipFill rotWithShape="1">
          <a:blip r:embed="rId4">
            <a:alphaModFix/>
          </a:blip>
          <a:srcRect/>
          <a:stretch/>
        </p:blipFill>
        <p:spPr>
          <a:xfrm>
            <a:off x="1208005" y="1865659"/>
            <a:ext cx="4067375" cy="2802313"/>
          </a:xfrm>
          <a:prstGeom prst="rect">
            <a:avLst/>
          </a:prstGeom>
          <a:noFill/>
          <a:ln>
            <a:noFill/>
          </a:ln>
          <a:effectLst>
            <a:outerShdw blurRad="190500" algn="tl" rotWithShape="0">
              <a:srgbClr val="000000">
                <a:alpha val="69803"/>
              </a:srgbClr>
            </a:outerShdw>
          </a:effectLst>
        </p:spPr>
      </p:pic>
      <p:pic>
        <p:nvPicPr>
          <p:cNvPr id="137" name="Google Shape;137;p6"/>
          <p:cNvPicPr preferRelativeResize="0"/>
          <p:nvPr/>
        </p:nvPicPr>
        <p:blipFill rotWithShape="1">
          <a:blip r:embed="rId5">
            <a:alphaModFix/>
          </a:blip>
          <a:srcRect/>
          <a:stretch/>
        </p:blipFill>
        <p:spPr>
          <a:xfrm>
            <a:off x="7078459" y="1865659"/>
            <a:ext cx="4680667" cy="2802313"/>
          </a:xfrm>
          <a:prstGeom prst="rect">
            <a:avLst/>
          </a:prstGeom>
          <a:noFill/>
          <a:ln>
            <a:noFill/>
          </a:ln>
          <a:effectLst>
            <a:outerShdw blurRad="190500" algn="tl" rotWithShape="0">
              <a:srgbClr val="000000">
                <a:alpha val="69803"/>
              </a:srgbClr>
            </a:outerShdw>
          </a:effectLst>
        </p:spPr>
      </p:pic>
      <p:sp>
        <p:nvSpPr>
          <p:cNvPr id="138" name="Google Shape;138;p6"/>
          <p:cNvSpPr txBox="1"/>
          <p:nvPr/>
        </p:nvSpPr>
        <p:spPr>
          <a:xfrm>
            <a:off x="1084749" y="4841510"/>
            <a:ext cx="508745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1F3864"/>
                </a:solidFill>
                <a:latin typeface="Calibri"/>
                <a:ea typeface="Calibri"/>
                <a:cs typeface="Calibri"/>
                <a:sym typeface="Calibri"/>
              </a:rPr>
              <a:t>• Read and write Mobile Price Range (tabular) data</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using pandas functions</a:t>
            </a:r>
            <a:endParaRPr/>
          </a:p>
        </p:txBody>
      </p:sp>
      <p:sp>
        <p:nvSpPr>
          <p:cNvPr id="139" name="Google Shape;139;p6"/>
          <p:cNvSpPr txBox="1"/>
          <p:nvPr/>
        </p:nvSpPr>
        <p:spPr>
          <a:xfrm>
            <a:off x="6539591" y="4841510"/>
            <a:ext cx="6058369"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1F3864"/>
                </a:solidFill>
                <a:latin typeface="Calibri"/>
                <a:ea typeface="Calibri"/>
                <a:cs typeface="Calibri"/>
                <a:sym typeface="Calibri"/>
              </a:rPr>
              <a:t>The info() method prints information about the</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Mobile Price Range Data Frame. The information contains</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the number of columns, column labels, column data</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types, memory usage, range index, and the number of</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cells in each column (non-null values).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7"/>
          <p:cNvPicPr preferRelativeResize="0"/>
          <p:nvPr/>
        </p:nvPicPr>
        <p:blipFill rotWithShape="1">
          <a:blip r:embed="rId3">
            <a:alphaModFix/>
          </a:blip>
          <a:srcRect/>
          <a:stretch/>
        </p:blipFill>
        <p:spPr>
          <a:xfrm>
            <a:off x="11504087" y="0"/>
            <a:ext cx="687913" cy="687913"/>
          </a:xfrm>
          <a:prstGeom prst="rect">
            <a:avLst/>
          </a:prstGeom>
          <a:noFill/>
          <a:ln>
            <a:noFill/>
          </a:ln>
        </p:spPr>
      </p:pic>
      <p:pic>
        <p:nvPicPr>
          <p:cNvPr id="145" name="Google Shape;145;p7"/>
          <p:cNvPicPr preferRelativeResize="0"/>
          <p:nvPr/>
        </p:nvPicPr>
        <p:blipFill rotWithShape="1">
          <a:blip r:embed="rId4">
            <a:alphaModFix/>
          </a:blip>
          <a:srcRect/>
          <a:stretch/>
        </p:blipFill>
        <p:spPr>
          <a:xfrm>
            <a:off x="768627" y="1481410"/>
            <a:ext cx="4262012" cy="3138298"/>
          </a:xfrm>
          <a:prstGeom prst="rect">
            <a:avLst/>
          </a:prstGeom>
          <a:noFill/>
          <a:ln>
            <a:noFill/>
          </a:ln>
          <a:effectLst>
            <a:outerShdw blurRad="292100" dist="139700" dir="2700000" algn="tl" rotWithShape="0">
              <a:srgbClr val="333333">
                <a:alpha val="64705"/>
              </a:srgbClr>
            </a:outerShdw>
          </a:effectLst>
        </p:spPr>
      </p:pic>
      <p:pic>
        <p:nvPicPr>
          <p:cNvPr id="146" name="Google Shape;146;p7"/>
          <p:cNvPicPr preferRelativeResize="0"/>
          <p:nvPr/>
        </p:nvPicPr>
        <p:blipFill rotWithShape="1">
          <a:blip r:embed="rId5">
            <a:alphaModFix/>
          </a:blip>
          <a:srcRect/>
          <a:stretch/>
        </p:blipFill>
        <p:spPr>
          <a:xfrm>
            <a:off x="7092452" y="1481410"/>
            <a:ext cx="5099548" cy="3138298"/>
          </a:xfrm>
          <a:prstGeom prst="rect">
            <a:avLst/>
          </a:prstGeom>
          <a:noFill/>
          <a:ln>
            <a:noFill/>
          </a:ln>
          <a:effectLst>
            <a:outerShdw blurRad="292100" dist="139700" dir="2700000" algn="tl" rotWithShape="0">
              <a:srgbClr val="333333">
                <a:alpha val="64705"/>
              </a:srgbClr>
            </a:outerShdw>
          </a:effectLst>
        </p:spPr>
      </p:pic>
      <p:sp>
        <p:nvSpPr>
          <p:cNvPr id="147" name="Google Shape;147;p7"/>
          <p:cNvSpPr txBox="1"/>
          <p:nvPr/>
        </p:nvSpPr>
        <p:spPr>
          <a:xfrm>
            <a:off x="446656" y="5083348"/>
            <a:ext cx="4905953"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1F3864"/>
                </a:solidFill>
                <a:latin typeface="Calibri"/>
                <a:ea typeface="Calibri"/>
                <a:cs typeface="Calibri"/>
                <a:sym typeface="Calibri"/>
              </a:rPr>
              <a:t>Firstly check the minimum value of pixel width, pixel Height and Screen ,Width Screen Height is cannot be Zero.</a:t>
            </a:r>
            <a:endParaRPr/>
          </a:p>
        </p:txBody>
      </p:sp>
      <p:sp>
        <p:nvSpPr>
          <p:cNvPr id="148" name="Google Shape;148;p7"/>
          <p:cNvSpPr txBox="1"/>
          <p:nvPr/>
        </p:nvSpPr>
        <p:spPr>
          <a:xfrm>
            <a:off x="6514836" y="5083348"/>
            <a:ext cx="5230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1F3864"/>
                </a:solidFill>
                <a:latin typeface="Calibri"/>
                <a:ea typeface="Calibri"/>
                <a:cs typeface="Calibri"/>
                <a:sym typeface="Calibri"/>
              </a:rPr>
              <a:t>I can found the zero value in pixel Height and screen width columns. So handle this value assigning mean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8"/>
          <p:cNvPicPr preferRelativeResize="0"/>
          <p:nvPr/>
        </p:nvPicPr>
        <p:blipFill rotWithShape="1">
          <a:blip r:embed="rId3">
            <a:alphaModFix/>
          </a:blip>
          <a:srcRect/>
          <a:stretch/>
        </p:blipFill>
        <p:spPr>
          <a:xfrm>
            <a:off x="11504087" y="0"/>
            <a:ext cx="687913" cy="687913"/>
          </a:xfrm>
          <a:prstGeom prst="rect">
            <a:avLst/>
          </a:prstGeom>
          <a:noFill/>
          <a:ln>
            <a:noFill/>
          </a:ln>
        </p:spPr>
      </p:pic>
      <p:pic>
        <p:nvPicPr>
          <p:cNvPr id="154" name="Google Shape;154;p8"/>
          <p:cNvPicPr preferRelativeResize="0"/>
          <p:nvPr/>
        </p:nvPicPr>
        <p:blipFill rotWithShape="1">
          <a:blip r:embed="rId4">
            <a:alphaModFix/>
          </a:blip>
          <a:srcRect/>
          <a:stretch/>
        </p:blipFill>
        <p:spPr>
          <a:xfrm>
            <a:off x="810513" y="1190717"/>
            <a:ext cx="4688364" cy="3508253"/>
          </a:xfrm>
          <a:prstGeom prst="rect">
            <a:avLst/>
          </a:prstGeom>
          <a:noFill/>
          <a:ln>
            <a:noFill/>
          </a:ln>
          <a:effectLst>
            <a:outerShdw blurRad="292100" dist="139700" dir="2700000" algn="tl" rotWithShape="0">
              <a:srgbClr val="333333">
                <a:alpha val="64705"/>
              </a:srgbClr>
            </a:outerShdw>
          </a:effectLst>
        </p:spPr>
      </p:pic>
      <p:pic>
        <p:nvPicPr>
          <p:cNvPr id="155" name="Google Shape;155;p8"/>
          <p:cNvPicPr preferRelativeResize="0"/>
          <p:nvPr/>
        </p:nvPicPr>
        <p:blipFill rotWithShape="1">
          <a:blip r:embed="rId5">
            <a:alphaModFix/>
          </a:blip>
          <a:srcRect/>
          <a:stretch/>
        </p:blipFill>
        <p:spPr>
          <a:xfrm>
            <a:off x="6352556" y="1190717"/>
            <a:ext cx="5028931" cy="3521038"/>
          </a:xfrm>
          <a:prstGeom prst="rect">
            <a:avLst/>
          </a:prstGeom>
          <a:noFill/>
          <a:ln>
            <a:noFill/>
          </a:ln>
          <a:effectLst>
            <a:outerShdw blurRad="292100" dist="139700" dir="2700000" algn="tl" rotWithShape="0">
              <a:srgbClr val="333333">
                <a:alpha val="64705"/>
              </a:srgbClr>
            </a:outerShdw>
          </a:effectLst>
        </p:spPr>
      </p:pic>
      <p:sp>
        <p:nvSpPr>
          <p:cNvPr id="156" name="Google Shape;156;p8"/>
          <p:cNvSpPr txBox="1"/>
          <p:nvPr/>
        </p:nvSpPr>
        <p:spPr>
          <a:xfrm>
            <a:off x="6432069" y="5155082"/>
            <a:ext cx="52740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1F3864"/>
                </a:solidFill>
                <a:latin typeface="Calibri"/>
                <a:ea typeface="Calibri"/>
                <a:cs typeface="Calibri"/>
                <a:sym typeface="Calibri"/>
              </a:rPr>
              <a:t>• We will count total number of NaN data present in Mobile Price Range dataset</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and find out the number of NaN or missing values in each columns.</a:t>
            </a:r>
            <a:endParaRPr/>
          </a:p>
        </p:txBody>
      </p:sp>
      <p:sp>
        <p:nvSpPr>
          <p:cNvPr id="157" name="Google Shape;157;p8"/>
          <p:cNvSpPr txBox="1"/>
          <p:nvPr/>
        </p:nvSpPr>
        <p:spPr>
          <a:xfrm>
            <a:off x="1071569" y="5239910"/>
            <a:ext cx="468836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1F3864"/>
                </a:solidFill>
                <a:latin typeface="Calibri"/>
                <a:ea typeface="Calibri"/>
                <a:cs typeface="Calibri"/>
                <a:sym typeface="Calibri"/>
              </a:rPr>
              <a:t>The</a:t>
            </a:r>
            <a:r>
              <a:rPr lang="en-US" sz="1800">
                <a:solidFill>
                  <a:srgbClr val="1F3864"/>
                </a:solidFill>
                <a:latin typeface="Calibri"/>
                <a:ea typeface="Calibri"/>
                <a:cs typeface="Calibri"/>
                <a:sym typeface="Calibri"/>
              </a:rPr>
              <a:t> </a:t>
            </a:r>
            <a:r>
              <a:rPr lang="en-US" sz="1800" b="1">
                <a:solidFill>
                  <a:srgbClr val="1F3864"/>
                </a:solidFill>
                <a:latin typeface="Calibri"/>
                <a:ea typeface="Calibri"/>
                <a:cs typeface="Calibri"/>
                <a:sym typeface="Calibri"/>
              </a:rPr>
              <a:t>pandas.unique() function returns the unique values present in a dataset</a:t>
            </a:r>
            <a:r>
              <a:rPr lang="en-US" sz="1800">
                <a:solidFill>
                  <a:srgbClr val="1F3864"/>
                </a:solidFill>
                <a:latin typeface="Calibri"/>
                <a:ea typeface="Calibri"/>
                <a:cs typeface="Calibri"/>
                <a:sym typeface="Calibri"/>
              </a:rPr>
              <a:t>. </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1613</Words>
  <Application>Microsoft Office PowerPoint</Application>
  <PresentationFormat>Widescreen</PresentationFormat>
  <Paragraphs>145</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Times New Roman</vt:lpstr>
      <vt:lpstr>Bodoni MT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SURAJ KAD</dc:creator>
  <cp:lastModifiedBy>Shubham</cp:lastModifiedBy>
  <cp:revision>3</cp:revision>
  <dcterms:created xsi:type="dcterms:W3CDTF">2022-11-03T20:21:26Z</dcterms:created>
  <dcterms:modified xsi:type="dcterms:W3CDTF">2022-11-26T05:34:57Z</dcterms:modified>
</cp:coreProperties>
</file>