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0Z8fhpHrjF/S7rB8Kcj0H0Cpo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suraj.kad.90@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3999" y="849078"/>
            <a:ext cx="9144000" cy="9847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Arial"/>
              <a:buNone/>
            </a:pPr>
            <a:r>
              <a:rPr lang="en-US" b="1" dirty="0">
                <a:solidFill>
                  <a:srgbClr val="FF0000"/>
                </a:solidFill>
                <a:latin typeface="Arial"/>
                <a:ea typeface="Arial"/>
                <a:cs typeface="Arial"/>
                <a:sym typeface="Arial"/>
              </a:rPr>
              <a:t>Capstone Project - 2</a:t>
            </a:r>
            <a:endParaRPr dirty="0">
              <a:solidFill>
                <a:srgbClr val="FF0000"/>
              </a:solidFill>
              <a:latin typeface="Arial"/>
              <a:ea typeface="Arial"/>
              <a:cs typeface="Arial"/>
              <a:sym typeface="Arial"/>
            </a:endParaRPr>
          </a:p>
        </p:txBody>
      </p:sp>
      <p:sp>
        <p:nvSpPr>
          <p:cNvPr id="89" name="Google Shape;89;p1"/>
          <p:cNvSpPr txBox="1">
            <a:spLocks noGrp="1"/>
          </p:cNvSpPr>
          <p:nvPr>
            <p:ph type="subTitle" idx="1"/>
          </p:nvPr>
        </p:nvSpPr>
        <p:spPr>
          <a:xfrm>
            <a:off x="1800969" y="2041512"/>
            <a:ext cx="8590059" cy="61215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3864"/>
              </a:buClr>
              <a:buSzPts val="3200"/>
              <a:buNone/>
            </a:pPr>
            <a:r>
              <a:rPr lang="en-US" sz="3200" b="1" dirty="0">
                <a:solidFill>
                  <a:srgbClr val="1F3864"/>
                </a:solidFill>
                <a:latin typeface="Arial"/>
                <a:ea typeface="Arial"/>
                <a:cs typeface="Arial"/>
                <a:sym typeface="Arial"/>
              </a:rPr>
              <a:t>Retail Sales Prediction By</a:t>
            </a:r>
            <a:endParaRPr sz="3200" dirty="0">
              <a:solidFill>
                <a:srgbClr val="1F3864"/>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2608028" y="2653665"/>
            <a:ext cx="6551875" cy="2562392"/>
          </a:xfrm>
          <a:prstGeom prst="rect">
            <a:avLst/>
          </a:prstGeom>
          <a:noFill/>
          <a:ln>
            <a:noFill/>
          </a:ln>
        </p:spPr>
      </p:pic>
      <p:sp>
        <p:nvSpPr>
          <p:cNvPr id="91" name="Google Shape;91;p1"/>
          <p:cNvSpPr txBox="1"/>
          <p:nvPr/>
        </p:nvSpPr>
        <p:spPr>
          <a:xfrm>
            <a:off x="3037397" y="5422790"/>
            <a:ext cx="543074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highlight>
                  <a:srgbClr val="FFFF00"/>
                </a:highlight>
                <a:latin typeface="Calibri"/>
                <a:ea typeface="Calibri"/>
                <a:cs typeface="Calibri"/>
                <a:sym typeface="Calibri"/>
              </a:rPr>
              <a:t>   </a:t>
            </a:r>
            <a:r>
              <a:rPr lang="en-US" sz="1800" b="1" i="0" u="none" strike="noStrike" cap="none" dirty="0">
                <a:solidFill>
                  <a:srgbClr val="FF0000"/>
                </a:solidFill>
                <a:highlight>
                  <a:srgbClr val="FFFF00"/>
                </a:highlight>
                <a:latin typeface="Calibri"/>
                <a:ea typeface="Calibri"/>
                <a:cs typeface="Calibri"/>
                <a:sym typeface="Calibri"/>
              </a:rPr>
              <a:t>“Shubham Sawant”</a:t>
            </a:r>
            <a:endParaRPr sz="1800" b="0" i="0" u="none" strike="noStrike" cap="none" dirty="0">
              <a:solidFill>
                <a:srgbClr val="FF0000"/>
              </a:solidFill>
              <a:highlight>
                <a:srgbClr val="FFFF00"/>
              </a:highlight>
              <a:latin typeface="Calibri"/>
              <a:ea typeface="Calibri"/>
              <a:cs typeface="Calibri"/>
              <a:sym typeface="Calibri"/>
            </a:endParaRPr>
          </a:p>
          <a:p>
            <a:pPr marL="0" marR="0" lvl="0" indent="0" algn="ctr" rtl="0">
              <a:spcBef>
                <a:spcPts val="0"/>
              </a:spcBef>
              <a:spcAft>
                <a:spcPts val="0"/>
              </a:spcAft>
              <a:buNone/>
            </a:pPr>
            <a:r>
              <a:rPr lang="en-US" sz="1800" b="1" i="0" u="sng" strike="noStrike" cap="none" dirty="0">
                <a:solidFill>
                  <a:srgbClr val="FF0000"/>
                </a:solidFill>
                <a:latin typeface="Calibri"/>
                <a:ea typeface="Calibri"/>
                <a:cs typeface="Calibri"/>
                <a:sym typeface="Calibri"/>
              </a:rPr>
              <a:t>(</a:t>
            </a:r>
            <a:r>
              <a:rPr lang="en-US" sz="1800" b="1" i="0" u="sng" strike="noStrike" cap="none" dirty="0">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a:t>
            </a:r>
            <a:r>
              <a:rPr lang="en-US" sz="1800" b="1" i="0" u="sng" strike="noStrike" cap="none" dirty="0">
                <a:solidFill>
                  <a:srgbClr val="FF0000"/>
                </a:solidFill>
                <a:latin typeface="Calibri"/>
                <a:ea typeface="Calibri"/>
                <a:cs typeface="Calibri"/>
                <a:sym typeface="Calibri"/>
              </a:rPr>
              <a:t>hubhamsawant248@gmail.com)</a:t>
            </a:r>
            <a:endParaRPr sz="1800" b="0"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rgbClr val="FF0000"/>
                </a:solidFill>
                <a:latin typeface="Calibri"/>
                <a:ea typeface="Calibri"/>
                <a:cs typeface="Calibri"/>
                <a:sym typeface="Calibri"/>
              </a:rPr>
              <a:t>      Data Science Trainees</a:t>
            </a:r>
            <a:endParaRPr sz="1800" b="0"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rgbClr val="FF0000"/>
                </a:solidFill>
                <a:latin typeface="Arial"/>
                <a:ea typeface="Arial"/>
                <a:cs typeface="Arial"/>
                <a:sym typeface="Arial"/>
              </a:rPr>
              <a:t>          </a:t>
            </a:r>
            <a:endParaRPr sz="1800" b="0" i="0" u="none" strike="noStrike" cap="none" dirty="0">
              <a:solidFill>
                <a:srgbClr val="FF0000"/>
              </a:solidFill>
              <a:latin typeface="Arial"/>
              <a:ea typeface="Arial"/>
              <a:cs typeface="Arial"/>
              <a:sym typeface="Arial"/>
            </a:endParaRPr>
          </a:p>
        </p:txBody>
      </p:sp>
      <p:pic>
        <p:nvPicPr>
          <p:cNvPr id="92" name="Google Shape;92;p1"/>
          <p:cNvPicPr preferRelativeResize="0"/>
          <p:nvPr/>
        </p:nvPicPr>
        <p:blipFill rotWithShape="1">
          <a:blip r:embed="rId5">
            <a:alphaModFix/>
          </a:blip>
          <a:srcRect/>
          <a:stretch/>
        </p:blipFill>
        <p:spPr>
          <a:xfrm>
            <a:off x="11313257" y="170706"/>
            <a:ext cx="751646" cy="751646"/>
          </a:xfrm>
          <a:prstGeom prst="rect">
            <a:avLst/>
          </a:prstGeom>
          <a:noFill/>
          <a:ln>
            <a:noFill/>
          </a:ln>
        </p:spPr>
      </p:pic>
      <p:pic>
        <p:nvPicPr>
          <p:cNvPr id="93" name="Google Shape;93;p1"/>
          <p:cNvPicPr preferRelativeResize="0"/>
          <p:nvPr/>
        </p:nvPicPr>
        <p:blipFill rotWithShape="1">
          <a:blip r:embed="rId6">
            <a:alphaModFix/>
          </a:blip>
          <a:srcRect/>
          <a:stretch/>
        </p:blipFill>
        <p:spPr>
          <a:xfrm>
            <a:off x="9970209" y="6217570"/>
            <a:ext cx="2012406" cy="5091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0"/>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72" name="Google Shape;172;p10"/>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73" name="Google Shape;173;p10"/>
          <p:cNvSpPr/>
          <p:nvPr/>
        </p:nvSpPr>
        <p:spPr>
          <a:xfrm>
            <a:off x="662609" y="701364"/>
            <a:ext cx="5746142" cy="57317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br>
              <a:rPr lang="en-US" sz="1200" b="1">
                <a:solidFill>
                  <a:srgbClr val="000000"/>
                </a:solidFill>
                <a:latin typeface="Calibri"/>
                <a:ea typeface="Calibri"/>
                <a:cs typeface="Calibri"/>
                <a:sym typeface="Calibri"/>
              </a:rPr>
            </a:br>
            <a:r>
              <a:rPr lang="en-US" sz="1800" b="1">
                <a:solidFill>
                  <a:srgbClr val="FF0000"/>
                </a:solidFill>
                <a:latin typeface="Arial"/>
                <a:ea typeface="Arial"/>
                <a:cs typeface="Arial"/>
                <a:sym typeface="Arial"/>
              </a:rPr>
              <a:t>Store Types and average sales/customer/spending relation </a:t>
            </a:r>
            <a:endParaRPr sz="1200">
              <a:solidFill>
                <a:srgbClr val="000000"/>
              </a:solidFill>
              <a:latin typeface="Calibri"/>
              <a:ea typeface="Calibri"/>
              <a:cs typeface="Calibri"/>
              <a:sym typeface="Calibri"/>
            </a:endParaRPr>
          </a:p>
        </p:txBody>
      </p:sp>
      <p:pic>
        <p:nvPicPr>
          <p:cNvPr id="174" name="Google Shape;174;p10" descr="C:\Users\SURAJ KAD\AppData\Local\Microsoft\Windows\INetCache\Content.MSO\A91F8363.tmp"/>
          <p:cNvPicPr preferRelativeResize="0"/>
          <p:nvPr/>
        </p:nvPicPr>
        <p:blipFill rotWithShape="1">
          <a:blip r:embed="rId5">
            <a:alphaModFix/>
          </a:blip>
          <a:srcRect/>
          <a:stretch/>
        </p:blipFill>
        <p:spPr>
          <a:xfrm>
            <a:off x="729041" y="1522255"/>
            <a:ext cx="7227391" cy="4594653"/>
          </a:xfrm>
          <a:prstGeom prst="rect">
            <a:avLst/>
          </a:prstGeom>
          <a:noFill/>
          <a:ln>
            <a:noFill/>
          </a:ln>
        </p:spPr>
      </p:pic>
      <p:sp>
        <p:nvSpPr>
          <p:cNvPr id="175" name="Google Shape;175;p10"/>
          <p:cNvSpPr txBox="1"/>
          <p:nvPr/>
        </p:nvSpPr>
        <p:spPr>
          <a:xfrm>
            <a:off x="8321212" y="1706479"/>
            <a:ext cx="325588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As we can see from the graphs, the Store Type A has the most stores, sales and customers. However, the Store Type D has the best averages pending per customers. Store Type B, with only 17 stores has the most average c</a:t>
            </a:r>
            <a:endParaRPr sz="18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81" name="Google Shape;181;p11"/>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82" name="Google Shape;182;p11"/>
          <p:cNvPicPr preferRelativeResize="0"/>
          <p:nvPr/>
        </p:nvPicPr>
        <p:blipFill rotWithShape="1">
          <a:blip r:embed="rId5">
            <a:alphaModFix/>
          </a:blip>
          <a:srcRect/>
          <a:stretch/>
        </p:blipFill>
        <p:spPr>
          <a:xfrm>
            <a:off x="421418" y="1076476"/>
            <a:ext cx="8356821" cy="5511021"/>
          </a:xfrm>
          <a:prstGeom prst="rect">
            <a:avLst/>
          </a:prstGeom>
          <a:noFill/>
          <a:ln>
            <a:noFill/>
          </a:ln>
        </p:spPr>
      </p:pic>
      <p:sp>
        <p:nvSpPr>
          <p:cNvPr id="183" name="Google Shape;183;p11"/>
          <p:cNvSpPr/>
          <p:nvPr/>
        </p:nvSpPr>
        <p:spPr>
          <a:xfrm>
            <a:off x="8627165" y="1439185"/>
            <a:ext cx="339864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rgbClr val="1F3864"/>
                </a:solidFill>
                <a:latin typeface="Calibri"/>
                <a:ea typeface="Calibri"/>
                <a:cs typeface="Calibri"/>
                <a:sym typeface="Calibri"/>
              </a:rPr>
              <a:t>So, of course, if the stores are having promotion the sells are higher. Overall the store promotions selling's are also higher than the seasonality promotions (Promo2). However I can't see no yearly trend.</a:t>
            </a:r>
            <a:endParaRPr sz="1600" b="1">
              <a:solidFill>
                <a:srgbClr val="1F3864"/>
              </a:solidFill>
              <a:latin typeface="Calibri"/>
              <a:ea typeface="Calibri"/>
              <a:cs typeface="Calibri"/>
              <a:sym typeface="Calibri"/>
            </a:endParaRPr>
          </a:p>
        </p:txBody>
      </p:sp>
      <p:sp>
        <p:nvSpPr>
          <p:cNvPr id="184" name="Google Shape;184;p11"/>
          <p:cNvSpPr/>
          <p:nvPr/>
        </p:nvSpPr>
        <p:spPr>
          <a:xfrm>
            <a:off x="872011" y="337740"/>
            <a:ext cx="4725333"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Arial"/>
                <a:ea typeface="Arial"/>
                <a:cs typeface="Arial"/>
                <a:sym typeface="Arial"/>
              </a:rPr>
              <a:t>Understand can promotion affected on Sales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2"/>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90" name="Google Shape;190;p12"/>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91" name="Google Shape;191;p12" descr="C:\Users\SURAJ KAD\AppData\Local\Microsoft\Windows\INetCache\Content.MSO\3961DDC5.tmp"/>
          <p:cNvPicPr preferRelativeResize="0"/>
          <p:nvPr/>
        </p:nvPicPr>
        <p:blipFill rotWithShape="1">
          <a:blip r:embed="rId5">
            <a:alphaModFix/>
          </a:blip>
          <a:srcRect/>
          <a:stretch/>
        </p:blipFill>
        <p:spPr>
          <a:xfrm>
            <a:off x="413469" y="786219"/>
            <a:ext cx="6806316" cy="5692797"/>
          </a:xfrm>
          <a:prstGeom prst="rect">
            <a:avLst/>
          </a:prstGeom>
          <a:noFill/>
          <a:ln>
            <a:noFill/>
          </a:ln>
        </p:spPr>
      </p:pic>
      <p:sp>
        <p:nvSpPr>
          <p:cNvPr id="192" name="Google Shape;192;p12"/>
          <p:cNvSpPr/>
          <p:nvPr/>
        </p:nvSpPr>
        <p:spPr>
          <a:xfrm>
            <a:off x="7164126" y="2059387"/>
            <a:ext cx="5104738" cy="2165145"/>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800" b="1">
                <a:solidFill>
                  <a:srgbClr val="1F3864"/>
                </a:solidFill>
                <a:latin typeface="Arial"/>
                <a:ea typeface="Arial"/>
                <a:cs typeface="Arial"/>
                <a:sym typeface="Arial"/>
              </a:rPr>
              <a:t>As We can see that when the promotion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is running Sales are high. So, no promotion in the weekend.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However, the sales are very high, if the </a:t>
            </a:r>
            <a:endParaRPr/>
          </a:p>
          <a:p>
            <a:pPr marL="0" marR="0" lvl="0" indent="0" algn="ctr" rtl="0">
              <a:lnSpc>
                <a:spcPct val="107000"/>
              </a:lnSpc>
              <a:spcBef>
                <a:spcPts val="800"/>
              </a:spcBef>
              <a:spcAft>
                <a:spcPts val="0"/>
              </a:spcAft>
              <a:buNone/>
            </a:pPr>
            <a:r>
              <a:rPr lang="en-US" sz="1800" b="1">
                <a:solidFill>
                  <a:srgbClr val="1F3864"/>
                </a:solidFill>
                <a:latin typeface="Arial"/>
                <a:ea typeface="Arial"/>
                <a:cs typeface="Arial"/>
                <a:sym typeface="Arial"/>
              </a:rPr>
              <a:t>stores have promotion. The Sales are going crazy on Sunday. No wonder.</a:t>
            </a:r>
            <a:endParaRPr sz="12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98" name="Google Shape;198;p13"/>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99" name="Google Shape;199;p13"/>
          <p:cNvSpPr/>
          <p:nvPr/>
        </p:nvSpPr>
        <p:spPr>
          <a:xfrm>
            <a:off x="1973692" y="915910"/>
            <a:ext cx="2228302"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Sales VS Customer</a:t>
            </a:r>
            <a:endParaRPr sz="1800" b="1" i="0">
              <a:solidFill>
                <a:srgbClr val="FF0000"/>
              </a:solidFill>
              <a:latin typeface="Roboto"/>
              <a:ea typeface="Roboto"/>
              <a:cs typeface="Roboto"/>
              <a:sym typeface="Roboto"/>
            </a:endParaRPr>
          </a:p>
        </p:txBody>
      </p:sp>
      <p:pic>
        <p:nvPicPr>
          <p:cNvPr id="200" name="Google Shape;200;p13"/>
          <p:cNvPicPr preferRelativeResize="0"/>
          <p:nvPr/>
        </p:nvPicPr>
        <p:blipFill rotWithShape="1">
          <a:blip r:embed="rId5">
            <a:alphaModFix/>
          </a:blip>
          <a:srcRect/>
          <a:stretch/>
        </p:blipFill>
        <p:spPr>
          <a:xfrm>
            <a:off x="513300" y="1609475"/>
            <a:ext cx="3963283" cy="3963283"/>
          </a:xfrm>
          <a:prstGeom prst="rect">
            <a:avLst/>
          </a:prstGeom>
          <a:noFill/>
          <a:ln>
            <a:noFill/>
          </a:ln>
        </p:spPr>
      </p:pic>
      <p:sp>
        <p:nvSpPr>
          <p:cNvPr id="201" name="Google Shape;201;p13"/>
          <p:cNvSpPr/>
          <p:nvPr/>
        </p:nvSpPr>
        <p:spPr>
          <a:xfrm>
            <a:off x="5539216" y="915910"/>
            <a:ext cx="4782656" cy="369332"/>
          </a:xfrm>
          <a:prstGeom prst="rect">
            <a:avLst/>
          </a:prstGeom>
          <a:noFill/>
          <a:ln>
            <a:noFill/>
          </a:ln>
        </p:spPr>
        <p:txBody>
          <a:bodyPr spcFirstLastPara="1" wrap="square" lIns="91425" tIns="45700" rIns="91425" bIns="45700" anchor="t" anchorCtr="0">
            <a:spAutoFit/>
          </a:bodyPr>
          <a:lstStyle/>
          <a:p>
            <a:pPr marL="1200150" marR="0" lvl="2" indent="-285750" algn="l" rtl="0">
              <a:spcBef>
                <a:spcPts val="0"/>
              </a:spcBef>
              <a:spcAft>
                <a:spcPts val="0"/>
              </a:spcAft>
              <a:buClr>
                <a:srgbClr val="FF0000"/>
              </a:buClr>
              <a:buSzPts val="1800"/>
              <a:buFont typeface="Arial"/>
              <a:buChar char="•"/>
            </a:pPr>
            <a:r>
              <a:rPr lang="en-US" sz="1800" b="1" i="0" u="none" strike="noStrike" cap="none">
                <a:solidFill>
                  <a:srgbClr val="FF0000"/>
                </a:solidFill>
                <a:latin typeface="Calibri"/>
                <a:ea typeface="Calibri"/>
                <a:cs typeface="Calibri"/>
                <a:sym typeface="Calibri"/>
              </a:rPr>
              <a:t>Distributions of different store type</a:t>
            </a:r>
            <a:endParaRPr sz="1800" b="1" i="0" u="none" strike="noStrike" cap="none">
              <a:solidFill>
                <a:srgbClr val="FF0000"/>
              </a:solidFill>
              <a:latin typeface="Calibri"/>
              <a:ea typeface="Calibri"/>
              <a:cs typeface="Calibri"/>
              <a:sym typeface="Calibri"/>
            </a:endParaRPr>
          </a:p>
        </p:txBody>
      </p:sp>
      <p:pic>
        <p:nvPicPr>
          <p:cNvPr id="202" name="Google Shape;202;p13"/>
          <p:cNvPicPr preferRelativeResize="0"/>
          <p:nvPr/>
        </p:nvPicPr>
        <p:blipFill rotWithShape="1">
          <a:blip r:embed="rId6">
            <a:alphaModFix/>
          </a:blip>
          <a:srcRect/>
          <a:stretch/>
        </p:blipFill>
        <p:spPr>
          <a:xfrm>
            <a:off x="6537131" y="1476757"/>
            <a:ext cx="4046055" cy="4116421"/>
          </a:xfrm>
          <a:prstGeom prst="rect">
            <a:avLst/>
          </a:prstGeom>
          <a:noFill/>
          <a:ln>
            <a:noFill/>
          </a:ln>
        </p:spPr>
      </p:pic>
      <p:sp>
        <p:nvSpPr>
          <p:cNvPr id="203" name="Google Shape;203;p13"/>
          <p:cNvSpPr txBox="1"/>
          <p:nvPr/>
        </p:nvSpPr>
        <p:spPr>
          <a:xfrm>
            <a:off x="683812" y="5593178"/>
            <a:ext cx="51285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As we can see from the graphs, the  Sales are correlated in a customers.</a:t>
            </a:r>
            <a:endParaRPr sz="1800">
              <a:solidFill>
                <a:schemeClr val="dk1"/>
              </a:solidFill>
              <a:latin typeface="Calibri"/>
              <a:ea typeface="Calibri"/>
              <a:cs typeface="Calibri"/>
              <a:sym typeface="Calibri"/>
            </a:endParaRPr>
          </a:p>
        </p:txBody>
      </p:sp>
      <p:sp>
        <p:nvSpPr>
          <p:cNvPr id="204" name="Google Shape;204;p13"/>
          <p:cNvSpPr txBox="1"/>
          <p:nvPr/>
        </p:nvSpPr>
        <p:spPr>
          <a:xfrm>
            <a:off x="6236473" y="5278687"/>
            <a:ext cx="512859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This pie chart show in distribution of store name are a,b,c and d respectively. So </a:t>
            </a:r>
            <a:r>
              <a:rPr lang="en-US" sz="1800" b="1">
                <a:solidFill>
                  <a:srgbClr val="C55A11"/>
                </a:solidFill>
                <a:latin typeface="Calibri"/>
                <a:ea typeface="Calibri"/>
                <a:cs typeface="Calibri"/>
                <a:sym typeface="Calibri"/>
              </a:rPr>
              <a:t>a store </a:t>
            </a:r>
            <a:r>
              <a:rPr lang="en-US" sz="1800" b="1">
                <a:solidFill>
                  <a:srgbClr val="1F3864"/>
                </a:solidFill>
                <a:latin typeface="Calibri"/>
                <a:ea typeface="Calibri"/>
                <a:cs typeface="Calibri"/>
                <a:sym typeface="Calibri"/>
              </a:rPr>
              <a:t>distribution is </a:t>
            </a:r>
            <a:r>
              <a:rPr lang="en-US" sz="1800" b="1">
                <a:solidFill>
                  <a:srgbClr val="C55A11"/>
                </a:solidFill>
                <a:latin typeface="Calibri"/>
                <a:ea typeface="Calibri"/>
                <a:cs typeface="Calibri"/>
                <a:sym typeface="Calibri"/>
              </a:rPr>
              <a:t>54%</a:t>
            </a:r>
            <a:r>
              <a:rPr lang="en-US" sz="1800" b="1">
                <a:solidFill>
                  <a:srgbClr val="1F3864"/>
                </a:solidFill>
                <a:latin typeface="Calibri"/>
                <a:ea typeface="Calibri"/>
                <a:cs typeface="Calibri"/>
                <a:sym typeface="Calibri"/>
              </a:rPr>
              <a:t> ,second </a:t>
            </a:r>
            <a:r>
              <a:rPr lang="en-US" sz="1800" b="1">
                <a:solidFill>
                  <a:srgbClr val="C55A11"/>
                </a:solidFill>
                <a:latin typeface="Calibri"/>
                <a:ea typeface="Calibri"/>
                <a:cs typeface="Calibri"/>
                <a:sym typeface="Calibri"/>
              </a:rPr>
              <a:t>b store </a:t>
            </a:r>
            <a:r>
              <a:rPr lang="en-US" sz="1800" b="1">
                <a:solidFill>
                  <a:srgbClr val="1F3864"/>
                </a:solidFill>
                <a:latin typeface="Calibri"/>
                <a:ea typeface="Calibri"/>
                <a:cs typeface="Calibri"/>
                <a:sym typeface="Calibri"/>
              </a:rPr>
              <a:t>distribution is app. </a:t>
            </a:r>
            <a:r>
              <a:rPr lang="en-US" sz="1800" b="1">
                <a:solidFill>
                  <a:srgbClr val="C55A11"/>
                </a:solidFill>
                <a:latin typeface="Calibri"/>
                <a:ea typeface="Calibri"/>
                <a:cs typeface="Calibri"/>
                <a:sym typeface="Calibri"/>
              </a:rPr>
              <a:t>32%</a:t>
            </a:r>
            <a:r>
              <a:rPr lang="en-US" sz="1800" b="1">
                <a:solidFill>
                  <a:srgbClr val="1F3864"/>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c  store </a:t>
            </a:r>
            <a:r>
              <a:rPr lang="en-US" sz="1800" b="1">
                <a:solidFill>
                  <a:srgbClr val="1F3864"/>
                </a:solidFill>
                <a:latin typeface="Calibri"/>
                <a:ea typeface="Calibri"/>
                <a:cs typeface="Calibri"/>
                <a:sym typeface="Calibri"/>
              </a:rPr>
              <a:t>is </a:t>
            </a:r>
            <a:r>
              <a:rPr lang="en-US" sz="1800" b="1">
                <a:solidFill>
                  <a:srgbClr val="C55A11"/>
                </a:solidFill>
                <a:latin typeface="Calibri"/>
                <a:ea typeface="Calibri"/>
                <a:cs typeface="Calibri"/>
                <a:sym typeface="Calibri"/>
              </a:rPr>
              <a:t>23%</a:t>
            </a:r>
            <a:r>
              <a:rPr lang="en-US" sz="1800" b="1">
                <a:solidFill>
                  <a:srgbClr val="1F3864"/>
                </a:solidFill>
                <a:latin typeface="Calibri"/>
                <a:ea typeface="Calibri"/>
                <a:cs typeface="Calibri"/>
                <a:sym typeface="Calibri"/>
              </a:rPr>
              <a:t> and last </a:t>
            </a:r>
            <a:r>
              <a:rPr lang="en-US" sz="1800" b="1">
                <a:solidFill>
                  <a:srgbClr val="C55A11"/>
                </a:solidFill>
                <a:latin typeface="Calibri"/>
                <a:ea typeface="Calibri"/>
                <a:cs typeface="Calibri"/>
                <a:sym typeface="Calibri"/>
              </a:rPr>
              <a:t>store d </a:t>
            </a:r>
            <a:r>
              <a:rPr lang="en-US" sz="1800" b="1">
                <a:solidFill>
                  <a:srgbClr val="1F3864"/>
                </a:solidFill>
                <a:latin typeface="Calibri"/>
                <a:ea typeface="Calibri"/>
                <a:cs typeface="Calibri"/>
                <a:sym typeface="Calibri"/>
              </a:rPr>
              <a:t>is a </a:t>
            </a:r>
            <a:r>
              <a:rPr lang="en-US" sz="1800" b="1">
                <a:solidFill>
                  <a:srgbClr val="C55A11"/>
                </a:solidFill>
                <a:latin typeface="Calibri"/>
                <a:ea typeface="Calibri"/>
                <a:cs typeface="Calibri"/>
                <a:sym typeface="Calibri"/>
              </a:rPr>
              <a:t>1.5%</a:t>
            </a:r>
            <a:endParaRPr sz="1800">
              <a:solidFill>
                <a:srgbClr val="C55A1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4"/>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10" name="Google Shape;210;p14"/>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11" name="Google Shape;211;p14"/>
          <p:cNvSpPr/>
          <p:nvPr/>
        </p:nvSpPr>
        <p:spPr>
          <a:xfrm>
            <a:off x="1121134" y="930303"/>
            <a:ext cx="10265134" cy="4297651"/>
          </a:xfrm>
          <a:prstGeom prst="rect">
            <a:avLst/>
          </a:prstGeom>
          <a:noFill/>
          <a:ln>
            <a:noFill/>
          </a:ln>
        </p:spPr>
        <p:txBody>
          <a:bodyPr spcFirstLastPara="1" wrap="square" lIns="91425" tIns="45700" rIns="91425" bIns="45700" anchor="t" anchorCtr="0">
            <a:spAutoFit/>
          </a:bodyPr>
          <a:lstStyle/>
          <a:p>
            <a:pPr marL="308610" marR="0" lvl="0" indent="-6350" algn="l" rtl="0">
              <a:lnSpc>
                <a:spcPct val="110000"/>
              </a:lnSpc>
              <a:spcBef>
                <a:spcPts val="0"/>
              </a:spcBef>
              <a:spcAft>
                <a:spcPts val="0"/>
              </a:spcAft>
              <a:buNone/>
            </a:pPr>
            <a:r>
              <a:rPr lang="en-US" sz="3200" b="1">
                <a:solidFill>
                  <a:srgbClr val="CC0000"/>
                </a:solidFill>
                <a:latin typeface="Arial"/>
                <a:ea typeface="Arial"/>
                <a:cs typeface="Arial"/>
                <a:sym typeface="Arial"/>
              </a:rPr>
              <a:t>EDA Conclusion:</a:t>
            </a:r>
            <a:endParaRPr/>
          </a:p>
          <a:p>
            <a:pPr marL="285750" marR="314325" lvl="0" indent="-285750" algn="l" rtl="0">
              <a:lnSpc>
                <a:spcPct val="121000"/>
              </a:lnSpc>
              <a:spcBef>
                <a:spcPts val="405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Sales are highly correlated to customers. </a:t>
            </a:r>
            <a:endParaRPr/>
          </a:p>
          <a:p>
            <a:pPr marL="171450" marR="314325" lvl="0" indent="-57150" algn="l" rtl="0">
              <a:lnSpc>
                <a:spcPct val="121000"/>
              </a:lnSpc>
              <a:spcBef>
                <a:spcPts val="660"/>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660"/>
              </a:spcBef>
              <a:spcAft>
                <a:spcPts val="0"/>
              </a:spcAft>
              <a:buClr>
                <a:srgbClr val="134F5C"/>
              </a:buClr>
              <a:buSzPts val="1800"/>
              <a:buFont typeface="Arial"/>
              <a:buChar char="•"/>
            </a:pPr>
            <a:r>
              <a:rPr lang="en-US" sz="1800" b="1">
                <a:solidFill>
                  <a:srgbClr val="1F3864"/>
                </a:solidFill>
                <a:latin typeface="Arial"/>
                <a:ea typeface="Arial"/>
                <a:cs typeface="Arial"/>
                <a:sym typeface="Arial"/>
              </a:rPr>
              <a:t>Stores opened on ‘State Holiday’ makes a good amount of sales.</a:t>
            </a:r>
            <a:endParaRPr/>
          </a:p>
          <a:p>
            <a:pPr marL="0" marR="314325" lvl="0" indent="0" algn="l" rtl="0">
              <a:lnSpc>
                <a:spcPct val="121000"/>
              </a:lnSpc>
              <a:spcBef>
                <a:spcPts val="15"/>
              </a:spcBef>
              <a:spcAft>
                <a:spcPts val="0"/>
              </a:spcAft>
              <a:buNone/>
            </a:pPr>
            <a:r>
              <a:rPr lang="en-US" sz="1800" b="1">
                <a:solidFill>
                  <a:srgbClr val="1F3864"/>
                </a:solidFill>
                <a:latin typeface="Arial"/>
                <a:ea typeface="Arial"/>
                <a:cs typeface="Arial"/>
                <a:sym typeface="Arial"/>
              </a:rPr>
              <a:t> </a:t>
            </a: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1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There is no such significant difference in sales on ‘School Holidays’.</a:t>
            </a:r>
            <a:endParaRPr/>
          </a:p>
          <a:p>
            <a:pPr marL="171450" marR="314325" lvl="0" indent="-57150" algn="l" rtl="0">
              <a:lnSpc>
                <a:spcPct val="121000"/>
              </a:lnSpc>
              <a:spcBef>
                <a:spcPts val="15"/>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314325" lvl="0" indent="-285750" algn="l" rtl="0">
              <a:lnSpc>
                <a:spcPct val="121000"/>
              </a:lnSpc>
              <a:spcBef>
                <a:spcPts val="15"/>
              </a:spcBef>
              <a:spcAft>
                <a:spcPts val="0"/>
              </a:spcAft>
              <a:buClr>
                <a:srgbClr val="134F5C"/>
              </a:buClr>
              <a:buSzPts val="1800"/>
              <a:buFont typeface="Arial"/>
              <a:buChar char="•"/>
            </a:pPr>
            <a:r>
              <a:rPr lang="en-US" sz="1800" b="1">
                <a:solidFill>
                  <a:srgbClr val="1F3864"/>
                </a:solidFill>
                <a:latin typeface="Arial"/>
                <a:ea typeface="Arial"/>
                <a:cs typeface="Arial"/>
                <a:sym typeface="Arial"/>
              </a:rPr>
              <a:t>Even though store type ‘b’ has very a smaller number of stores but these are outperforming other store types in terms of sales and avg customers.</a:t>
            </a:r>
            <a:endParaRPr/>
          </a:p>
          <a:p>
            <a:pPr marL="171450" marR="314325" lvl="0" indent="-57150" algn="l" rtl="0">
              <a:lnSpc>
                <a:spcPct val="121000"/>
              </a:lnSpc>
              <a:spcBef>
                <a:spcPts val="15"/>
              </a:spcBef>
              <a:spcAft>
                <a:spcPts val="0"/>
              </a:spcAft>
              <a:buClr>
                <a:srgbClr val="134F5C"/>
              </a:buClr>
              <a:buSzPts val="1800"/>
              <a:buFont typeface="Arial"/>
              <a:buNone/>
            </a:pPr>
            <a:endParaRPr sz="1200" u="none" strike="noStrike">
              <a:solidFill>
                <a:srgbClr val="000000"/>
              </a:solidFill>
              <a:latin typeface="Calibri"/>
              <a:ea typeface="Calibri"/>
              <a:cs typeface="Calibri"/>
              <a:sym typeface="Calibri"/>
            </a:endParaRPr>
          </a:p>
          <a:p>
            <a:pPr marL="285750" marR="0" lvl="0" indent="-285750" algn="l" rtl="0">
              <a:spcBef>
                <a:spcPts val="15"/>
              </a:spcBef>
              <a:spcAft>
                <a:spcPts val="0"/>
              </a:spcAft>
              <a:buClr>
                <a:srgbClr val="1F3864"/>
              </a:buClr>
              <a:buSzPts val="1800"/>
              <a:buFont typeface="Arial"/>
              <a:buChar char="•"/>
            </a:pPr>
            <a:r>
              <a:rPr lang="en-US" sz="1800" b="1">
                <a:solidFill>
                  <a:srgbClr val="1F3864"/>
                </a:solidFill>
                <a:latin typeface="Arial"/>
                <a:ea typeface="Arial"/>
                <a:cs typeface="Arial"/>
                <a:sym typeface="Arial"/>
              </a:rPr>
              <a:t>Sales are consistent for the second quarter of the year but it starts increasing in the last quarter.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17" name="Google Shape;217;p15"/>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18" name="Google Shape;218;p15"/>
          <p:cNvSpPr/>
          <p:nvPr/>
        </p:nvSpPr>
        <p:spPr>
          <a:xfrm>
            <a:off x="1473641" y="873982"/>
            <a:ext cx="9403743" cy="51090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Modeling:</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Factors affecting in choosing the model:</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Determining which algorithm to use depends on many factors like the problem statement and the kind of output you want, type and size of the data, the available computational time, number of features, and observations in the data, to name a few. </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The dataset used in this analysis has:</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A multivariate time series relation with sales and hence a linear relationship cannot be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assumed in this analysis. This kind of dataset has patterns such as peak days, festive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seasons etc. which would most likely be considered as outliers in simple linear regression.</a:t>
            </a:r>
            <a:endParaRPr/>
          </a:p>
          <a:p>
            <a:pPr marL="0" marR="0" lvl="0" indent="0" algn="l" rtl="0">
              <a:spcBef>
                <a:spcPts val="0"/>
              </a:spcBef>
              <a:spcAft>
                <a:spcPts val="0"/>
              </a:spcAft>
              <a:buNone/>
            </a:pPr>
            <a:endParaRPr sz="1800" b="1">
              <a:solidFill>
                <a:srgbClr val="1F3864"/>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Having X columns with 30% continuous and 70% categorical features. Business prefers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model to be interpretable in nature and decision based algorithms work better with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categorical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6"/>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24" name="Google Shape;224;p16"/>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25" name="Google Shape;225;p16"/>
          <p:cNvSpPr txBox="1"/>
          <p:nvPr/>
        </p:nvSpPr>
        <p:spPr>
          <a:xfrm>
            <a:off x="1510747" y="1097280"/>
            <a:ext cx="2145587"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Linear Regression</a:t>
            </a:r>
            <a:endParaRPr sz="1800">
              <a:solidFill>
                <a:srgbClr val="FF0000"/>
              </a:solidFill>
              <a:latin typeface="Calibri"/>
              <a:ea typeface="Calibri"/>
              <a:cs typeface="Calibri"/>
              <a:sym typeface="Calibri"/>
            </a:endParaRPr>
          </a:p>
        </p:txBody>
      </p:sp>
      <p:pic>
        <p:nvPicPr>
          <p:cNvPr id="226" name="Google Shape;226;p16"/>
          <p:cNvPicPr preferRelativeResize="0"/>
          <p:nvPr/>
        </p:nvPicPr>
        <p:blipFill rotWithShape="1">
          <a:blip r:embed="rId5">
            <a:alphaModFix/>
          </a:blip>
          <a:srcRect/>
          <a:stretch/>
        </p:blipFill>
        <p:spPr>
          <a:xfrm>
            <a:off x="675874" y="1572370"/>
            <a:ext cx="5168335" cy="3713259"/>
          </a:xfrm>
          <a:prstGeom prst="rect">
            <a:avLst/>
          </a:prstGeom>
          <a:noFill/>
          <a:ln>
            <a:noFill/>
          </a:ln>
          <a:effectLst>
            <a:outerShdw blurRad="292100" dist="139700" dir="2700000" algn="tl" rotWithShape="0">
              <a:srgbClr val="333333">
                <a:alpha val="64705"/>
              </a:srgbClr>
            </a:outerShdw>
          </a:effectLst>
        </p:spPr>
      </p:pic>
      <p:sp>
        <p:nvSpPr>
          <p:cNvPr id="227" name="Google Shape;227;p16"/>
          <p:cNvSpPr/>
          <p:nvPr/>
        </p:nvSpPr>
        <p:spPr>
          <a:xfrm>
            <a:off x="7771986" y="994114"/>
            <a:ext cx="2075055"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Lasso Regression</a:t>
            </a:r>
            <a:endParaRPr sz="1800">
              <a:solidFill>
                <a:srgbClr val="FF0000"/>
              </a:solidFill>
              <a:latin typeface="Calibri"/>
              <a:ea typeface="Calibri"/>
              <a:cs typeface="Calibri"/>
              <a:sym typeface="Calibri"/>
            </a:endParaRPr>
          </a:p>
        </p:txBody>
      </p:sp>
      <p:pic>
        <p:nvPicPr>
          <p:cNvPr id="228" name="Google Shape;228;p16"/>
          <p:cNvPicPr preferRelativeResize="0"/>
          <p:nvPr/>
        </p:nvPicPr>
        <p:blipFill rotWithShape="1">
          <a:blip r:embed="rId6">
            <a:alphaModFix/>
          </a:blip>
          <a:srcRect/>
          <a:stretch/>
        </p:blipFill>
        <p:spPr>
          <a:xfrm>
            <a:off x="6347793" y="1572370"/>
            <a:ext cx="5754093" cy="375407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34" name="Google Shape;234;p17"/>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35" name="Google Shape;235;p17"/>
          <p:cNvSpPr txBox="1"/>
          <p:nvPr/>
        </p:nvSpPr>
        <p:spPr>
          <a:xfrm>
            <a:off x="1510393" y="1118507"/>
            <a:ext cx="1745991"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Decision Tree</a:t>
            </a:r>
            <a:endParaRPr sz="1800">
              <a:solidFill>
                <a:srgbClr val="FF0000"/>
              </a:solidFill>
              <a:latin typeface="Calibri"/>
              <a:ea typeface="Calibri"/>
              <a:cs typeface="Calibri"/>
              <a:sym typeface="Calibri"/>
            </a:endParaRPr>
          </a:p>
        </p:txBody>
      </p:sp>
      <p:pic>
        <p:nvPicPr>
          <p:cNvPr id="236" name="Google Shape;236;p17"/>
          <p:cNvPicPr preferRelativeResize="0"/>
          <p:nvPr/>
        </p:nvPicPr>
        <p:blipFill rotWithShape="1">
          <a:blip r:embed="rId5">
            <a:alphaModFix/>
          </a:blip>
          <a:srcRect/>
          <a:stretch/>
        </p:blipFill>
        <p:spPr>
          <a:xfrm>
            <a:off x="580176" y="1621103"/>
            <a:ext cx="6237003" cy="3859669"/>
          </a:xfrm>
          <a:prstGeom prst="rect">
            <a:avLst/>
          </a:prstGeom>
          <a:noFill/>
          <a:ln>
            <a:noFill/>
          </a:ln>
          <a:effectLst>
            <a:outerShdw blurRad="292100" dist="139700" dir="2700000" algn="tl" rotWithShape="0">
              <a:srgbClr val="333333">
                <a:alpha val="64705"/>
              </a:srgbClr>
            </a:outerShdw>
          </a:effectLst>
        </p:spPr>
      </p:pic>
      <p:sp>
        <p:nvSpPr>
          <p:cNvPr id="237" name="Google Shape;237;p17"/>
          <p:cNvSpPr txBox="1"/>
          <p:nvPr/>
        </p:nvSpPr>
        <p:spPr>
          <a:xfrm>
            <a:off x="7389993" y="1053192"/>
            <a:ext cx="5238887" cy="535531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A baseline is a simple model that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provides reasonable results on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task and does not require much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expertise and time to build. It is well</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established that there is seasonality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involved and no linear relationship</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is possible to fit. For these kinds of</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datasets tree based machine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learning algorithms are used which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are robust to outlier effect which</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can handle non-linear data sets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effectively.</a:t>
            </a:r>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 The results show that a simple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decision tree is performing pretty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well on the validation set but it has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completely overfitted the train set.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It's better to have a much more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generalized model for future data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points.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43" name="Google Shape;243;p18"/>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44" name="Google Shape;244;p18"/>
          <p:cNvSpPr txBox="1"/>
          <p:nvPr/>
        </p:nvSpPr>
        <p:spPr>
          <a:xfrm>
            <a:off x="1453243" y="873982"/>
            <a:ext cx="191757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Random Forest</a:t>
            </a:r>
            <a:endParaRPr/>
          </a:p>
        </p:txBody>
      </p:sp>
      <p:pic>
        <p:nvPicPr>
          <p:cNvPr id="245" name="Google Shape;245;p18"/>
          <p:cNvPicPr preferRelativeResize="0"/>
          <p:nvPr/>
        </p:nvPicPr>
        <p:blipFill rotWithShape="1">
          <a:blip r:embed="rId5">
            <a:alphaModFix/>
          </a:blip>
          <a:srcRect/>
          <a:stretch/>
        </p:blipFill>
        <p:spPr>
          <a:xfrm>
            <a:off x="718458" y="1285593"/>
            <a:ext cx="6702878" cy="4698425"/>
          </a:xfrm>
          <a:prstGeom prst="rect">
            <a:avLst/>
          </a:prstGeom>
          <a:noFill/>
          <a:ln>
            <a:noFill/>
          </a:ln>
          <a:effectLst>
            <a:outerShdw blurRad="292100" dist="139700" dir="2700000" algn="tl" rotWithShape="0">
              <a:srgbClr val="333333">
                <a:alpha val="64705"/>
              </a:srgbClr>
            </a:outerShdw>
          </a:effectLst>
        </p:spPr>
      </p:pic>
      <p:sp>
        <p:nvSpPr>
          <p:cNvPr id="246" name="Google Shape;246;p18"/>
          <p:cNvSpPr txBox="1"/>
          <p:nvPr/>
        </p:nvSpPr>
        <p:spPr>
          <a:xfrm>
            <a:off x="8111719" y="1443841"/>
            <a:ext cx="361938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rgbClr val="1F3864"/>
                </a:solidFill>
                <a:latin typeface="Calibri"/>
                <a:ea typeface="Calibri"/>
                <a:cs typeface="Calibri"/>
                <a:sym typeface="Calibri"/>
              </a:rPr>
              <a:t>Random forests are an ensemble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learning method for classification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regression that operates by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constructing a multitude of decision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trees at training time. For</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regression tasks, the output of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random forest is the average of the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results given by most trees.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To prevent overfitting, we built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random forest model. Random</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forest builds multiple decision trees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merges them together to get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more accurate and stable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prediction</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52" name="Google Shape;252;p19"/>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53" name="Google Shape;253;p19"/>
          <p:cNvSpPr txBox="1"/>
          <p:nvPr/>
        </p:nvSpPr>
        <p:spPr>
          <a:xfrm>
            <a:off x="4500437" y="1057522"/>
            <a:ext cx="242316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Model Evaluation</a:t>
            </a:r>
            <a:endParaRPr/>
          </a:p>
        </p:txBody>
      </p:sp>
      <p:pic>
        <p:nvPicPr>
          <p:cNvPr id="254" name="Google Shape;254;p19"/>
          <p:cNvPicPr preferRelativeResize="0"/>
          <p:nvPr/>
        </p:nvPicPr>
        <p:blipFill rotWithShape="1">
          <a:blip r:embed="rId5">
            <a:alphaModFix/>
          </a:blip>
          <a:srcRect/>
          <a:stretch/>
        </p:blipFill>
        <p:spPr>
          <a:xfrm>
            <a:off x="1098229" y="2004155"/>
            <a:ext cx="5693819" cy="3709990"/>
          </a:xfrm>
          <a:prstGeom prst="rect">
            <a:avLst/>
          </a:prstGeom>
          <a:noFill/>
          <a:ln>
            <a:noFill/>
          </a:ln>
          <a:effectLst>
            <a:outerShdw blurRad="292100" dist="139700" dir="2700000" algn="tl" rotWithShape="0">
              <a:srgbClr val="333333">
                <a:alpha val="64705"/>
              </a:srgbClr>
            </a:outerShdw>
          </a:effectLst>
        </p:spPr>
      </p:pic>
      <p:sp>
        <p:nvSpPr>
          <p:cNvPr id="255" name="Google Shape;255;p19"/>
          <p:cNvSpPr txBox="1"/>
          <p:nvPr/>
        </p:nvSpPr>
        <p:spPr>
          <a:xfrm>
            <a:off x="7911548" y="2289489"/>
            <a:ext cx="4114261"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Predictions from random forest</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model are very close to actual values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in our X dataset as we have good score.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figure shows actual values, predicted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&amp; the difference between them respectively.</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Since this is Sales prediction MAE is a</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good metric.</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We’re getting Mean Absolute Error ~ $ 197.23</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And MAPE of 0.007%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99" name="Google Shape;99;p2"/>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00" name="Google Shape;100;p2"/>
          <p:cNvSpPr txBox="1"/>
          <p:nvPr/>
        </p:nvSpPr>
        <p:spPr>
          <a:xfrm>
            <a:off x="755374" y="873982"/>
            <a:ext cx="79830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FF0000"/>
                </a:solidFill>
                <a:latin typeface="Calibri"/>
                <a:ea typeface="Calibri"/>
                <a:cs typeface="Calibri"/>
                <a:sym typeface="Calibri"/>
              </a:rPr>
              <a:t>Content:</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Problem Statement</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Data Summary</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Data Preprocessing</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Exploratory Data Analysis</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Feature Engineering</a:t>
            </a:r>
            <a:endParaRPr sz="1800">
              <a:solidFill>
                <a:srgbClr val="1F3864"/>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Model Implementation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a:t>
            </a:r>
            <a:r>
              <a:rPr lang="en-US" sz="1600" b="1">
                <a:solidFill>
                  <a:srgbClr val="C55A11"/>
                </a:solidFill>
                <a:latin typeface="Calibri"/>
                <a:ea typeface="Calibri"/>
                <a:cs typeface="Calibri"/>
                <a:sym typeface="Calibri"/>
              </a:rPr>
              <a:t>Linear Regression</a:t>
            </a:r>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Lasso Regression</a:t>
            </a:r>
            <a:endParaRPr sz="16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Decision Tree Regression</a:t>
            </a:r>
            <a:endParaRPr sz="16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600" b="1">
                <a:solidFill>
                  <a:srgbClr val="C55A11"/>
                </a:solidFill>
                <a:latin typeface="Calibri"/>
                <a:ea typeface="Calibri"/>
                <a:cs typeface="Calibri"/>
                <a:sym typeface="Calibri"/>
              </a:rPr>
              <a:t>                Random Forest</a:t>
            </a:r>
            <a:endParaRPr sz="1600" b="1">
              <a:solidFill>
                <a:srgbClr val="C55A11"/>
              </a:solidFill>
              <a:latin typeface="Calibri"/>
              <a:ea typeface="Calibri"/>
              <a:cs typeface="Calibri"/>
              <a:sym typeface="Calibri"/>
            </a:endParaRPr>
          </a:p>
          <a:p>
            <a:pPr marL="285750" marR="0" lvl="0" indent="-285750" algn="l" rtl="0">
              <a:spcBef>
                <a:spcPts val="0"/>
              </a:spcBef>
              <a:spcAft>
                <a:spcPts val="0"/>
              </a:spcAft>
              <a:buClr>
                <a:srgbClr val="1F3864"/>
              </a:buClr>
              <a:buSzPts val="1800"/>
              <a:buFont typeface="Arial"/>
              <a:buChar char="•"/>
            </a:pPr>
            <a:r>
              <a:rPr lang="en-US" sz="1800" b="1">
                <a:solidFill>
                  <a:srgbClr val="1F3864"/>
                </a:solidFill>
                <a:latin typeface="Calibri"/>
                <a:ea typeface="Calibri"/>
                <a:cs typeface="Calibri"/>
                <a:sym typeface="Calibri"/>
              </a:rPr>
              <a:t>Conclusion </a:t>
            </a:r>
            <a:r>
              <a:rPr lang="en-US" sz="1800" b="1">
                <a:solidFill>
                  <a:srgbClr val="002060"/>
                </a:solidFill>
                <a:latin typeface="Calibri"/>
                <a:ea typeface="Calibri"/>
                <a:cs typeface="Calibri"/>
                <a:sym typeface="Calibri"/>
              </a:rPr>
              <a:t>and Recommendations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2" descr="ROSSMANN - Marktplatz Galerie Bramfeld"/>
          <p:cNvPicPr preferRelativeResize="0"/>
          <p:nvPr/>
        </p:nvPicPr>
        <p:blipFill rotWithShape="1">
          <a:blip r:embed="rId5">
            <a:alphaModFix/>
          </a:blip>
          <a:srcRect/>
          <a:stretch/>
        </p:blipFill>
        <p:spPr>
          <a:xfrm>
            <a:off x="4738978" y="954156"/>
            <a:ext cx="6758608" cy="45799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0"/>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61" name="Google Shape;261;p20"/>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262" name="Google Shape;262;p20"/>
          <p:cNvSpPr/>
          <p:nvPr/>
        </p:nvSpPr>
        <p:spPr>
          <a:xfrm>
            <a:off x="1258955" y="1883927"/>
            <a:ext cx="8640417"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FF0000"/>
                </a:solidFill>
                <a:latin typeface="Calibri"/>
                <a:ea typeface="Calibri"/>
                <a:cs typeface="Calibri"/>
                <a:sym typeface="Calibri"/>
              </a:rPr>
              <a:t>Conclusion:</a:t>
            </a:r>
            <a:endParaRPr/>
          </a:p>
          <a:p>
            <a:pPr marL="0" marR="0" lvl="0" indent="0" algn="l" rtl="0">
              <a:spcBef>
                <a:spcPts val="0"/>
              </a:spcBef>
              <a:spcAft>
                <a:spcPts val="0"/>
              </a:spcAft>
              <a:buNone/>
            </a:pPr>
            <a:endParaRPr sz="24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Our model shows that Customers, Competition distance, Store type are some of the most important features in our sales prediction. </a:t>
            </a:r>
            <a:endParaRPr/>
          </a:p>
          <a:p>
            <a:pPr marL="0" marR="0" lvl="0" indent="0" algn="l" rtl="0">
              <a:spcBef>
                <a:spcPts val="0"/>
              </a:spcBef>
              <a:spcAft>
                <a:spcPts val="0"/>
              </a:spcAft>
              <a:buNone/>
            </a:pPr>
            <a:endParaRPr sz="18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We need to focus on these aspects to maximize our profits for the next 6 weeks.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268" name="Google Shape;268;p21"/>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269" name="Google Shape;269;p21" descr="Thank You Smiley Animated | Clipart Panda - Free Clipart Images | Thank you  images, Thank you smiley face, Thank u cards"/>
          <p:cNvPicPr preferRelativeResize="0"/>
          <p:nvPr/>
        </p:nvPicPr>
        <p:blipFill rotWithShape="1">
          <a:blip r:embed="rId5">
            <a:alphaModFix/>
          </a:blip>
          <a:srcRect/>
          <a:stretch/>
        </p:blipFill>
        <p:spPr>
          <a:xfrm>
            <a:off x="1574358" y="966043"/>
            <a:ext cx="8372724" cy="4675475"/>
          </a:xfrm>
          <a:prstGeom prst="rect">
            <a:avLst/>
          </a:prstGeom>
          <a:noFill/>
          <a:ln>
            <a:noFill/>
          </a:ln>
        </p:spPr>
      </p:pic>
      <p:pic>
        <p:nvPicPr>
          <p:cNvPr id="270" name="Google Shape;270;p21"/>
          <p:cNvPicPr preferRelativeResize="0"/>
          <p:nvPr/>
        </p:nvPicPr>
        <p:blipFill rotWithShape="1">
          <a:blip r:embed="rId4">
            <a:alphaModFix/>
          </a:blip>
          <a:srcRect/>
          <a:stretch/>
        </p:blipFill>
        <p:spPr>
          <a:xfrm>
            <a:off x="6479587" y="4441026"/>
            <a:ext cx="4257577" cy="107721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07" name="Google Shape;107;p3"/>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08" name="Google Shape;108;p3"/>
          <p:cNvSpPr txBox="1"/>
          <p:nvPr/>
        </p:nvSpPr>
        <p:spPr>
          <a:xfrm>
            <a:off x="935603" y="774603"/>
            <a:ext cx="10320793" cy="27699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Problem Statement</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Rossmann operates over 3,000 drug stores in 7 European countries. Currently, Rossmann store managers are tasked with predicting their daily sales for up to six weeks in advance. </a:t>
            </a:r>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Store sales are influenced by many factors, including promotions, competition, school and state holidays, seasonality, and locality. With thousands of individual managers predicting sales based on their unique circumstances, the accuracy of results can be quite varied. </a:t>
            </a:r>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You are provided with historical sales data for 1,115 Rossmann stores. The task is to forecast the "Sales" column for the test set. Note that some stores in the dataset were temporarily closed for refurbishment</a:t>
            </a:r>
            <a:r>
              <a:rPr lang="en-US" sz="1800" b="1">
                <a:solidFill>
                  <a:schemeClr val="dk1"/>
                </a:solidFill>
                <a:latin typeface="Calibri"/>
                <a:ea typeface="Calibri"/>
                <a:cs typeface="Calibri"/>
                <a:sym typeface="Calibri"/>
              </a:rPr>
              <a:t>.</a:t>
            </a:r>
            <a:endParaRPr sz="1800" b="1">
              <a:solidFill>
                <a:srgbClr val="FF0000"/>
              </a:solidFill>
              <a:latin typeface="Calibri"/>
              <a:ea typeface="Calibri"/>
              <a:cs typeface="Calibri"/>
              <a:sym typeface="Calibri"/>
            </a:endParaRPr>
          </a:p>
        </p:txBody>
      </p:sp>
      <p:pic>
        <p:nvPicPr>
          <p:cNvPr id="109" name="Google Shape;109;p3" descr="Rossmann: Drogeriekette kommt gut durch die Krise - manager magazin"/>
          <p:cNvPicPr preferRelativeResize="0"/>
          <p:nvPr/>
        </p:nvPicPr>
        <p:blipFill rotWithShape="1">
          <a:blip r:embed="rId5">
            <a:alphaModFix/>
          </a:blip>
          <a:srcRect/>
          <a:stretch/>
        </p:blipFill>
        <p:spPr>
          <a:xfrm>
            <a:off x="993914" y="3882666"/>
            <a:ext cx="8953168" cy="25300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15" name="Google Shape;115;p4"/>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16" name="Google Shape;116;p4"/>
          <p:cNvSpPr txBox="1"/>
          <p:nvPr/>
        </p:nvSpPr>
        <p:spPr>
          <a:xfrm>
            <a:off x="318408" y="375557"/>
            <a:ext cx="11307536"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Data Summary:</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We have two datasets. Rossman store data is for years 2013, 2014 and 2015 with 10,17,209 observations on 9 variables. Stores data with 1115 observations on 10 variables. Some important features are: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Id </a:t>
            </a:r>
            <a:r>
              <a:rPr lang="en-US" sz="1600" b="1">
                <a:solidFill>
                  <a:srgbClr val="1F3864"/>
                </a:solidFill>
                <a:latin typeface="Calibri"/>
                <a:ea typeface="Calibri"/>
                <a:cs typeface="Calibri"/>
                <a:sym typeface="Calibri"/>
              </a:rPr>
              <a:t>- an Id that represents a (Store, Date) duple within the set</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Store</a:t>
            </a:r>
            <a:r>
              <a:rPr lang="en-US" sz="1600" b="1">
                <a:solidFill>
                  <a:srgbClr val="1F3864"/>
                </a:solidFill>
                <a:latin typeface="Calibri"/>
                <a:ea typeface="Calibri"/>
                <a:cs typeface="Calibri"/>
                <a:sym typeface="Calibri"/>
              </a:rPr>
              <a:t> - a unique Id for each store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Sales</a:t>
            </a:r>
            <a:r>
              <a:rPr lang="en-US" sz="1600" b="1">
                <a:solidFill>
                  <a:srgbClr val="1F3864"/>
                </a:solidFill>
                <a:latin typeface="Calibri"/>
                <a:ea typeface="Calibri"/>
                <a:cs typeface="Calibri"/>
                <a:sym typeface="Calibri"/>
              </a:rPr>
              <a:t> - the turnover for any given day (Dependent Variable)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Customers</a:t>
            </a:r>
            <a:r>
              <a:rPr lang="en-US" sz="1600" b="1">
                <a:solidFill>
                  <a:srgbClr val="1F3864"/>
                </a:solidFill>
                <a:latin typeface="Calibri"/>
                <a:ea typeface="Calibri"/>
                <a:cs typeface="Calibri"/>
                <a:sym typeface="Calibri"/>
              </a:rPr>
              <a:t> - the number of customers on a given day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Open </a:t>
            </a:r>
            <a:r>
              <a:rPr lang="en-US" sz="1600" b="1">
                <a:solidFill>
                  <a:srgbClr val="1F3864"/>
                </a:solidFill>
                <a:latin typeface="Calibri"/>
                <a:ea typeface="Calibri"/>
                <a:cs typeface="Calibri"/>
                <a:sym typeface="Calibri"/>
              </a:rPr>
              <a:t>- an indicator for whether the store was open: 0 = closed, 1 = open</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State Holiday </a:t>
            </a:r>
            <a:r>
              <a:rPr lang="en-US" sz="1600" b="1">
                <a:solidFill>
                  <a:srgbClr val="1F3864"/>
                </a:solidFill>
                <a:latin typeface="Calibri"/>
                <a:ea typeface="Calibri"/>
                <a:cs typeface="Calibri"/>
                <a:sym typeface="Calibri"/>
              </a:rPr>
              <a:t>- indicates a state holiday. Normally all stores, with few exceptions, are closed on state holidays. Note that all schools are closed on public holidays and weekends. a = public holiday, b = Easter holiday, c = Christmas, 0 = None</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School Holiday </a:t>
            </a:r>
            <a:r>
              <a:rPr lang="en-US" sz="1600" b="1">
                <a:solidFill>
                  <a:srgbClr val="1F3864"/>
                </a:solidFill>
                <a:latin typeface="Calibri"/>
                <a:ea typeface="Calibri"/>
                <a:cs typeface="Calibri"/>
                <a:sym typeface="Calibri"/>
              </a:rPr>
              <a:t>- indicates if the (Store, Date) was affected by the closure of public schools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Store Type </a:t>
            </a:r>
            <a:r>
              <a:rPr lang="en-US" sz="1600" b="1">
                <a:solidFill>
                  <a:srgbClr val="1F3864"/>
                </a:solidFill>
                <a:latin typeface="Calibri"/>
                <a:ea typeface="Calibri"/>
                <a:cs typeface="Calibri"/>
                <a:sym typeface="Calibri"/>
              </a:rPr>
              <a:t>- differentiates between 4 different store models: a, b, c, d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Assortment </a:t>
            </a:r>
            <a:r>
              <a:rPr lang="en-US" sz="1600" b="1">
                <a:solidFill>
                  <a:srgbClr val="1F3864"/>
                </a:solidFill>
                <a:latin typeface="Calibri"/>
                <a:ea typeface="Calibri"/>
                <a:cs typeface="Calibri"/>
                <a:sym typeface="Calibri"/>
              </a:rPr>
              <a:t>- describes an assortment level: a = basic, b = extra, c = extended. An assortment strategy in retailing involves the number and type of products that stores display for purchase by consumers.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CompetitionDistance</a:t>
            </a:r>
            <a:r>
              <a:rPr lang="en-US" sz="1600" b="1">
                <a:solidFill>
                  <a:srgbClr val="1F3864"/>
                </a:solidFill>
                <a:latin typeface="Calibri"/>
                <a:ea typeface="Calibri"/>
                <a:cs typeface="Calibri"/>
                <a:sym typeface="Calibri"/>
              </a:rPr>
              <a:t> - distance in meters to the nearest competitor store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CompetitionOpenSince[Month/Year] </a:t>
            </a:r>
            <a:r>
              <a:rPr lang="en-US" sz="1600" b="1">
                <a:solidFill>
                  <a:srgbClr val="1F3864"/>
                </a:solidFill>
                <a:latin typeface="Calibri"/>
                <a:ea typeface="Calibri"/>
                <a:cs typeface="Calibri"/>
                <a:sym typeface="Calibri"/>
              </a:rPr>
              <a:t>- gives the approximate year and month of the time the nearest competitor was opened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 </a:t>
            </a:r>
            <a:r>
              <a:rPr lang="en-US" sz="1600" b="1">
                <a:solidFill>
                  <a:srgbClr val="1F3864"/>
                </a:solidFill>
                <a:latin typeface="Calibri"/>
                <a:ea typeface="Calibri"/>
                <a:cs typeface="Calibri"/>
                <a:sym typeface="Calibri"/>
              </a:rPr>
              <a:t>- indicates whether a store is running a promo on that day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Promo2</a:t>
            </a:r>
            <a:r>
              <a:rPr lang="en-US" sz="1600" b="1">
                <a:solidFill>
                  <a:srgbClr val="1F3864"/>
                </a:solidFill>
                <a:latin typeface="Calibri"/>
                <a:ea typeface="Calibri"/>
                <a:cs typeface="Calibri"/>
                <a:sym typeface="Calibri"/>
              </a:rPr>
              <a:t> - Promo2 is a continuing and consecutive promotion for some stores: 0 = store is not participating, 1 = store is participating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Promo2Since[Year/Week] </a:t>
            </a:r>
            <a:r>
              <a:rPr lang="en-US" sz="1600" b="1">
                <a:solidFill>
                  <a:srgbClr val="1F3864"/>
                </a:solidFill>
                <a:latin typeface="Calibri"/>
                <a:ea typeface="Calibri"/>
                <a:cs typeface="Calibri"/>
                <a:sym typeface="Calibri"/>
              </a:rPr>
              <a:t>- describes the year and calendar week when the store started participating in Promo2 </a:t>
            </a:r>
            <a:endParaRPr/>
          </a:p>
          <a:p>
            <a:pPr marL="285750" marR="0" lvl="0" indent="-285750" algn="l" rtl="0">
              <a:spcBef>
                <a:spcPts val="0"/>
              </a:spcBef>
              <a:spcAft>
                <a:spcPts val="0"/>
              </a:spcAft>
              <a:buClr>
                <a:srgbClr val="C55A11"/>
              </a:buClr>
              <a:buSzPts val="1600"/>
              <a:buFont typeface="Arial"/>
              <a:buChar char="•"/>
            </a:pPr>
            <a:r>
              <a:rPr lang="en-US" sz="1600" b="1">
                <a:solidFill>
                  <a:srgbClr val="C55A11"/>
                </a:solidFill>
                <a:latin typeface="Calibri"/>
                <a:ea typeface="Calibri"/>
                <a:cs typeface="Calibri"/>
                <a:sym typeface="Calibri"/>
              </a:rPr>
              <a:t>PromoInterval</a:t>
            </a:r>
            <a:r>
              <a:rPr lang="en-US" sz="1600" b="1">
                <a:solidFill>
                  <a:srgbClr val="1F3864"/>
                </a:solidFill>
                <a:latin typeface="Calibri"/>
                <a:ea typeface="Calibri"/>
                <a:cs typeface="Calibri"/>
                <a:sym typeface="Calibri"/>
              </a:rPr>
              <a:t> - describes the consecutive intervals Promo2 is started, naming the months the promotion is started anew. E.g. "Feb,May,Aug,Nov" means each round starts in February, May, August, November of any given year for that store.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23" name="Google Shape;123;p5"/>
          <p:cNvSpPr txBox="1"/>
          <p:nvPr/>
        </p:nvSpPr>
        <p:spPr>
          <a:xfrm>
            <a:off x="771277" y="326002"/>
            <a:ext cx="10328744" cy="6278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Approach</a:t>
            </a:r>
            <a:r>
              <a:rPr lang="en-US" sz="24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The following approach was followed in the completion of the project: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Business Problem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Data Collection and Preprocessing</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Data Cleaning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Missing Data Handling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Merging the Datasets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Exploratory Data Analysis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Data Manipulation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Feature Engineering</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Outlier Detection and Treatment</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Feature Scaling </a:t>
            </a:r>
            <a:endParaRPr/>
          </a:p>
          <a:p>
            <a:pPr marL="285750" marR="0" lvl="0" indent="-285750" algn="l" rtl="0">
              <a:spcBef>
                <a:spcPts val="0"/>
              </a:spcBef>
              <a:spcAft>
                <a:spcPts val="0"/>
              </a:spcAft>
              <a:buClr>
                <a:srgbClr val="C55A11"/>
              </a:buClr>
              <a:buSzPts val="1800"/>
              <a:buFont typeface="Calibri"/>
              <a:buChar char="-"/>
            </a:pPr>
            <a:r>
              <a:rPr lang="en-US" sz="1800" b="1">
                <a:solidFill>
                  <a:srgbClr val="C55A11"/>
                </a:solidFill>
                <a:latin typeface="Calibri"/>
                <a:ea typeface="Calibri"/>
                <a:cs typeface="Calibri"/>
                <a:sym typeface="Calibri"/>
              </a:rPr>
              <a:t>Categorical Data Encoding </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Modeling</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r>
              <a:rPr lang="en-US" sz="1800" b="1">
                <a:solidFill>
                  <a:srgbClr val="C55A11"/>
                </a:solidFill>
                <a:latin typeface="Calibri"/>
                <a:ea typeface="Calibri"/>
                <a:cs typeface="Calibri"/>
                <a:sym typeface="Calibri"/>
              </a:rPr>
              <a:t>- Train Test Split</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Linear Regression</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Lasso Regression</a:t>
            </a:r>
            <a:endParaRPr sz="18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Decision Tree Regression</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 - Random Forest</a:t>
            </a:r>
            <a:endParaRPr sz="1800">
              <a:solidFill>
                <a:srgbClr val="C55A11"/>
              </a:solidFill>
              <a:latin typeface="Calibri"/>
              <a:ea typeface="Calibri"/>
              <a:cs typeface="Calibri"/>
              <a:sym typeface="Calibri"/>
            </a:endParaRPr>
          </a:p>
          <a:p>
            <a:pPr marL="0" marR="0" lvl="0" indent="0" algn="l" rtl="0">
              <a:spcBef>
                <a:spcPts val="0"/>
              </a:spcBef>
              <a:spcAft>
                <a:spcPts val="0"/>
              </a:spcAft>
              <a:buNone/>
            </a:pPr>
            <a:endParaRPr sz="1800" b="1">
              <a:solidFill>
                <a:srgbClr val="C55A11"/>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Model Performance and Evaluation</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Conclusion and Recommendations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29" name="Google Shape;129;p6"/>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30" name="Google Shape;130;p6"/>
          <p:cNvSpPr txBox="1"/>
          <p:nvPr/>
        </p:nvSpPr>
        <p:spPr>
          <a:xfrm>
            <a:off x="604299" y="652008"/>
            <a:ext cx="10360550"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Exploratory Data Analysis</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b="1">
                <a:solidFill>
                  <a:srgbClr val="FF0000"/>
                </a:solidFill>
                <a:latin typeface="Calibri"/>
                <a:ea typeface="Calibri"/>
                <a:cs typeface="Calibri"/>
                <a:sym typeface="Calibri"/>
              </a:rPr>
              <a:t>Hypotheses</a:t>
            </a:r>
            <a:endParaRPr/>
          </a:p>
          <a:p>
            <a:pPr marL="0" marR="0" lvl="0" indent="0" algn="l" rtl="0">
              <a:spcBef>
                <a:spcPts val="0"/>
              </a:spcBef>
              <a:spcAft>
                <a:spcPts val="0"/>
              </a:spcAft>
              <a:buNone/>
            </a:pP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Just by observing the head of the dataset and understanding the features involved in it, the following</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hypotheses could be framed: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There's a feature called "DayOfWeek" with the values 1-7 denoting each day of the week. There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would be a week off probably Sunday when the stores would be closed and we would get low</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overall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Customers would have a positive correlation with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 Store type and Assortment strategy involved would be having a certain effect on sales as well.</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Some premium high quality products would fetch more revenue.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Promotion should be having a positive correlation with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Some stores are closed due to refurbishment, those would generate 0 revenue for that time</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period.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 There would be some seasonality involved in the sales pattern, probably before holidays sales</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would be high.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36" name="Google Shape;136;p7"/>
          <p:cNvPicPr preferRelativeResize="0"/>
          <p:nvPr/>
        </p:nvPicPr>
        <p:blipFill rotWithShape="1">
          <a:blip r:embed="rId4">
            <a:alphaModFix/>
          </a:blip>
          <a:srcRect/>
          <a:stretch/>
        </p:blipFill>
        <p:spPr>
          <a:xfrm>
            <a:off x="10107408" y="6215203"/>
            <a:ext cx="1994478" cy="527626"/>
          </a:xfrm>
          <a:prstGeom prst="rect">
            <a:avLst/>
          </a:prstGeom>
          <a:noFill/>
          <a:ln>
            <a:noFill/>
          </a:ln>
        </p:spPr>
      </p:pic>
      <p:pic>
        <p:nvPicPr>
          <p:cNvPr id="137" name="Google Shape;137;p7"/>
          <p:cNvPicPr preferRelativeResize="0"/>
          <p:nvPr/>
        </p:nvPicPr>
        <p:blipFill rotWithShape="1">
          <a:blip r:embed="rId5">
            <a:alphaModFix/>
          </a:blip>
          <a:srcRect/>
          <a:stretch/>
        </p:blipFill>
        <p:spPr>
          <a:xfrm>
            <a:off x="463080" y="1469797"/>
            <a:ext cx="5214151" cy="3312754"/>
          </a:xfrm>
          <a:prstGeom prst="rect">
            <a:avLst/>
          </a:prstGeom>
          <a:noFill/>
          <a:ln>
            <a:noFill/>
          </a:ln>
        </p:spPr>
      </p:pic>
      <p:sp>
        <p:nvSpPr>
          <p:cNvPr id="138" name="Google Shape;138;p7"/>
          <p:cNvSpPr txBox="1"/>
          <p:nvPr/>
        </p:nvSpPr>
        <p:spPr>
          <a:xfrm>
            <a:off x="561519" y="4862064"/>
            <a:ext cx="58760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Sales are normally distributed with slightly right tail skewed.</a:t>
            </a:r>
            <a:endParaRPr/>
          </a:p>
          <a:p>
            <a:pPr marL="0" marR="0" lvl="0" indent="0" algn="l" rtl="0">
              <a:spcBef>
                <a:spcPts val="0"/>
              </a:spcBef>
              <a:spcAft>
                <a:spcPts val="0"/>
              </a:spcAft>
              <a:buNone/>
            </a:pPr>
            <a:r>
              <a:rPr lang="en-US" sz="1800" b="1">
                <a:solidFill>
                  <a:srgbClr val="1F3864"/>
                </a:solidFill>
                <a:latin typeface="Calibri"/>
                <a:ea typeface="Calibri"/>
                <a:cs typeface="Calibri"/>
                <a:sym typeface="Calibri"/>
              </a:rPr>
              <a:t>Histogram Representation of Sales. Here 0 is showing because most of the time store was closed</a:t>
            </a:r>
            <a:endParaRPr sz="1800">
              <a:solidFill>
                <a:srgbClr val="1F3864"/>
              </a:solidFill>
              <a:latin typeface="Calibri"/>
              <a:ea typeface="Calibri"/>
              <a:cs typeface="Calibri"/>
              <a:sym typeface="Calibri"/>
            </a:endParaRPr>
          </a:p>
        </p:txBody>
      </p:sp>
      <p:pic>
        <p:nvPicPr>
          <p:cNvPr id="139" name="Google Shape;139;p7" descr="C:\Users\SURAJ KAD\AppData\Local\Microsoft\Windows\INetCache\Content.MSO\B492C966.tmp"/>
          <p:cNvPicPr preferRelativeResize="0"/>
          <p:nvPr/>
        </p:nvPicPr>
        <p:blipFill rotWithShape="1">
          <a:blip r:embed="rId6">
            <a:alphaModFix/>
          </a:blip>
          <a:srcRect/>
          <a:stretch/>
        </p:blipFill>
        <p:spPr>
          <a:xfrm>
            <a:off x="6734754" y="1549310"/>
            <a:ext cx="5080883" cy="3312754"/>
          </a:xfrm>
          <a:prstGeom prst="rect">
            <a:avLst/>
          </a:prstGeom>
          <a:noFill/>
          <a:ln>
            <a:noFill/>
          </a:ln>
        </p:spPr>
      </p:pic>
      <p:sp>
        <p:nvSpPr>
          <p:cNvPr id="140" name="Google Shape;140;p7"/>
          <p:cNvSpPr txBox="1"/>
          <p:nvPr/>
        </p:nvSpPr>
        <p:spPr>
          <a:xfrm>
            <a:off x="7724196" y="1074917"/>
            <a:ext cx="2895729"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Arial"/>
              <a:buChar char="•"/>
            </a:pPr>
            <a:r>
              <a:rPr lang="en-US" sz="1800" b="1">
                <a:solidFill>
                  <a:srgbClr val="FF0000"/>
                </a:solidFill>
                <a:latin typeface="Calibri"/>
                <a:ea typeface="Calibri"/>
                <a:cs typeface="Calibri"/>
                <a:sym typeface="Calibri"/>
              </a:rPr>
              <a:t>Impact of Promo on sales</a:t>
            </a: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7"/>
          <p:cNvSpPr txBox="1"/>
          <p:nvPr/>
        </p:nvSpPr>
        <p:spPr>
          <a:xfrm>
            <a:off x="7142543" y="4933778"/>
            <a:ext cx="41801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3864"/>
                </a:solidFill>
                <a:latin typeface="Calibri"/>
                <a:ea typeface="Calibri"/>
                <a:cs typeface="Calibri"/>
                <a:sym typeface="Calibri"/>
              </a:rPr>
              <a:t>Sales Are nearly doubled High When Promotion is Running</a:t>
            </a:r>
            <a:r>
              <a:rPr lang="en-US" sz="1800" b="1">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8"/>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47" name="Google Shape;147;p8"/>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48" name="Google Shape;148;p8"/>
          <p:cNvSpPr/>
          <p:nvPr/>
        </p:nvSpPr>
        <p:spPr>
          <a:xfrm>
            <a:off x="2400300" y="1600200"/>
            <a:ext cx="9595758" cy="7193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49" name="Google Shape;149;p8" descr="1272E100"/>
          <p:cNvPicPr preferRelativeResize="0"/>
          <p:nvPr/>
        </p:nvPicPr>
        <p:blipFill rotWithShape="1">
          <a:blip r:embed="rId5">
            <a:alphaModFix/>
          </a:blip>
          <a:srcRect/>
          <a:stretch/>
        </p:blipFill>
        <p:spPr>
          <a:xfrm>
            <a:off x="243966" y="1873246"/>
            <a:ext cx="5194563" cy="3384554"/>
          </a:xfrm>
          <a:prstGeom prst="rect">
            <a:avLst/>
          </a:prstGeom>
          <a:noFill/>
          <a:ln>
            <a:noFill/>
          </a:ln>
        </p:spPr>
      </p:pic>
      <p:sp>
        <p:nvSpPr>
          <p:cNvPr id="150" name="Google Shape;150;p8"/>
          <p:cNvSpPr/>
          <p:nvPr/>
        </p:nvSpPr>
        <p:spPr>
          <a:xfrm>
            <a:off x="677636" y="873982"/>
            <a:ext cx="4082144" cy="584775"/>
          </a:xfrm>
          <a:prstGeom prst="rect">
            <a:avLst/>
          </a:prstGeom>
          <a:solidFill>
            <a:srgbClr val="FFFFFE"/>
          </a:solidFill>
          <a:ln>
            <a:noFill/>
          </a:ln>
        </p:spPr>
        <p:txBody>
          <a:bodyPr spcFirstLastPara="1" wrap="square" lIns="91425" tIns="45700" rIns="91425" bIns="45700" anchor="ctr" anchorCtr="0">
            <a:spAutoFit/>
          </a:bodyPr>
          <a:lstStyle/>
          <a:p>
            <a:pPr marL="285750" marR="0" lvl="0" indent="-285750" algn="ctr" rtl="0">
              <a:lnSpc>
                <a:spcPct val="100000"/>
              </a:lnSpc>
              <a:spcBef>
                <a:spcPts val="0"/>
              </a:spcBef>
              <a:spcAft>
                <a:spcPts val="0"/>
              </a:spcAft>
              <a:buClr>
                <a:srgbClr val="FF0000"/>
              </a:buClr>
              <a:buSzPts val="1600"/>
              <a:buFont typeface="Arial"/>
              <a:buChar char="•"/>
            </a:pPr>
            <a:r>
              <a:rPr lang="en-US" sz="1600" b="1" i="0" u="none" strike="noStrike" cap="none">
                <a:solidFill>
                  <a:srgbClr val="FF0000"/>
                </a:solidFill>
                <a:latin typeface="Arial"/>
                <a:ea typeface="Arial"/>
                <a:cs typeface="Arial"/>
                <a:sym typeface="Arial"/>
              </a:rPr>
              <a:t>we can understand the school holiday are affected on sales or not </a:t>
            </a:r>
            <a:endParaRPr sz="800" b="0" i="0" u="none" strike="noStrike" cap="none">
              <a:solidFill>
                <a:schemeClr val="dk1"/>
              </a:solidFill>
              <a:latin typeface="Calibri"/>
              <a:ea typeface="Calibri"/>
              <a:cs typeface="Calibri"/>
              <a:sym typeface="Calibri"/>
            </a:endParaRPr>
          </a:p>
        </p:txBody>
      </p:sp>
      <p:sp>
        <p:nvSpPr>
          <p:cNvPr id="151" name="Google Shape;151;p8"/>
          <p:cNvSpPr txBox="1"/>
          <p:nvPr/>
        </p:nvSpPr>
        <p:spPr>
          <a:xfrm>
            <a:off x="530820" y="5257800"/>
            <a:ext cx="4796553"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Arial"/>
                <a:ea typeface="Arial"/>
                <a:cs typeface="Arial"/>
                <a:sym typeface="Arial"/>
              </a:rPr>
              <a:t>"As we can see in the Pie chart... Sales affected by </a:t>
            </a:r>
            <a:endParaRPr/>
          </a:p>
          <a:p>
            <a:pPr marL="0" marR="0" lvl="0" indent="0" algn="l" rtl="0">
              <a:spcBef>
                <a:spcPts val="0"/>
              </a:spcBef>
              <a:spcAft>
                <a:spcPts val="0"/>
              </a:spcAft>
              <a:buNone/>
            </a:pPr>
            <a:r>
              <a:rPr lang="en-US" sz="1600" b="1">
                <a:solidFill>
                  <a:srgbClr val="1F3864"/>
                </a:solidFill>
                <a:latin typeface="Arial"/>
                <a:ea typeface="Arial"/>
                <a:cs typeface="Arial"/>
                <a:sym typeface="Arial"/>
              </a:rPr>
              <a:t>School Holiday is 18% and Mainly Sales aren’t </a:t>
            </a:r>
            <a:endParaRPr/>
          </a:p>
          <a:p>
            <a:pPr marL="0" marR="0" lvl="0" indent="0" algn="l" rtl="0">
              <a:spcBef>
                <a:spcPts val="0"/>
              </a:spcBef>
              <a:spcAft>
                <a:spcPts val="0"/>
              </a:spcAft>
              <a:buNone/>
            </a:pPr>
            <a:r>
              <a:rPr lang="en-US" sz="1600" b="1">
                <a:solidFill>
                  <a:srgbClr val="1F3864"/>
                </a:solidFill>
                <a:latin typeface="Arial"/>
                <a:ea typeface="Arial"/>
                <a:cs typeface="Arial"/>
                <a:sym typeface="Arial"/>
              </a:rPr>
              <a:t>affected by School Holiday"</a:t>
            </a:r>
            <a:endParaRPr sz="16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8"/>
          <p:cNvSpPr txBox="1"/>
          <p:nvPr/>
        </p:nvSpPr>
        <p:spPr>
          <a:xfrm>
            <a:off x="7104826" y="956984"/>
            <a:ext cx="4381169"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600"/>
              <a:buFont typeface="Arial"/>
              <a:buChar char="•"/>
            </a:pPr>
            <a:r>
              <a:rPr lang="en-US" sz="1600" b="1">
                <a:solidFill>
                  <a:srgbClr val="FF0000"/>
                </a:solidFill>
                <a:latin typeface="Calibri"/>
                <a:ea typeface="Calibri"/>
                <a:cs typeface="Calibri"/>
                <a:sym typeface="Calibri"/>
              </a:rPr>
              <a:t>Understand can state holiday affected on the sales?</a:t>
            </a:r>
            <a:r>
              <a:rPr lang="en-US" sz="1600">
                <a:solidFill>
                  <a:srgbClr val="FF0000"/>
                </a:solidFill>
                <a:latin typeface="Calibri"/>
                <a:ea typeface="Calibri"/>
                <a:cs typeface="Calibri"/>
                <a:sym typeface="Calibri"/>
              </a:rPr>
              <a:t> </a:t>
            </a:r>
            <a:endParaRPr/>
          </a:p>
        </p:txBody>
      </p:sp>
      <p:pic>
        <p:nvPicPr>
          <p:cNvPr id="153" name="Google Shape;153;p8" descr="C:\Users\SURAJ KAD\AppData\Local\Microsoft\Windows\INetCache\Content.MSO\3439FF27.tmp"/>
          <p:cNvPicPr preferRelativeResize="0"/>
          <p:nvPr/>
        </p:nvPicPr>
        <p:blipFill rotWithShape="1">
          <a:blip r:embed="rId6">
            <a:alphaModFix/>
          </a:blip>
          <a:srcRect/>
          <a:stretch/>
        </p:blipFill>
        <p:spPr>
          <a:xfrm>
            <a:off x="5987332" y="1730577"/>
            <a:ext cx="5673849" cy="3614536"/>
          </a:xfrm>
          <a:prstGeom prst="rect">
            <a:avLst/>
          </a:prstGeom>
          <a:noFill/>
          <a:ln>
            <a:noFill/>
          </a:ln>
        </p:spPr>
      </p:pic>
      <p:sp>
        <p:nvSpPr>
          <p:cNvPr id="154" name="Google Shape;154;p8"/>
          <p:cNvSpPr txBox="1"/>
          <p:nvPr/>
        </p:nvSpPr>
        <p:spPr>
          <a:xfrm>
            <a:off x="5987332" y="5103675"/>
            <a:ext cx="5756745" cy="13542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As we can see in the Pie chart Sales affected by State Holiday is only 3% means Sales aren't affected by State Holiday. As Sales isn't much affected by State </a:t>
            </a:r>
            <a:endParaRPr/>
          </a:p>
          <a:p>
            <a:pPr marL="0" marR="0" lvl="0" indent="0" algn="l" rtl="0">
              <a:spcBef>
                <a:spcPts val="0"/>
              </a:spcBef>
              <a:spcAft>
                <a:spcPts val="0"/>
              </a:spcAft>
              <a:buNone/>
            </a:pPr>
            <a:r>
              <a:rPr lang="en-US" sz="1600" b="1">
                <a:solidFill>
                  <a:srgbClr val="1F3864"/>
                </a:solidFill>
                <a:latin typeface="Calibri"/>
                <a:ea typeface="Calibri"/>
                <a:cs typeface="Calibri"/>
                <a:sym typeface="Calibri"/>
              </a:rPr>
              <a:t>Holiday so I’m removing this column</a:t>
            </a:r>
            <a:endParaRPr sz="16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9"/>
          <p:cNvPicPr preferRelativeResize="0"/>
          <p:nvPr/>
        </p:nvPicPr>
        <p:blipFill rotWithShape="1">
          <a:blip r:embed="rId3">
            <a:alphaModFix/>
          </a:blip>
          <a:srcRect/>
          <a:stretch/>
        </p:blipFill>
        <p:spPr>
          <a:xfrm>
            <a:off x="11322657" y="170830"/>
            <a:ext cx="703152" cy="703152"/>
          </a:xfrm>
          <a:prstGeom prst="rect">
            <a:avLst/>
          </a:prstGeom>
          <a:noFill/>
          <a:ln>
            <a:noFill/>
          </a:ln>
        </p:spPr>
      </p:pic>
      <p:pic>
        <p:nvPicPr>
          <p:cNvPr id="160" name="Google Shape;160;p9"/>
          <p:cNvPicPr preferRelativeResize="0"/>
          <p:nvPr/>
        </p:nvPicPr>
        <p:blipFill rotWithShape="1">
          <a:blip r:embed="rId4">
            <a:alphaModFix/>
          </a:blip>
          <a:srcRect/>
          <a:stretch/>
        </p:blipFill>
        <p:spPr>
          <a:xfrm>
            <a:off x="10107408" y="6215203"/>
            <a:ext cx="1994478" cy="527626"/>
          </a:xfrm>
          <a:prstGeom prst="rect">
            <a:avLst/>
          </a:prstGeom>
          <a:noFill/>
          <a:ln>
            <a:noFill/>
          </a:ln>
        </p:spPr>
      </p:pic>
      <p:sp>
        <p:nvSpPr>
          <p:cNvPr id="161" name="Google Shape;161;p9"/>
          <p:cNvSpPr/>
          <p:nvPr/>
        </p:nvSpPr>
        <p:spPr>
          <a:xfrm>
            <a:off x="428633" y="789113"/>
            <a:ext cx="3319820" cy="381771"/>
          </a:xfrm>
          <a:prstGeom prst="rect">
            <a:avLst/>
          </a:prstGeom>
          <a:noFill/>
          <a:ln>
            <a:noFill/>
          </a:ln>
        </p:spPr>
        <p:txBody>
          <a:bodyPr spcFirstLastPara="1" wrap="square" lIns="91425" tIns="45700" rIns="91425" bIns="45700" anchor="t" anchorCtr="0">
            <a:spAutoFit/>
          </a:bodyPr>
          <a:lstStyle/>
          <a:p>
            <a:pPr marL="800100" marR="0" lvl="1" indent="-342900" algn="ctr" rtl="0">
              <a:lnSpc>
                <a:spcPct val="110000"/>
              </a:lnSpc>
              <a:spcBef>
                <a:spcPts val="0"/>
              </a:spcBef>
              <a:spcAft>
                <a:spcPts val="0"/>
              </a:spcAft>
              <a:buClr>
                <a:srgbClr val="FF0000"/>
              </a:buClr>
              <a:buSzPts val="1800"/>
              <a:buFont typeface="Noto Sans Symbols"/>
              <a:buChar char="∙"/>
            </a:pPr>
            <a:r>
              <a:rPr lang="en-US" sz="1800" b="1" i="0" u="none" strike="noStrike" cap="none">
                <a:solidFill>
                  <a:srgbClr val="FF0000"/>
                </a:solidFill>
                <a:latin typeface="Arial"/>
                <a:ea typeface="Arial"/>
                <a:cs typeface="Arial"/>
                <a:sym typeface="Arial"/>
              </a:rPr>
              <a:t>Day Wise trends in Sales</a:t>
            </a:r>
            <a:endParaRPr sz="1200" b="0" i="0" u="none" strike="noStrike" cap="none">
              <a:solidFill>
                <a:srgbClr val="000000"/>
              </a:solidFill>
              <a:latin typeface="Calibri"/>
              <a:ea typeface="Calibri"/>
              <a:cs typeface="Calibri"/>
              <a:sym typeface="Calibri"/>
            </a:endParaRPr>
          </a:p>
        </p:txBody>
      </p:sp>
      <p:pic>
        <p:nvPicPr>
          <p:cNvPr id="162" name="Google Shape;162;p9" descr="C:\Users\SURAJ KAD\AppData\Local\Microsoft\Windows\INetCache\Content.MSO\A39CDACD.tmp"/>
          <p:cNvPicPr preferRelativeResize="0"/>
          <p:nvPr/>
        </p:nvPicPr>
        <p:blipFill rotWithShape="1">
          <a:blip r:embed="rId5">
            <a:alphaModFix/>
          </a:blip>
          <a:srcRect/>
          <a:stretch/>
        </p:blipFill>
        <p:spPr>
          <a:xfrm>
            <a:off x="428633" y="1655509"/>
            <a:ext cx="4796960" cy="3699483"/>
          </a:xfrm>
          <a:prstGeom prst="rect">
            <a:avLst/>
          </a:prstGeom>
          <a:noFill/>
          <a:ln>
            <a:noFill/>
          </a:ln>
        </p:spPr>
      </p:pic>
      <p:sp>
        <p:nvSpPr>
          <p:cNvPr id="163" name="Google Shape;163;p9"/>
          <p:cNvSpPr/>
          <p:nvPr/>
        </p:nvSpPr>
        <p:spPr>
          <a:xfrm>
            <a:off x="6821085" y="789113"/>
            <a:ext cx="3244927" cy="381771"/>
          </a:xfrm>
          <a:prstGeom prst="rect">
            <a:avLst/>
          </a:prstGeom>
          <a:noFill/>
          <a:ln>
            <a:noFill/>
          </a:ln>
        </p:spPr>
        <p:txBody>
          <a:bodyPr spcFirstLastPara="1" wrap="square" lIns="91425" tIns="45700" rIns="91425" bIns="45700" anchor="t" anchorCtr="0">
            <a:spAutoFit/>
          </a:bodyPr>
          <a:lstStyle/>
          <a:p>
            <a:pPr marL="800100" marR="0" lvl="1" indent="-342900" algn="ctr" rtl="0">
              <a:lnSpc>
                <a:spcPct val="110000"/>
              </a:lnSpc>
              <a:spcBef>
                <a:spcPts val="0"/>
              </a:spcBef>
              <a:spcAft>
                <a:spcPts val="0"/>
              </a:spcAft>
              <a:buClr>
                <a:srgbClr val="FF0000"/>
              </a:buClr>
              <a:buSzPts val="1800"/>
              <a:buFont typeface="Noto Sans Symbols"/>
              <a:buChar char="∙"/>
            </a:pPr>
            <a:r>
              <a:rPr lang="en-US" sz="1800" b="1" i="0" u="none" strike="noStrike" cap="none">
                <a:solidFill>
                  <a:srgbClr val="FF0000"/>
                </a:solidFill>
                <a:latin typeface="Arial"/>
                <a:ea typeface="Arial"/>
                <a:cs typeface="Arial"/>
                <a:sym typeface="Arial"/>
              </a:rPr>
              <a:t>Monthly trends in Sales</a:t>
            </a:r>
            <a:endParaRPr sz="1200" b="0" i="0" u="none" strike="noStrike" cap="none">
              <a:solidFill>
                <a:srgbClr val="000000"/>
              </a:solidFill>
              <a:latin typeface="Calibri"/>
              <a:ea typeface="Calibri"/>
              <a:cs typeface="Calibri"/>
              <a:sym typeface="Calibri"/>
            </a:endParaRPr>
          </a:p>
        </p:txBody>
      </p:sp>
      <p:pic>
        <p:nvPicPr>
          <p:cNvPr id="164" name="Google Shape;164;p9" descr="C:\Users\SURAJ KAD\AppData\Local\Microsoft\Windows\INetCache\Content.MSO\506718A2.tmp"/>
          <p:cNvPicPr preferRelativeResize="0"/>
          <p:nvPr/>
        </p:nvPicPr>
        <p:blipFill rotWithShape="1">
          <a:blip r:embed="rId6">
            <a:alphaModFix/>
          </a:blip>
          <a:srcRect/>
          <a:stretch/>
        </p:blipFill>
        <p:spPr>
          <a:xfrm>
            <a:off x="6011187" y="1683549"/>
            <a:ext cx="5920744" cy="3585364"/>
          </a:xfrm>
          <a:prstGeom prst="rect">
            <a:avLst/>
          </a:prstGeom>
          <a:noFill/>
          <a:ln>
            <a:noFill/>
          </a:ln>
        </p:spPr>
      </p:pic>
      <p:sp>
        <p:nvSpPr>
          <p:cNvPr id="165" name="Google Shape;165;p9"/>
          <p:cNvSpPr txBox="1"/>
          <p:nvPr/>
        </p:nvSpPr>
        <p:spPr>
          <a:xfrm>
            <a:off x="6708928" y="5268913"/>
            <a:ext cx="4965305"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As We can see that in the month of November and Specially in December Sales is increasing Rapidly every year on the Christmas</a:t>
            </a:r>
            <a:endParaRPr sz="1600">
              <a:solidFill>
                <a:srgbClr val="1F3864"/>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9"/>
          <p:cNvSpPr/>
          <p:nvPr/>
        </p:nvSpPr>
        <p:spPr>
          <a:xfrm>
            <a:off x="612928" y="5315080"/>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1F3864"/>
                </a:solidFill>
                <a:latin typeface="Calibri"/>
                <a:ea typeface="Calibri"/>
                <a:cs typeface="Calibri"/>
                <a:sym typeface="Calibri"/>
              </a:rPr>
              <a:t>From plot it can be Seen that most of the sales have been on 1st and last day of week.</a:t>
            </a:r>
            <a:endParaRPr sz="1600">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1717</Words>
  <Application>Microsoft Office PowerPoint</Application>
  <PresentationFormat>Widescreen</PresentationFormat>
  <Paragraphs>186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Noto Sans Symbols</vt:lpstr>
      <vt:lpstr>Roboto</vt:lpstr>
      <vt:lpstr>Arial</vt:lpstr>
      <vt:lpstr>Office Theme</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SURAJ KAD</dc:creator>
  <cp:lastModifiedBy>Shubham</cp:lastModifiedBy>
  <cp:revision>1</cp:revision>
  <dcterms:created xsi:type="dcterms:W3CDTF">2022-10-29T02:35:30Z</dcterms:created>
  <dcterms:modified xsi:type="dcterms:W3CDTF">2022-11-26T16:57:40Z</dcterms:modified>
</cp:coreProperties>
</file>