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8"/>
  </p:notesMasterIdLst>
  <p:sldIdLst>
    <p:sldId id="256" r:id="rId2"/>
    <p:sldId id="257" r:id="rId3"/>
    <p:sldId id="258" r:id="rId4"/>
    <p:sldId id="295" r:id="rId5"/>
    <p:sldId id="296" r:id="rId6"/>
    <p:sldId id="260" r:id="rId7"/>
    <p:sldId id="297" r:id="rId8"/>
    <p:sldId id="298" r:id="rId9"/>
    <p:sldId id="300" r:id="rId10"/>
    <p:sldId id="301" r:id="rId11"/>
    <p:sldId id="299" r:id="rId12"/>
    <p:sldId id="302" r:id="rId13"/>
    <p:sldId id="263" r:id="rId14"/>
    <p:sldId id="303" r:id="rId15"/>
    <p:sldId id="264" r:id="rId16"/>
    <p:sldId id="304" r:id="rId17"/>
    <p:sldId id="265" r:id="rId18"/>
    <p:sldId id="267" r:id="rId19"/>
    <p:sldId id="305" r:id="rId20"/>
    <p:sldId id="306" r:id="rId21"/>
    <p:sldId id="307" r:id="rId22"/>
    <p:sldId id="308" r:id="rId23"/>
    <p:sldId id="309" r:id="rId24"/>
    <p:sldId id="268" r:id="rId25"/>
    <p:sldId id="310" r:id="rId26"/>
    <p:sldId id="269" r:id="rId27"/>
  </p:sldIdLst>
  <p:sldSz cx="9144000" cy="5143500" type="screen16x9"/>
  <p:notesSz cx="6858000" cy="9144000"/>
  <p:embeddedFontLst>
    <p:embeddedFont>
      <p:font typeface="Bahnschrift SemiBold" panose="020B0502040204020203" pitchFamily="34" charset="0"/>
      <p:bold r:id="rId29"/>
    </p:embeddedFont>
    <p:embeddedFont>
      <p:font typeface="Titillium Web" panose="00000500000000000000" pitchFamily="2" charset="0"/>
      <p:regular r:id="rId30"/>
      <p:bold r:id="rId31"/>
      <p:italic r:id="rId32"/>
      <p:boldItalic r:id="rId33"/>
    </p:embeddedFont>
    <p:embeddedFont>
      <p:font typeface="Titillium Web Light" panose="000004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DED31F-4C28-4180-97D3-87A74C8CC402}">
  <a:tblStyle styleId="{EBDED31F-4C28-4180-97D3-87A74C8CC40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93F4AB4-FE6C-4C75-8DE0-3188A609124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1485923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5" name="Google Shape;35;p7"/>
          <p:cNvSpPr txBox="1">
            <a:spLocks noGrp="1"/>
          </p:cNvSpPr>
          <p:nvPr>
            <p:ph type="body" idx="1"/>
          </p:nvPr>
        </p:nvSpPr>
        <p:spPr>
          <a:xfrm>
            <a:off x="457200"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body" idx="2"/>
          </p:nvPr>
        </p:nvSpPr>
        <p:spPr>
          <a:xfrm>
            <a:off x="2544155"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3"/>
          </p:nvPr>
        </p:nvSpPr>
        <p:spPr>
          <a:xfrm>
            <a:off x="4631111"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8"/>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2" name="Google Shape;42;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26.jpe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457200" y="209550"/>
            <a:ext cx="8534400" cy="2056500"/>
          </a:xfrm>
          <a:prstGeom prst="rect">
            <a:avLst/>
          </a:prstGeom>
        </p:spPr>
        <p:txBody>
          <a:bodyPr spcFirstLastPara="1" wrap="square" lIns="0" tIns="0" rIns="0" bIns="0" anchor="t" anchorCtr="0">
            <a:noAutofit/>
          </a:bodyPr>
          <a:lstStyle/>
          <a:p>
            <a:pPr lvl="0" algn="ctr" rtl="0">
              <a:spcBef>
                <a:spcPts val="0"/>
              </a:spcBef>
              <a:spcAft>
                <a:spcPts val="0"/>
              </a:spcAft>
            </a:pPr>
            <a:r>
              <a:rPr lang="en-US" sz="4800" i="1" u="sng" dirty="0">
                <a:solidFill>
                  <a:schemeClr val="bg1"/>
                </a:solidFill>
                <a:latin typeface="Bahnschrift SemiBold" pitchFamily="34" charset="0"/>
              </a:rPr>
              <a:t>Spam Email Prediction Using Machine Learning</a:t>
            </a:r>
          </a:p>
        </p:txBody>
      </p:sp>
      <p:sp>
        <p:nvSpPr>
          <p:cNvPr id="2" name="TextBox 1"/>
          <p:cNvSpPr txBox="1"/>
          <p:nvPr/>
        </p:nvSpPr>
        <p:spPr>
          <a:xfrm>
            <a:off x="3481872" y="4325838"/>
            <a:ext cx="2690327" cy="307777"/>
          </a:xfrm>
          <a:prstGeom prst="rect">
            <a:avLst/>
          </a:prstGeom>
          <a:noFill/>
        </p:spPr>
        <p:txBody>
          <a:bodyPr wrap="square" rtlCol="0">
            <a:spAutoFit/>
          </a:bodyPr>
          <a:lstStyle/>
          <a:p>
            <a:r>
              <a:rPr lang="en-US" b="1" i="1" u="sng" dirty="0">
                <a:solidFill>
                  <a:schemeClr val="bg1"/>
                </a:solidFill>
                <a:latin typeface="Arial" pitchFamily="34" charset="0"/>
                <a:cs typeface="Arial" pitchFamily="34" charset="0"/>
              </a:rPr>
              <a:t>By </a:t>
            </a:r>
            <a:r>
              <a:rPr lang="en-US" b="1" i="1" u="sng" dirty="0" err="1">
                <a:solidFill>
                  <a:schemeClr val="bg1"/>
                </a:solidFill>
                <a:latin typeface="Arial" pitchFamily="34" charset="0"/>
                <a:cs typeface="Arial" pitchFamily="34" charset="0"/>
              </a:rPr>
              <a:t>Shubham</a:t>
            </a:r>
            <a:r>
              <a:rPr lang="en-US" b="1" i="1" u="sng" dirty="0">
                <a:solidFill>
                  <a:schemeClr val="bg1"/>
                </a:solidFill>
                <a:latin typeface="Arial" pitchFamily="34" charset="0"/>
                <a:cs typeface="Arial" pitchFamily="34" charset="0"/>
              </a:rPr>
              <a:t>  </a:t>
            </a:r>
            <a:r>
              <a:rPr lang="en-US" b="1" i="1" u="sng" dirty="0" err="1">
                <a:solidFill>
                  <a:schemeClr val="bg1"/>
                </a:solidFill>
                <a:latin typeface="Arial" pitchFamily="34" charset="0"/>
                <a:cs typeface="Arial" pitchFamily="34" charset="0"/>
              </a:rPr>
              <a:t>Kushwaha</a:t>
            </a:r>
            <a:endParaRPr lang="en-US" b="1" dirty="0">
              <a:solidFill>
                <a:schemeClr val="bg1"/>
              </a:solidFill>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9522" y="1981200"/>
            <a:ext cx="4179361"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81000" y="209550"/>
            <a:ext cx="6025500" cy="54902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Feature Extraction</a:t>
            </a:r>
            <a:endParaRPr dirty="0"/>
          </a:p>
        </p:txBody>
      </p:sp>
      <p:sp>
        <p:nvSpPr>
          <p:cNvPr id="82" name="Google Shape;82;p15"/>
          <p:cNvSpPr txBox="1">
            <a:spLocks noGrp="1"/>
          </p:cNvSpPr>
          <p:nvPr>
            <p:ph type="body" idx="1"/>
          </p:nvPr>
        </p:nvSpPr>
        <p:spPr>
          <a:xfrm>
            <a:off x="304800" y="870750"/>
            <a:ext cx="8458200" cy="4444200"/>
          </a:xfrm>
          <a:prstGeom prst="rect">
            <a:avLst/>
          </a:prstGeom>
        </p:spPr>
        <p:txBody>
          <a:bodyPr spcFirstLastPara="1" wrap="square" lIns="0" tIns="0" rIns="0" bIns="0" anchor="t" anchorCtr="0">
            <a:noAutofit/>
          </a:bodyPr>
          <a:lstStyle/>
          <a:p>
            <a:pPr>
              <a:buFont typeface="Wingdings" pitchFamily="2" charset="2"/>
              <a:buChar char="§"/>
            </a:pPr>
            <a:r>
              <a:rPr lang="en-US" sz="2000" dirty="0">
                <a:latin typeface="Times New Roman" pitchFamily="18" charset="0"/>
                <a:cs typeface="Times New Roman" pitchFamily="18" charset="0"/>
              </a:rPr>
              <a:t>For </a:t>
            </a:r>
            <a:r>
              <a:rPr lang="en-US" sz="2000" dirty="0" err="1">
                <a:latin typeface="Times New Roman" pitchFamily="18" charset="0"/>
                <a:cs typeface="Times New Roman" pitchFamily="18" charset="0"/>
              </a:rPr>
              <a:t>Y_train</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Y_test</a:t>
            </a:r>
            <a:r>
              <a:rPr lang="en-US" sz="2000" dirty="0">
                <a:latin typeface="Times New Roman" pitchFamily="18" charset="0"/>
                <a:cs typeface="Times New Roman" pitchFamily="18" charset="0"/>
              </a:rPr>
              <a:t> we don’t  need  to convert because they already are present in numerical format.</a:t>
            </a:r>
          </a:p>
          <a:p>
            <a:pPr>
              <a:buFont typeface="Wingdings" pitchFamily="2" charset="2"/>
              <a:buChar char="§"/>
            </a:pPr>
            <a:r>
              <a:rPr lang="en-US" sz="2000" dirty="0">
                <a:latin typeface="Times New Roman" pitchFamily="18" charset="0"/>
                <a:cs typeface="Times New Roman" pitchFamily="18" charset="0"/>
              </a:rPr>
              <a:t>Next we convert the </a:t>
            </a:r>
            <a:r>
              <a:rPr lang="en-US" sz="2000" dirty="0" err="1">
                <a:latin typeface="Times New Roman" pitchFamily="18" charset="0"/>
                <a:cs typeface="Times New Roman" pitchFamily="18" charset="0"/>
              </a:rPr>
              <a:t>Y_train</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Y_text</a:t>
            </a:r>
            <a:r>
              <a:rPr lang="en-US" sz="2000" dirty="0">
                <a:latin typeface="Times New Roman" pitchFamily="18" charset="0"/>
                <a:cs typeface="Times New Roman" pitchFamily="18" charset="0"/>
              </a:rPr>
              <a:t> dataset into the integer format because it is in the object format for this we use </a:t>
            </a:r>
            <a:r>
              <a:rPr lang="en-US" sz="2000" dirty="0" err="1">
                <a:latin typeface="Times New Roman" pitchFamily="18" charset="0"/>
                <a:cs typeface="Times New Roman" pitchFamily="18" charset="0"/>
              </a:rPr>
              <a:t>astype</a:t>
            </a:r>
            <a:r>
              <a:rPr lang="en-US" sz="2000" dirty="0">
                <a:latin typeface="Times New Roman" pitchFamily="18" charset="0"/>
                <a:cs typeface="Times New Roman" pitchFamily="18" charset="0"/>
              </a:rPr>
              <a:t>() method.</a:t>
            </a:r>
          </a:p>
          <a:p>
            <a:pPr>
              <a:buFont typeface="Wingdings" pitchFamily="2" charset="2"/>
              <a:buChar char="§"/>
            </a:pPr>
            <a:endParaRPr lang="en-US" sz="2000" dirty="0">
              <a:latin typeface="Times New Roman" pitchFamily="18" charset="0"/>
              <a:cs typeface="Times New Roman" pitchFamily="18" charset="0"/>
            </a:endParaRP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647950"/>
            <a:ext cx="8277784"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803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81000" y="209550"/>
            <a:ext cx="6025500" cy="54902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Exploratory Data Analysis</a:t>
            </a:r>
            <a:endParaRPr dirty="0"/>
          </a:p>
        </p:txBody>
      </p:sp>
      <p:sp>
        <p:nvSpPr>
          <p:cNvPr id="82" name="Google Shape;82;p15"/>
          <p:cNvSpPr txBox="1">
            <a:spLocks noGrp="1"/>
          </p:cNvSpPr>
          <p:nvPr>
            <p:ph type="body" idx="1"/>
          </p:nvPr>
        </p:nvSpPr>
        <p:spPr>
          <a:xfrm>
            <a:off x="304800" y="819150"/>
            <a:ext cx="8458200" cy="4444200"/>
          </a:xfrm>
          <a:prstGeom prst="rect">
            <a:avLst/>
          </a:prstGeom>
        </p:spPr>
        <p:txBody>
          <a:bodyPr spcFirstLastPara="1" wrap="square" lIns="0" tIns="0" rIns="0" bIns="0" anchor="t" anchorCtr="0">
            <a:noAutofit/>
          </a:bodyPr>
          <a:lstStyle/>
          <a:p>
            <a:pPr>
              <a:buFont typeface="Wingdings" pitchFamily="2" charset="2"/>
              <a:buChar char="§"/>
            </a:pPr>
            <a:r>
              <a:rPr lang="en-US" sz="2000" dirty="0">
                <a:latin typeface="Times New Roman" pitchFamily="18" charset="0"/>
                <a:cs typeface="Times New Roman" pitchFamily="18" charset="0"/>
              </a:rPr>
              <a:t>This Shows the count for our dataset in which we have 5572 category and 5572 messages in which 2 category are present which is spam and ham and 5157 messages are unique which can be useful during the training of our model. The top element of category list is ham and the top message is “Sorry, I’ll call later”.</a:t>
            </a:r>
          </a:p>
          <a:p>
            <a:pPr>
              <a:buFont typeface="Wingdings" pitchFamily="2" charset="2"/>
              <a:buChar char="§"/>
            </a:pPr>
            <a:r>
              <a:rPr lang="en-US" sz="2000" dirty="0">
                <a:latin typeface="Times New Roman" pitchFamily="18" charset="0"/>
                <a:cs typeface="Times New Roman" pitchFamily="18" charset="0"/>
              </a:rPr>
              <a:t>Hence due to this we get a brief information about our dataset.</a:t>
            </a: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5122" name="Picture 2" descr="C:\Users\admin\Downloads\Screenshot 2023-05-13 1220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028950"/>
            <a:ext cx="4046537" cy="1814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574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81000" y="209550"/>
            <a:ext cx="6025500" cy="54902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Exploratory Data Analysis</a:t>
            </a:r>
            <a:endParaRPr dirty="0"/>
          </a:p>
        </p:txBody>
      </p:sp>
      <p:sp>
        <p:nvSpPr>
          <p:cNvPr id="82" name="Google Shape;82;p15"/>
          <p:cNvSpPr txBox="1">
            <a:spLocks noGrp="1"/>
          </p:cNvSpPr>
          <p:nvPr>
            <p:ph type="body" idx="1"/>
          </p:nvPr>
        </p:nvSpPr>
        <p:spPr>
          <a:xfrm>
            <a:off x="304800" y="819150"/>
            <a:ext cx="8458200" cy="4444200"/>
          </a:xfrm>
          <a:prstGeom prst="rect">
            <a:avLst/>
          </a:prstGeom>
        </p:spPr>
        <p:txBody>
          <a:bodyPr spcFirstLastPara="1" wrap="square" lIns="0" tIns="0" rIns="0" bIns="0" anchor="t" anchorCtr="0">
            <a:noAutofit/>
          </a:bodyPr>
          <a:lstStyle/>
          <a:p>
            <a:pPr marL="76200" indent="0">
              <a:buNone/>
            </a:pPr>
            <a:r>
              <a:rPr lang="en-US" sz="2000" dirty="0">
                <a:latin typeface="Times New Roman" pitchFamily="18" charset="0"/>
                <a:cs typeface="Times New Roman" pitchFamily="18" charset="0"/>
              </a:rPr>
              <a:t>Data Visualization</a:t>
            </a:r>
          </a:p>
          <a:p>
            <a:pPr marL="76200" indent="0">
              <a:buNone/>
            </a:pPr>
            <a:r>
              <a:rPr lang="en-US" sz="2000" dirty="0">
                <a:latin typeface="Times New Roman" pitchFamily="18" charset="0"/>
                <a:cs typeface="Times New Roman" pitchFamily="18" charset="0"/>
              </a:rPr>
              <a:t>Histogram Plot</a:t>
            </a: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6146" name="Picture 2" descr="C:\Users\admin\Downloads\WhatsApp Image 2023-05-13 at 12.31.05 P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599" y="1276350"/>
            <a:ext cx="5771543"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381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457200" y="1047750"/>
            <a:ext cx="8534400" cy="3505200"/>
          </a:xfrm>
          <a:prstGeom prst="rect">
            <a:avLst/>
          </a:prstGeom>
        </p:spPr>
        <p:txBody>
          <a:bodyPr spcFirstLastPara="1" wrap="square" lIns="0" tIns="0" rIns="0" bIns="0" anchor="t" anchorCtr="0">
            <a:noAutofit/>
          </a:bodyPr>
          <a:lstStyle/>
          <a:p>
            <a:r>
              <a:rPr lang="en-US" b="1" dirty="0">
                <a:latin typeface="Arial" panose="020B0604020202020204" pitchFamily="34" charset="0"/>
              </a:rPr>
              <a:t>Logistic Regression</a:t>
            </a:r>
            <a:endParaRPr lang="en-US" sz="1800" b="1" dirty="0">
              <a:latin typeface="Arial" panose="020B0604020202020204" pitchFamily="34" charset="0"/>
            </a:endParaRPr>
          </a:p>
        </p:txBody>
      </p:sp>
      <p:sp>
        <p:nvSpPr>
          <p:cNvPr id="114" name="Google Shape;114;p18"/>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t>Model Selection</a:t>
            </a:r>
            <a:br>
              <a:rPr lang="en-US" sz="2800" dirty="0"/>
            </a:b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7171" name="Picture 3" descr="C:\Users\admin\Downloads\ReR5DzlUPTaZTBLYWocZKWCyYty48rYtzhXfFC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33550"/>
            <a:ext cx="6248400" cy="30892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457200" y="666750"/>
            <a:ext cx="8534400" cy="4343400"/>
          </a:xfrm>
          <a:prstGeom prst="rect">
            <a:avLst/>
          </a:prstGeom>
        </p:spPr>
        <p:txBody>
          <a:bodyPr spcFirstLastPara="1" wrap="square" lIns="0" tIns="0" rIns="0" bIns="0" anchor="t" anchorCtr="0">
            <a:noAutofit/>
          </a:bodyPr>
          <a:lstStyle/>
          <a:p>
            <a:r>
              <a:rPr lang="en-US" sz="1600" dirty="0">
                <a:latin typeface="Times New Roman" pitchFamily="18" charset="0"/>
                <a:cs typeface="Times New Roman" pitchFamily="18" charset="0"/>
              </a:rPr>
              <a:t>During the model selection process, </a:t>
            </a:r>
            <a:r>
              <a:rPr lang="en-US" sz="1600" b="1" dirty="0">
                <a:solidFill>
                  <a:schemeClr val="accent3">
                    <a:lumMod val="60000"/>
                    <a:lumOff val="40000"/>
                  </a:schemeClr>
                </a:solidFill>
                <a:latin typeface="Times New Roman" pitchFamily="18" charset="0"/>
                <a:cs typeface="Times New Roman" pitchFamily="18" charset="0"/>
              </a:rPr>
              <a:t>Logistic Regression</a:t>
            </a:r>
            <a:r>
              <a:rPr lang="en-US" sz="1600" dirty="0">
                <a:solidFill>
                  <a:schemeClr val="accent3">
                    <a:lumMod val="60000"/>
                    <a:lumOff val="40000"/>
                  </a:schemeClr>
                </a:solidFill>
                <a:latin typeface="Times New Roman" pitchFamily="18" charset="0"/>
                <a:cs typeface="Times New Roman" pitchFamily="18" charset="0"/>
              </a:rPr>
              <a:t> </a:t>
            </a:r>
            <a:r>
              <a:rPr lang="en-US" sz="1600" dirty="0">
                <a:latin typeface="Times New Roman" pitchFamily="18" charset="0"/>
                <a:cs typeface="Times New Roman" pitchFamily="18" charset="0"/>
              </a:rPr>
              <a:t>was chosen as the preferred model for the Spam Email prediction task.</a:t>
            </a:r>
          </a:p>
          <a:p>
            <a:pPr marL="444500" indent="-342900">
              <a:buSzPct val="80000"/>
              <a:buFont typeface="+mj-lt"/>
              <a:buAutoNum type="arabicPeriod"/>
            </a:pPr>
            <a:r>
              <a:rPr lang="en-US" sz="1600" dirty="0">
                <a:latin typeface="Times New Roman" pitchFamily="18" charset="0"/>
                <a:cs typeface="Times New Roman" pitchFamily="18" charset="0"/>
              </a:rPr>
              <a:t>Logistic Regression was selected due to its ability to handle binary classification problems effectively, which aligns well with our objective of distinguishing between Spam and Ham Emails.</a:t>
            </a:r>
          </a:p>
          <a:p>
            <a:pPr marL="444500" indent="-342900">
              <a:buSzPct val="80000"/>
              <a:buFont typeface="+mj-lt"/>
              <a:buAutoNum type="arabicPeriod"/>
            </a:pPr>
            <a:r>
              <a:rPr lang="en-US" sz="1600" dirty="0">
                <a:latin typeface="Times New Roman" pitchFamily="18" charset="0"/>
                <a:cs typeface="Times New Roman" pitchFamily="18" charset="0"/>
              </a:rPr>
              <a:t>Additionally, Logistic Regression provides interpretability by estimating the probabilities associated with each class, enabling us to understand the factors contributing to the prediction outcomes.</a:t>
            </a:r>
          </a:p>
          <a:p>
            <a:pPr marL="444500" indent="-342900">
              <a:buSzPct val="80000"/>
              <a:buFont typeface="+mj-lt"/>
              <a:buAutoNum type="arabicPeriod"/>
            </a:pPr>
            <a:r>
              <a:rPr lang="en-US" sz="1600" dirty="0">
                <a:latin typeface="Times New Roman" pitchFamily="18" charset="0"/>
                <a:cs typeface="Times New Roman" pitchFamily="18" charset="0"/>
              </a:rPr>
              <a:t>Logistic Regression is computationally efficient and performs well even with large datasets, making it suitable for our Spam Email dataset.</a:t>
            </a:r>
          </a:p>
          <a:p>
            <a:pPr marL="444500" indent="-342900">
              <a:buSzPct val="80000"/>
              <a:buFont typeface="+mj-lt"/>
              <a:buAutoNum type="arabicPeriod"/>
            </a:pPr>
            <a:r>
              <a:rPr lang="en-US" sz="1600" dirty="0">
                <a:latin typeface="Times New Roman" pitchFamily="18" charset="0"/>
                <a:cs typeface="Times New Roman" pitchFamily="18" charset="0"/>
              </a:rPr>
              <a:t>Another advantage of Logistic Regression is its resistance to </a:t>
            </a:r>
            <a:r>
              <a:rPr lang="en-US" sz="1600" dirty="0" err="1">
                <a:latin typeface="Times New Roman" pitchFamily="18" charset="0"/>
                <a:cs typeface="Times New Roman" pitchFamily="18" charset="0"/>
              </a:rPr>
              <a:t>overfitting</a:t>
            </a:r>
            <a:r>
              <a:rPr lang="en-US" sz="1600" dirty="0">
                <a:latin typeface="Times New Roman" pitchFamily="18" charset="0"/>
                <a:cs typeface="Times New Roman" pitchFamily="18" charset="0"/>
              </a:rPr>
              <a:t>, as it utilizes regularization techniques like L1 or L2 regularization, which can help prevent the model from fitting noise in the data.</a:t>
            </a:r>
          </a:p>
          <a:p>
            <a:pPr marL="444500" indent="-342900">
              <a:buSzPct val="80000"/>
              <a:buFont typeface="+mj-lt"/>
              <a:buAutoNum type="arabicPeriod"/>
            </a:pPr>
            <a:r>
              <a:rPr lang="en-US" sz="1600" dirty="0">
                <a:latin typeface="Times New Roman" pitchFamily="18" charset="0"/>
                <a:cs typeface="Times New Roman" pitchFamily="18" charset="0"/>
              </a:rPr>
              <a:t>Finally, Logistic Regression is a widely-used and well-studied algorithm with a solid theoretical foundation, providing a reliable and established approach for our Spam Email Prediction task.</a:t>
            </a:r>
          </a:p>
          <a:p>
            <a:pPr marL="444500" indent="-342900">
              <a:buSzPct val="80000"/>
              <a:buFont typeface="+mj-lt"/>
              <a:buAutoNum type="arabicPeriod"/>
            </a:pPr>
            <a:endParaRPr lang="en-US" sz="1600" dirty="0">
              <a:latin typeface="Times New Roman" pitchFamily="18" charset="0"/>
              <a:cs typeface="Times New Roman" pitchFamily="18" charset="0"/>
            </a:endParaRPr>
          </a:p>
          <a:p>
            <a:pPr marL="444500" indent="-342900">
              <a:buSzPct val="80000"/>
              <a:buFont typeface="+mj-lt"/>
              <a:buAutoNum type="arabicPeriod"/>
            </a:pPr>
            <a:endParaRPr lang="en-US" sz="1600" dirty="0">
              <a:latin typeface="Times New Roman" pitchFamily="18" charset="0"/>
              <a:cs typeface="Times New Roman" pitchFamily="18" charset="0"/>
            </a:endParaRPr>
          </a:p>
          <a:p>
            <a:pPr>
              <a:buSzPct val="64000"/>
              <a:buFont typeface="+mj-lt"/>
              <a:buAutoNum type="arabicPeriod"/>
            </a:pPr>
            <a:endParaRPr lang="en-US" sz="1600" dirty="0">
              <a:latin typeface="Times New Roman" pitchFamily="18" charset="0"/>
              <a:cs typeface="Times New Roman" pitchFamily="18" charset="0"/>
            </a:endParaRPr>
          </a:p>
          <a:p>
            <a:pPr>
              <a:buFont typeface="+mj-lt"/>
              <a:buAutoNum type="arabicPeriod"/>
            </a:pPr>
            <a:endParaRPr lang="en-US" sz="16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b="1" dirty="0">
              <a:latin typeface="Times New Roman" pitchFamily="18" charset="0"/>
              <a:cs typeface="Times New Roman" pitchFamily="18" charset="0"/>
            </a:endParaRPr>
          </a:p>
        </p:txBody>
      </p:sp>
      <p:sp>
        <p:nvSpPr>
          <p:cNvPr id="114" name="Google Shape;114;p18"/>
          <p:cNvSpPr txBox="1">
            <a:spLocks noGrp="1"/>
          </p:cNvSpPr>
          <p:nvPr>
            <p:ph type="title"/>
          </p:nvPr>
        </p:nvSpPr>
        <p:spPr>
          <a:xfrm>
            <a:off x="457200" y="133350"/>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t>Model Selection</a:t>
            </a:r>
            <a:br>
              <a:rPr lang="en-US" sz="2800" dirty="0"/>
            </a:b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185334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81000" y="-9719"/>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Model Training</a:t>
            </a:r>
            <a:endParaRPr dirty="0"/>
          </a:p>
        </p:txBody>
      </p:sp>
      <p:sp>
        <p:nvSpPr>
          <p:cNvPr id="122" name="Google Shape;122;p19"/>
          <p:cNvSpPr txBox="1">
            <a:spLocks noGrp="1"/>
          </p:cNvSpPr>
          <p:nvPr>
            <p:ph type="body" idx="1"/>
          </p:nvPr>
        </p:nvSpPr>
        <p:spPr>
          <a:xfrm>
            <a:off x="381000" y="971550"/>
            <a:ext cx="8382000" cy="3886200"/>
          </a:xfrm>
          <a:prstGeom prst="rect">
            <a:avLst/>
          </a:prstGeom>
        </p:spPr>
        <p:txBody>
          <a:bodyPr spcFirstLastPara="1" wrap="square" lIns="0" tIns="0" rIns="0" bIns="0" anchor="t" anchorCtr="0">
            <a:noAutofit/>
          </a:bodyPr>
          <a:lstStyle/>
          <a:p>
            <a:pPr marL="285750" indent="-285750">
              <a:buFont typeface="Wingdings" pitchFamily="2" charset="2"/>
              <a:buChar char="§"/>
            </a:pPr>
            <a:r>
              <a:rPr lang="en-US" dirty="0">
                <a:latin typeface="Times New Roman" pitchFamily="18" charset="0"/>
                <a:cs typeface="Times New Roman" pitchFamily="18" charset="0"/>
              </a:rPr>
              <a:t>In the model training phase, we utilized the </a:t>
            </a:r>
            <a:r>
              <a:rPr lang="en-US" dirty="0" err="1">
                <a:latin typeface="Times New Roman" pitchFamily="18" charset="0"/>
                <a:cs typeface="Times New Roman" pitchFamily="18" charset="0"/>
              </a:rPr>
              <a:t>train_test_split</a:t>
            </a:r>
            <a:r>
              <a:rPr lang="en-US" dirty="0">
                <a:latin typeface="Times New Roman" pitchFamily="18" charset="0"/>
                <a:cs typeface="Times New Roman" pitchFamily="18" charset="0"/>
              </a:rPr>
              <a:t> function from the </a:t>
            </a:r>
            <a:r>
              <a:rPr lang="en-US" dirty="0" err="1">
                <a:latin typeface="Times New Roman" pitchFamily="18" charset="0"/>
                <a:cs typeface="Times New Roman" pitchFamily="18" charset="0"/>
              </a:rPr>
              <a:t>sklearn.model_selection</a:t>
            </a:r>
            <a:r>
              <a:rPr lang="en-US" dirty="0">
                <a:latin typeface="Times New Roman" pitchFamily="18" charset="0"/>
                <a:cs typeface="Times New Roman" pitchFamily="18" charset="0"/>
              </a:rPr>
              <a:t> module to split our dataset into training and testing sets. This function enabled us to create separate subsets of data to train the Logistic Regression model and evaluate its performance.</a:t>
            </a:r>
          </a:p>
          <a:p>
            <a:pPr marL="285750" indent="-285750">
              <a:buFont typeface="Wingdings" pitchFamily="2" charset="2"/>
              <a:buChar char="§"/>
            </a:pPr>
            <a:endParaRPr lang="en-US" dirty="0">
              <a:latin typeface="Times New Roman" pitchFamily="18" charset="0"/>
              <a:cs typeface="Times New Roman" pitchFamily="18" charset="0"/>
            </a:endParaRPr>
          </a:p>
          <a:p>
            <a:pPr marL="285750" indent="-285750">
              <a:buFont typeface="Wingdings" pitchFamily="2" charset="2"/>
              <a:buChar char="§"/>
            </a:pPr>
            <a:endParaRPr lang="en-US" dirty="0">
              <a:latin typeface="Times New Roman" pitchFamily="18" charset="0"/>
              <a:cs typeface="Times New Roman" pitchFamily="18" charset="0"/>
            </a:endParaRPr>
          </a:p>
          <a:p>
            <a:pPr marL="285750" indent="-285750">
              <a:buFont typeface="Wingdings" pitchFamily="2" charset="2"/>
              <a:buChar char="§"/>
            </a:pPr>
            <a:endParaRPr lang="en-US" dirty="0">
              <a:latin typeface="Times New Roman" pitchFamily="18" charset="0"/>
              <a:cs typeface="Times New Roman" pitchFamily="18" charset="0"/>
            </a:endParaRPr>
          </a:p>
          <a:p>
            <a:pPr marL="285750" indent="-285750">
              <a:buFont typeface="Wingdings" pitchFamily="2" charset="2"/>
              <a:buChar char="§"/>
            </a:pPr>
            <a:r>
              <a:rPr lang="en-US" dirty="0">
                <a:latin typeface="Times New Roman" pitchFamily="18" charset="0"/>
                <a:cs typeface="Times New Roman" pitchFamily="18" charset="0"/>
              </a:rPr>
              <a:t>Next, we imported the </a:t>
            </a:r>
            <a:r>
              <a:rPr lang="en-US" dirty="0" err="1">
                <a:latin typeface="Times New Roman" pitchFamily="18" charset="0"/>
                <a:cs typeface="Times New Roman" pitchFamily="18" charset="0"/>
              </a:rPr>
              <a:t>LogisticRegression</a:t>
            </a:r>
            <a:r>
              <a:rPr lang="en-US" dirty="0">
                <a:latin typeface="Times New Roman" pitchFamily="18" charset="0"/>
                <a:cs typeface="Times New Roman" pitchFamily="18" charset="0"/>
              </a:rPr>
              <a:t> class from the </a:t>
            </a:r>
            <a:r>
              <a:rPr lang="en-US" dirty="0" err="1">
                <a:latin typeface="Times New Roman" pitchFamily="18" charset="0"/>
                <a:cs typeface="Times New Roman" pitchFamily="18" charset="0"/>
              </a:rPr>
              <a:t>sklearn.linear_model</a:t>
            </a:r>
            <a:r>
              <a:rPr lang="en-US" dirty="0">
                <a:latin typeface="Times New Roman" pitchFamily="18" charset="0"/>
                <a:cs typeface="Times New Roman" pitchFamily="18" charset="0"/>
              </a:rPr>
              <a:t> module. This class served as the implementation of the Logistic Regression algorithm that we used to fit the training data. By calling the appropriate methods and providing the training data as input, we trained the Logistic Regression model on the training set.</a:t>
            </a:r>
          </a:p>
          <a:p>
            <a:pPr marL="285750" indent="-285750">
              <a:buFont typeface="Wingdings" pitchFamily="2" charset="2"/>
              <a:buChar char="§"/>
            </a:pPr>
            <a:endParaRPr dirty="0"/>
          </a:p>
        </p:txBody>
      </p:sp>
      <p:sp>
        <p:nvSpPr>
          <p:cNvPr id="125" name="Google Shape;125;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9" name="Picture 8">
            <a:extLst>
              <a:ext uri="{FF2B5EF4-FFF2-40B4-BE49-F238E27FC236}">
                <a16:creationId xmlns:a16="http://schemas.microsoft.com/office/drawing/2014/main" id="{72DFE14D-A198-0BA5-83EB-200A4990140E}"/>
              </a:ext>
            </a:extLst>
          </p:cNvPr>
          <p:cNvPicPr>
            <a:picLocks noChangeAspect="1"/>
          </p:cNvPicPr>
          <p:nvPr/>
        </p:nvPicPr>
        <p:blipFill rotWithShape="1">
          <a:blip r:embed="rId3"/>
          <a:srcRect l="9914" r="23327" b="13130"/>
          <a:stretch/>
        </p:blipFill>
        <p:spPr>
          <a:xfrm>
            <a:off x="762000" y="2144408"/>
            <a:ext cx="7391400" cy="633652"/>
          </a:xfrm>
          <a:prstGeom prst="rect">
            <a:avLst/>
          </a:prstGeom>
        </p:spPr>
      </p:pic>
      <p:pic>
        <p:nvPicPr>
          <p:cNvPr id="10" name="Picture 9">
            <a:extLst>
              <a:ext uri="{FF2B5EF4-FFF2-40B4-BE49-F238E27FC236}">
                <a16:creationId xmlns:a16="http://schemas.microsoft.com/office/drawing/2014/main" id="{944CC9D9-501E-CBFE-8DAC-E8A3C5302876}"/>
              </a:ext>
            </a:extLst>
          </p:cNvPr>
          <p:cNvPicPr>
            <a:picLocks noChangeAspect="1"/>
          </p:cNvPicPr>
          <p:nvPr/>
        </p:nvPicPr>
        <p:blipFill>
          <a:blip r:embed="rId4"/>
          <a:stretch>
            <a:fillRect/>
          </a:stretch>
        </p:blipFill>
        <p:spPr>
          <a:xfrm>
            <a:off x="772893" y="4179337"/>
            <a:ext cx="7369613" cy="6784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81000" y="-9719"/>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Model Optimization</a:t>
            </a:r>
            <a:endParaRPr dirty="0"/>
          </a:p>
        </p:txBody>
      </p:sp>
      <p:sp>
        <p:nvSpPr>
          <p:cNvPr id="122" name="Google Shape;122;p19"/>
          <p:cNvSpPr txBox="1">
            <a:spLocks noGrp="1"/>
          </p:cNvSpPr>
          <p:nvPr>
            <p:ph type="body" idx="1"/>
          </p:nvPr>
        </p:nvSpPr>
        <p:spPr>
          <a:xfrm>
            <a:off x="381000" y="971550"/>
            <a:ext cx="8382000" cy="3886200"/>
          </a:xfrm>
          <a:prstGeom prst="rect">
            <a:avLst/>
          </a:prstGeom>
        </p:spPr>
        <p:txBody>
          <a:bodyPr spcFirstLastPara="1" wrap="square" lIns="0" tIns="0" rIns="0" bIns="0" anchor="t" anchorCtr="0">
            <a:noAutofit/>
          </a:bodyPr>
          <a:lstStyle/>
          <a:p>
            <a:pPr marL="285750" indent="-285750">
              <a:buFont typeface="Wingdings" pitchFamily="2" charset="2"/>
              <a:buChar char="§"/>
            </a:pPr>
            <a:r>
              <a:rPr lang="en-US" dirty="0">
                <a:latin typeface="Times New Roman" pitchFamily="18" charset="0"/>
                <a:cs typeface="Times New Roman" pitchFamily="18" charset="0"/>
              </a:rPr>
              <a:t>To assess the performance of the trained model, we employed the </a:t>
            </a:r>
            <a:r>
              <a:rPr lang="en-US" dirty="0" err="1">
                <a:latin typeface="Times New Roman" pitchFamily="18" charset="0"/>
                <a:cs typeface="Times New Roman" pitchFamily="18" charset="0"/>
              </a:rPr>
              <a:t>accuracy_score</a:t>
            </a:r>
            <a:r>
              <a:rPr lang="en-US" dirty="0">
                <a:latin typeface="Times New Roman" pitchFamily="18" charset="0"/>
                <a:cs typeface="Times New Roman" pitchFamily="18" charset="0"/>
              </a:rPr>
              <a:t> function from the </a:t>
            </a:r>
            <a:r>
              <a:rPr lang="en-US" dirty="0" err="1">
                <a:latin typeface="Times New Roman" pitchFamily="18" charset="0"/>
                <a:cs typeface="Times New Roman" pitchFamily="18" charset="0"/>
              </a:rPr>
              <a:t>sklearn.metrics</a:t>
            </a:r>
            <a:r>
              <a:rPr lang="en-US" dirty="0">
                <a:latin typeface="Times New Roman" pitchFamily="18" charset="0"/>
                <a:cs typeface="Times New Roman" pitchFamily="18" charset="0"/>
              </a:rPr>
              <a:t> module. This function allowed us to calculate the accuracy of the model by comparing its predictions on the testing set with the corresponding true labels. By evaluating the accuracy score, we gained insights into the model's ability to correctly classify instances in the testing data.</a:t>
            </a:r>
          </a:p>
          <a:p>
            <a:pPr marL="285750" indent="-285750">
              <a:buFont typeface="Wingdings" pitchFamily="2" charset="2"/>
              <a:buChar char="§"/>
            </a:pPr>
            <a:endParaRPr dirty="0"/>
          </a:p>
        </p:txBody>
      </p:sp>
      <p:sp>
        <p:nvSpPr>
          <p:cNvPr id="125" name="Google Shape;125;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8194" name="Picture 2" descr="C:\Users\admin\Downloads\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9237" y="2419350"/>
            <a:ext cx="158115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EEBB70F-4918-B7EA-D85F-CCE87D595396}"/>
              </a:ext>
            </a:extLst>
          </p:cNvPr>
          <p:cNvPicPr>
            <a:picLocks noChangeAspect="1"/>
          </p:cNvPicPr>
          <p:nvPr/>
        </p:nvPicPr>
        <p:blipFill>
          <a:blip r:embed="rId4"/>
          <a:stretch>
            <a:fillRect/>
          </a:stretch>
        </p:blipFill>
        <p:spPr>
          <a:xfrm>
            <a:off x="650033" y="2797812"/>
            <a:ext cx="6096000" cy="720614"/>
          </a:xfrm>
          <a:prstGeom prst="rect">
            <a:avLst/>
          </a:prstGeom>
        </p:spPr>
      </p:pic>
    </p:spTree>
    <p:extLst>
      <p:ext uri="{BB962C8B-B14F-4D97-AF65-F5344CB8AC3E}">
        <p14:creationId xmlns:p14="http://schemas.microsoft.com/office/powerpoint/2010/main" val="368538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245708" y="57150"/>
            <a:ext cx="8001000" cy="705000"/>
          </a:xfrm>
          <a:prstGeom prst="rect">
            <a:avLst/>
          </a:prstGeom>
        </p:spPr>
        <p:txBody>
          <a:bodyPr spcFirstLastPara="1" wrap="square" lIns="0" tIns="0" rIns="0" bIns="0" anchor="b" anchorCtr="0">
            <a:noAutofit/>
          </a:bodyPr>
          <a:lstStyle/>
          <a:p>
            <a:pPr lvl="0"/>
            <a:r>
              <a:rPr lang="en-IN" dirty="0"/>
              <a:t>Evaluating the training model</a:t>
            </a:r>
            <a:endParaRPr dirty="0"/>
          </a:p>
        </p:txBody>
      </p:sp>
      <p:sp>
        <p:nvSpPr>
          <p:cNvPr id="133" name="Google Shape;13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9218" name="Picture 2" descr="C:\Users\admin\Downloads\OIP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971550"/>
            <a:ext cx="2338872" cy="1441770"/>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019386"/>
            <a:ext cx="6248400" cy="376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descr="C:\Users\admin\Downloads\OIP (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2931550"/>
            <a:ext cx="2338872" cy="17100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81000" y="57150"/>
            <a:ext cx="8458200" cy="705000"/>
          </a:xfrm>
          <a:prstGeom prst="rect">
            <a:avLst/>
          </a:prstGeom>
        </p:spPr>
        <p:txBody>
          <a:bodyPr spcFirstLastPara="1" wrap="square" lIns="0" tIns="0" rIns="0" bIns="0" anchor="b" anchorCtr="0">
            <a:noAutofit/>
          </a:bodyPr>
          <a:lstStyle/>
          <a:p>
            <a:pPr lvl="0"/>
            <a:r>
              <a:rPr lang="en-US" dirty="0"/>
              <a:t>Deployment and Monitoring</a:t>
            </a:r>
            <a:endParaRPr dirty="0"/>
          </a:p>
        </p:txBody>
      </p:sp>
      <p:sp>
        <p:nvSpPr>
          <p:cNvPr id="145" name="Google Shape;145;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TextBox 1"/>
          <p:cNvSpPr txBox="1"/>
          <p:nvPr/>
        </p:nvSpPr>
        <p:spPr>
          <a:xfrm>
            <a:off x="429208" y="819150"/>
            <a:ext cx="8494851" cy="1200329"/>
          </a:xfrm>
          <a:prstGeom prst="rect">
            <a:avLst/>
          </a:prstGeom>
          <a:noFill/>
        </p:spPr>
        <p:txBody>
          <a:bodyPr wrap="square" rtlCol="0">
            <a:spAutoFit/>
          </a:bodyPr>
          <a:lstStyle/>
          <a:p>
            <a:r>
              <a:rPr lang="en-US" sz="1800" dirty="0">
                <a:solidFill>
                  <a:schemeClr val="bg1"/>
                </a:solidFill>
                <a:latin typeface="Times New Roman" pitchFamily="18" charset="0"/>
                <a:cs typeface="Times New Roman" pitchFamily="18" charset="0"/>
              </a:rPr>
              <a:t>For the deployment of the trained Logistic Regression model using Flask, we followed the following steps:</a:t>
            </a:r>
          </a:p>
          <a:p>
            <a:endParaRPr lang="en-US" sz="1800" dirty="0">
              <a:solidFill>
                <a:schemeClr val="bg1"/>
              </a:solidFill>
              <a:latin typeface="Times New Roman" pitchFamily="18" charset="0"/>
              <a:cs typeface="Times New Roman" pitchFamily="18" charset="0"/>
            </a:endParaRPr>
          </a:p>
          <a:p>
            <a:endParaRPr lang="en-US" sz="1800" dirty="0">
              <a:solidFill>
                <a:schemeClr val="bg1"/>
              </a:solidFill>
              <a:latin typeface="Times New Roman" pitchFamily="18" charset="0"/>
              <a:cs typeface="Times New Roman" pitchFamily="18" charset="0"/>
            </a:endParaRPr>
          </a:p>
        </p:txBody>
      </p:sp>
      <p:sp>
        <p:nvSpPr>
          <p:cNvPr id="3" name="TextBox 2"/>
          <p:cNvSpPr txBox="1"/>
          <p:nvPr/>
        </p:nvSpPr>
        <p:spPr>
          <a:xfrm>
            <a:off x="533399" y="1504950"/>
            <a:ext cx="8390659" cy="1200329"/>
          </a:xfrm>
          <a:prstGeom prst="rect">
            <a:avLst/>
          </a:prstGeom>
          <a:noFill/>
        </p:spPr>
        <p:txBody>
          <a:bodyPr wrap="square" rtlCol="0">
            <a:spAutoFit/>
          </a:bodyPr>
          <a:lstStyle/>
          <a:p>
            <a:r>
              <a:rPr lang="en-US" sz="1800" dirty="0">
                <a:solidFill>
                  <a:schemeClr val="bg1"/>
                </a:solidFill>
                <a:latin typeface="Times New Roman" pitchFamily="18" charset="0"/>
                <a:cs typeface="Times New Roman" pitchFamily="18" charset="0"/>
              </a:rPr>
              <a:t>We imported the necessary libraries, including Flask, </a:t>
            </a:r>
            <a:r>
              <a:rPr lang="en-US" sz="1800" dirty="0" err="1">
                <a:solidFill>
                  <a:schemeClr val="bg1"/>
                </a:solidFill>
                <a:latin typeface="Times New Roman" pitchFamily="18" charset="0"/>
                <a:cs typeface="Times New Roman" pitchFamily="18" charset="0"/>
              </a:rPr>
              <a:t>joblib</a:t>
            </a:r>
            <a:r>
              <a:rPr lang="en-US" sz="1800" dirty="0">
                <a:solidFill>
                  <a:schemeClr val="bg1"/>
                </a:solidFill>
                <a:latin typeface="Times New Roman" pitchFamily="18" charset="0"/>
                <a:cs typeface="Times New Roman" pitchFamily="18" charset="0"/>
              </a:rPr>
              <a:t> ,</a:t>
            </a:r>
            <a:r>
              <a:rPr lang="en-US" sz="1800" dirty="0" err="1">
                <a:solidFill>
                  <a:schemeClr val="bg1"/>
                </a:solidFill>
                <a:latin typeface="Times New Roman" pitchFamily="18" charset="0"/>
                <a:cs typeface="Times New Roman" pitchFamily="18" charset="0"/>
              </a:rPr>
              <a:t>render_template</a:t>
            </a:r>
            <a:r>
              <a:rPr lang="en-US" sz="1800" dirty="0">
                <a:solidFill>
                  <a:schemeClr val="bg1"/>
                </a:solidFill>
                <a:latin typeface="Times New Roman" pitchFamily="18" charset="0"/>
                <a:cs typeface="Times New Roman" pitchFamily="18" charset="0"/>
              </a:rPr>
              <a:t>, request. Flask is used for creating the web application, </a:t>
            </a:r>
            <a:r>
              <a:rPr lang="en-US" sz="1800" dirty="0" err="1">
                <a:solidFill>
                  <a:schemeClr val="bg1"/>
                </a:solidFill>
                <a:latin typeface="Times New Roman" pitchFamily="18" charset="0"/>
                <a:cs typeface="Times New Roman" pitchFamily="18" charset="0"/>
              </a:rPr>
              <a:t>joblib</a:t>
            </a:r>
            <a:r>
              <a:rPr lang="en-US" sz="1800" dirty="0">
                <a:solidFill>
                  <a:schemeClr val="bg1"/>
                </a:solidFill>
                <a:latin typeface="Times New Roman" pitchFamily="18" charset="0"/>
                <a:cs typeface="Times New Roman" pitchFamily="18" charset="0"/>
              </a:rPr>
              <a:t> for loading the trained model, </a:t>
            </a:r>
            <a:r>
              <a:rPr lang="en-US" sz="1800" dirty="0" err="1">
                <a:solidFill>
                  <a:schemeClr val="bg1"/>
                </a:solidFill>
                <a:latin typeface="Times New Roman" pitchFamily="18" charset="0"/>
                <a:cs typeface="Times New Roman" pitchFamily="18" charset="0"/>
              </a:rPr>
              <a:t>render_template</a:t>
            </a:r>
            <a:r>
              <a:rPr lang="en-US" sz="1800" dirty="0">
                <a:solidFill>
                  <a:schemeClr val="bg1"/>
                </a:solidFill>
                <a:latin typeface="Times New Roman" pitchFamily="18" charset="0"/>
                <a:cs typeface="Times New Roman" pitchFamily="18" charset="0"/>
              </a:rPr>
              <a:t> is used to generate output from a template file ,request object </a:t>
            </a:r>
            <a:r>
              <a:rPr lang="en-US" sz="1800" dirty="0" err="1">
                <a:solidFill>
                  <a:schemeClr val="bg1"/>
                </a:solidFill>
                <a:latin typeface="Times New Roman" pitchFamily="18" charset="0"/>
                <a:cs typeface="Times New Roman" pitchFamily="18" charset="0"/>
              </a:rPr>
              <a:t>hoplds</a:t>
            </a:r>
            <a:r>
              <a:rPr lang="en-US" sz="1800" dirty="0">
                <a:solidFill>
                  <a:schemeClr val="bg1"/>
                </a:solidFill>
                <a:latin typeface="Times New Roman" pitchFamily="18" charset="0"/>
                <a:cs typeface="Times New Roman" pitchFamily="18" charset="0"/>
              </a:rPr>
              <a:t> all incoming data from </a:t>
            </a:r>
            <a:r>
              <a:rPr lang="en-US" sz="1800" dirty="0" err="1">
                <a:solidFill>
                  <a:schemeClr val="bg1"/>
                </a:solidFill>
                <a:latin typeface="Times New Roman" pitchFamily="18" charset="0"/>
                <a:cs typeface="Times New Roman" pitchFamily="18" charset="0"/>
              </a:rPr>
              <a:t>request,which</a:t>
            </a:r>
            <a:r>
              <a:rPr lang="en-US" sz="1800" dirty="0">
                <a:solidFill>
                  <a:schemeClr val="bg1"/>
                </a:solidFill>
                <a:latin typeface="Times New Roman" pitchFamily="18" charset="0"/>
                <a:cs typeface="Times New Roman" pitchFamily="18" charset="0"/>
              </a:rPr>
              <a:t> include raw data, HTTP method etc.</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395" y="2990850"/>
            <a:ext cx="655466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81000" y="57150"/>
            <a:ext cx="8458200" cy="705000"/>
          </a:xfrm>
          <a:prstGeom prst="rect">
            <a:avLst/>
          </a:prstGeom>
        </p:spPr>
        <p:txBody>
          <a:bodyPr spcFirstLastPara="1" wrap="square" lIns="0" tIns="0" rIns="0" bIns="0" anchor="b" anchorCtr="0">
            <a:noAutofit/>
          </a:bodyPr>
          <a:lstStyle/>
          <a:p>
            <a:pPr lvl="0"/>
            <a:r>
              <a:rPr lang="en-US" dirty="0"/>
              <a:t>Deployment and Monitoring</a:t>
            </a:r>
            <a:endParaRPr dirty="0"/>
          </a:p>
        </p:txBody>
      </p:sp>
      <p:sp>
        <p:nvSpPr>
          <p:cNvPr id="145" name="Google Shape;145;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TextBox 1"/>
          <p:cNvSpPr txBox="1"/>
          <p:nvPr/>
        </p:nvSpPr>
        <p:spPr>
          <a:xfrm>
            <a:off x="429208" y="819150"/>
            <a:ext cx="8494851" cy="923330"/>
          </a:xfrm>
          <a:prstGeom prst="rect">
            <a:avLst/>
          </a:prstGeom>
          <a:noFill/>
        </p:spPr>
        <p:txBody>
          <a:bodyPr wrap="square" rtlCol="0">
            <a:spAutoFit/>
          </a:bodyPr>
          <a:lstStyle/>
          <a:p>
            <a:r>
              <a:rPr lang="en-US" sz="1800" dirty="0">
                <a:solidFill>
                  <a:schemeClr val="bg1"/>
                </a:solidFill>
                <a:latin typeface="Times New Roman" pitchFamily="18" charset="0"/>
                <a:cs typeface="Times New Roman" pitchFamily="18" charset="0"/>
              </a:rPr>
              <a:t>We loaded the trained Logistic Regression model and </a:t>
            </a:r>
            <a:r>
              <a:rPr lang="en-US" sz="1800" dirty="0" err="1">
                <a:solidFill>
                  <a:schemeClr val="bg1"/>
                </a:solidFill>
                <a:latin typeface="Times New Roman" pitchFamily="18" charset="0"/>
                <a:cs typeface="Times New Roman" pitchFamily="18" charset="0"/>
              </a:rPr>
              <a:t>Vectorizer</a:t>
            </a:r>
            <a:r>
              <a:rPr lang="en-US" sz="1800" dirty="0">
                <a:solidFill>
                  <a:schemeClr val="bg1"/>
                </a:solidFill>
                <a:latin typeface="Times New Roman" pitchFamily="18" charset="0"/>
                <a:cs typeface="Times New Roman" pitchFamily="18" charset="0"/>
              </a:rPr>
              <a:t> using the </a:t>
            </a:r>
            <a:r>
              <a:rPr lang="en-US" sz="1800" dirty="0" err="1">
                <a:solidFill>
                  <a:schemeClr val="bg1"/>
                </a:solidFill>
                <a:latin typeface="Times New Roman" pitchFamily="18" charset="0"/>
                <a:cs typeface="Times New Roman" pitchFamily="18" charset="0"/>
              </a:rPr>
              <a:t>joblib.load</a:t>
            </a:r>
            <a:r>
              <a:rPr lang="en-US" sz="1800" dirty="0">
                <a:solidFill>
                  <a:schemeClr val="bg1"/>
                </a:solidFill>
                <a:latin typeface="Times New Roman" pitchFamily="18" charset="0"/>
                <a:cs typeface="Times New Roman" pitchFamily="18" charset="0"/>
              </a:rPr>
              <a:t>() function from the "</a:t>
            </a:r>
            <a:r>
              <a:rPr lang="en-US" sz="1800" dirty="0" err="1">
                <a:solidFill>
                  <a:schemeClr val="bg1"/>
                </a:solidFill>
                <a:latin typeface="Times New Roman" pitchFamily="18" charset="0"/>
                <a:cs typeface="Times New Roman" pitchFamily="18" charset="0"/>
              </a:rPr>
              <a:t>model.pkl</a:t>
            </a:r>
            <a:r>
              <a:rPr lang="en-US" sz="1800" dirty="0">
                <a:solidFill>
                  <a:schemeClr val="bg1"/>
                </a:solidFill>
                <a:latin typeface="Times New Roman" pitchFamily="18" charset="0"/>
                <a:cs typeface="Times New Roman" pitchFamily="18" charset="0"/>
              </a:rPr>
              <a:t>" file. This allowed us to convert the input mail text into numerical value and access the model for making predictions.</a:t>
            </a:r>
          </a:p>
        </p:txBody>
      </p:sp>
      <p:sp>
        <p:nvSpPr>
          <p:cNvPr id="3" name="TextBox 2"/>
          <p:cNvSpPr txBox="1"/>
          <p:nvPr/>
        </p:nvSpPr>
        <p:spPr>
          <a:xfrm>
            <a:off x="566057" y="1557814"/>
            <a:ext cx="8390659" cy="369332"/>
          </a:xfrm>
          <a:prstGeom prst="rect">
            <a:avLst/>
          </a:prstGeom>
          <a:noFill/>
        </p:spPr>
        <p:txBody>
          <a:bodyPr wrap="square" rtlCol="0">
            <a:spAutoFit/>
          </a:bodyPr>
          <a:lstStyle/>
          <a:p>
            <a:endParaRPr lang="en-US" sz="1800" dirty="0">
              <a:solidFill>
                <a:schemeClr val="bg1"/>
              </a:solidFill>
              <a:latin typeface="Times New Roman" pitchFamily="18" charset="0"/>
              <a:cs typeface="Times New Roman" pitchFamily="18" charset="0"/>
            </a:endParaRP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208" y="1854843"/>
            <a:ext cx="550545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437" y="4171950"/>
            <a:ext cx="5868987"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955" t="7418" r="35090" b="7810"/>
          <a:stretch/>
        </p:blipFill>
        <p:spPr bwMode="auto">
          <a:xfrm>
            <a:off x="401216" y="3225278"/>
            <a:ext cx="5858069" cy="839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7614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Outline</a:t>
            </a:r>
            <a:endParaRPr dirty="0"/>
          </a:p>
        </p:txBody>
      </p:sp>
      <p:sp>
        <p:nvSpPr>
          <p:cNvPr id="61" name="Google Shape;61;p12"/>
          <p:cNvSpPr txBox="1">
            <a:spLocks noGrp="1"/>
          </p:cNvSpPr>
          <p:nvPr>
            <p:ph type="body" idx="1"/>
          </p:nvPr>
        </p:nvSpPr>
        <p:spPr>
          <a:xfrm>
            <a:off x="457200" y="1428750"/>
            <a:ext cx="3657600" cy="3153600"/>
          </a:xfrm>
          <a:prstGeom prst="rect">
            <a:avLst/>
          </a:prstGeom>
        </p:spPr>
        <p:txBody>
          <a:bodyPr spcFirstLastPara="1" wrap="square" lIns="0" tIns="0" rIns="0" bIns="0" anchor="t" anchorCtr="0">
            <a:noAutofit/>
          </a:bodyPr>
          <a:lstStyle/>
          <a:p>
            <a:pPr marL="342900" indent="-342900">
              <a:buClr>
                <a:schemeClr val="bg1"/>
              </a:buClr>
              <a:buSzPts val="1100"/>
              <a:buFont typeface="Wingdings" pitchFamily="2" charset="2"/>
              <a:buChar char="q"/>
            </a:pPr>
            <a:r>
              <a:rPr lang="en-US" dirty="0">
                <a:solidFill>
                  <a:schemeClr val="bg1"/>
                </a:solidFill>
              </a:rPr>
              <a:t>Introduction</a:t>
            </a:r>
          </a:p>
          <a:p>
            <a:pPr marL="342900" indent="-342900">
              <a:buClr>
                <a:schemeClr val="bg1"/>
              </a:buClr>
              <a:buSzPts val="1100"/>
              <a:buFont typeface="Wingdings" pitchFamily="2" charset="2"/>
              <a:buChar char="q"/>
            </a:pPr>
            <a:r>
              <a:rPr lang="en-US" dirty="0">
                <a:solidFill>
                  <a:schemeClr val="bg1"/>
                </a:solidFill>
              </a:rPr>
              <a:t>Data Preprocessing</a:t>
            </a:r>
          </a:p>
          <a:p>
            <a:pPr marL="342900" indent="-342900">
              <a:buClr>
                <a:schemeClr val="bg1"/>
              </a:buClr>
              <a:buSzPts val="1100"/>
              <a:buFont typeface="Wingdings" pitchFamily="2" charset="2"/>
              <a:buChar char="q"/>
            </a:pPr>
            <a:r>
              <a:rPr lang="en-US" dirty="0">
                <a:solidFill>
                  <a:schemeClr val="bg1"/>
                </a:solidFill>
              </a:rPr>
              <a:t>Exploratory Data Analysis</a:t>
            </a:r>
          </a:p>
          <a:p>
            <a:pPr marL="342900" indent="-342900">
              <a:buClr>
                <a:schemeClr val="bg1"/>
              </a:buClr>
              <a:buSzPts val="1100"/>
              <a:buFont typeface="Wingdings" pitchFamily="2" charset="2"/>
              <a:buChar char="q"/>
            </a:pPr>
            <a:r>
              <a:rPr lang="en-US" dirty="0">
                <a:solidFill>
                  <a:schemeClr val="bg1"/>
                </a:solidFill>
              </a:rPr>
              <a:t>Model Selection</a:t>
            </a:r>
          </a:p>
          <a:p>
            <a:pPr marL="342900" indent="-342900">
              <a:buClr>
                <a:schemeClr val="bg1"/>
              </a:buClr>
              <a:buSzPts val="1100"/>
              <a:buFont typeface="Wingdings" pitchFamily="2" charset="2"/>
              <a:buChar char="q"/>
            </a:pPr>
            <a:r>
              <a:rPr lang="en-US" dirty="0">
                <a:solidFill>
                  <a:schemeClr val="bg1"/>
                </a:solidFill>
              </a:rPr>
              <a:t>Model Training</a:t>
            </a:r>
          </a:p>
          <a:p>
            <a:pPr marL="342900" indent="-342900">
              <a:buClr>
                <a:schemeClr val="bg1"/>
              </a:buClr>
              <a:buSzPts val="1100"/>
              <a:buFont typeface="Wingdings" pitchFamily="2" charset="2"/>
              <a:buChar char="q"/>
            </a:pPr>
            <a:r>
              <a:rPr lang="en-US" dirty="0">
                <a:solidFill>
                  <a:schemeClr val="bg1"/>
                </a:solidFill>
              </a:rPr>
              <a:t>Model Optimization</a:t>
            </a:r>
          </a:p>
          <a:p>
            <a:pPr marL="342900" indent="-342900">
              <a:buClr>
                <a:schemeClr val="bg1"/>
              </a:buClr>
              <a:buSzPts val="1100"/>
              <a:buFont typeface="Wingdings" pitchFamily="2" charset="2"/>
              <a:buChar char="q"/>
            </a:pPr>
            <a:r>
              <a:rPr lang="en-US" dirty="0">
                <a:solidFill>
                  <a:schemeClr val="bg1"/>
                </a:solidFill>
              </a:rPr>
              <a:t>Deployment and Monitoring</a:t>
            </a:r>
          </a:p>
          <a:p>
            <a:pPr marL="342900" indent="-342900">
              <a:buClr>
                <a:schemeClr val="bg1"/>
              </a:buClr>
              <a:buSzPts val="1100"/>
              <a:buFont typeface="Wingdings" pitchFamily="2" charset="2"/>
              <a:buChar char="q"/>
            </a:pPr>
            <a:r>
              <a:rPr lang="en-US" dirty="0">
                <a:solidFill>
                  <a:schemeClr val="bg1"/>
                </a:solidFill>
              </a:rPr>
              <a:t>Conclusion</a:t>
            </a:r>
            <a:endParaRPr dirty="0">
              <a:solidFill>
                <a:schemeClr val="bg1"/>
              </a:solidFill>
            </a:endParaRPr>
          </a:p>
        </p:txBody>
      </p:sp>
      <p:sp>
        <p:nvSpPr>
          <p:cNvPr id="63" name="Google Shape;63;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429209" y="285750"/>
            <a:ext cx="8458200" cy="705000"/>
          </a:xfrm>
          <a:prstGeom prst="rect">
            <a:avLst/>
          </a:prstGeom>
        </p:spPr>
        <p:txBody>
          <a:bodyPr spcFirstLastPara="1" wrap="square" lIns="0" tIns="0" rIns="0" bIns="0" anchor="b" anchorCtr="0">
            <a:noAutofit/>
          </a:bodyPr>
          <a:lstStyle/>
          <a:p>
            <a:pPr lvl="0"/>
            <a:r>
              <a:rPr lang="en-US" dirty="0"/>
              <a:t>Deployment and Monitoring</a:t>
            </a:r>
            <a:endParaRPr dirty="0"/>
          </a:p>
        </p:txBody>
      </p:sp>
      <p:sp>
        <p:nvSpPr>
          <p:cNvPr id="145" name="Google Shape;145;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2" name="TextBox 1"/>
          <p:cNvSpPr txBox="1"/>
          <p:nvPr/>
        </p:nvSpPr>
        <p:spPr>
          <a:xfrm>
            <a:off x="429208" y="1123950"/>
            <a:ext cx="6504991" cy="1631216"/>
          </a:xfrm>
          <a:prstGeom prst="rect">
            <a:avLst/>
          </a:prstGeom>
          <a:noFill/>
        </p:spPr>
        <p:txBody>
          <a:bodyPr wrap="square" rtlCol="0">
            <a:spAutoFit/>
          </a:bodyPr>
          <a:lstStyle/>
          <a:p>
            <a:r>
              <a:rPr lang="en-US" sz="2000" dirty="0">
                <a:solidFill>
                  <a:schemeClr val="bg1"/>
                </a:solidFill>
                <a:latin typeface="Times New Roman" pitchFamily="18" charset="0"/>
                <a:cs typeface="Times New Roman" pitchFamily="18" charset="0"/>
              </a:rPr>
              <a:t> We created the Flask application by initializing an instance of the Flask class and assigned it to the 'app' variable.</a:t>
            </a:r>
          </a:p>
          <a:p>
            <a:endParaRPr lang="en-US" sz="2000" dirty="0">
              <a:solidFill>
                <a:schemeClr val="bg1"/>
              </a:solidFill>
              <a:latin typeface="Times New Roman" pitchFamily="18" charset="0"/>
              <a:cs typeface="Times New Roman" pitchFamily="18" charset="0"/>
            </a:endParaRPr>
          </a:p>
          <a:p>
            <a:r>
              <a:rPr lang="en-US" sz="2000" dirty="0">
                <a:solidFill>
                  <a:schemeClr val="bg1"/>
                </a:solidFill>
                <a:latin typeface="Times New Roman" pitchFamily="18" charset="0"/>
                <a:cs typeface="Times New Roman" pitchFamily="18" charset="0"/>
              </a:rPr>
              <a:t>We defined the home route ("/") using the @</a:t>
            </a:r>
            <a:r>
              <a:rPr lang="en-US" sz="2000" dirty="0" err="1">
                <a:solidFill>
                  <a:schemeClr val="bg1"/>
                </a:solidFill>
                <a:latin typeface="Times New Roman" pitchFamily="18" charset="0"/>
                <a:cs typeface="Times New Roman" pitchFamily="18" charset="0"/>
              </a:rPr>
              <a:t>app.route</a:t>
            </a:r>
            <a:r>
              <a:rPr lang="en-US" sz="2000" dirty="0">
                <a:solidFill>
                  <a:schemeClr val="bg1"/>
                </a:solidFill>
                <a:latin typeface="Times New Roman" pitchFamily="18" charset="0"/>
                <a:cs typeface="Times New Roman" pitchFamily="18" charset="0"/>
              </a:rPr>
              <a:t>() decorator, which rendered the "index.html" template.</a:t>
            </a:r>
          </a:p>
        </p:txBody>
      </p:sp>
      <p:sp>
        <p:nvSpPr>
          <p:cNvPr id="3" name="TextBox 2"/>
          <p:cNvSpPr txBox="1"/>
          <p:nvPr/>
        </p:nvSpPr>
        <p:spPr>
          <a:xfrm>
            <a:off x="533399" y="1504950"/>
            <a:ext cx="8390659" cy="369332"/>
          </a:xfrm>
          <a:prstGeom prst="rect">
            <a:avLst/>
          </a:prstGeom>
          <a:noFill/>
        </p:spPr>
        <p:txBody>
          <a:bodyPr wrap="square" rtlCol="0">
            <a:spAutoFit/>
          </a:bodyPr>
          <a:lstStyle/>
          <a:p>
            <a:endParaRPr lang="en-US" sz="1800" dirty="0">
              <a:solidFill>
                <a:schemeClr val="bg1"/>
              </a:solidFill>
              <a:latin typeface="Times New Roman" pitchFamily="18" charset="0"/>
              <a:cs typeface="Times New Roman" pitchFamily="18" charset="0"/>
            </a:endParaRPr>
          </a:p>
        </p:txBody>
      </p:sp>
      <p:pic>
        <p:nvPicPr>
          <p:cNvPr id="1229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1216"/>
          <a:stretch/>
        </p:blipFill>
        <p:spPr bwMode="auto">
          <a:xfrm>
            <a:off x="685800" y="3028950"/>
            <a:ext cx="5334000" cy="1835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7523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429209" y="285750"/>
            <a:ext cx="8458200" cy="705000"/>
          </a:xfrm>
          <a:prstGeom prst="rect">
            <a:avLst/>
          </a:prstGeom>
        </p:spPr>
        <p:txBody>
          <a:bodyPr spcFirstLastPara="1" wrap="square" lIns="0" tIns="0" rIns="0" bIns="0" anchor="b" anchorCtr="0">
            <a:noAutofit/>
          </a:bodyPr>
          <a:lstStyle/>
          <a:p>
            <a:pPr lvl="0"/>
            <a:r>
              <a:rPr lang="en-US" dirty="0"/>
              <a:t>Deployment and Monitoring</a:t>
            </a:r>
            <a:endParaRPr dirty="0"/>
          </a:p>
        </p:txBody>
      </p:sp>
      <p:sp>
        <p:nvSpPr>
          <p:cNvPr id="145" name="Google Shape;145;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 name="TextBox 1"/>
          <p:cNvSpPr txBox="1"/>
          <p:nvPr/>
        </p:nvSpPr>
        <p:spPr>
          <a:xfrm>
            <a:off x="228600" y="1352550"/>
            <a:ext cx="3990392" cy="2246769"/>
          </a:xfrm>
          <a:prstGeom prst="rect">
            <a:avLst/>
          </a:prstGeom>
          <a:noFill/>
        </p:spPr>
        <p:txBody>
          <a:bodyPr wrap="square" rtlCol="0">
            <a:spAutoFit/>
          </a:bodyPr>
          <a:lstStyle/>
          <a:p>
            <a:r>
              <a:rPr lang="en-US" sz="2000" dirty="0">
                <a:solidFill>
                  <a:schemeClr val="bg1"/>
                </a:solidFill>
                <a:latin typeface="Times New Roman" pitchFamily="18" charset="0"/>
                <a:cs typeface="Times New Roman" pitchFamily="18" charset="0"/>
              </a:rPr>
              <a:t>We defined the predict route ("/predict") using the @</a:t>
            </a:r>
            <a:r>
              <a:rPr lang="en-US" sz="2000" dirty="0" err="1">
                <a:solidFill>
                  <a:schemeClr val="bg1"/>
                </a:solidFill>
                <a:latin typeface="Times New Roman" pitchFamily="18" charset="0"/>
                <a:cs typeface="Times New Roman" pitchFamily="18" charset="0"/>
              </a:rPr>
              <a:t>app.route</a:t>
            </a:r>
            <a:r>
              <a:rPr lang="en-US" sz="2000" dirty="0">
                <a:solidFill>
                  <a:schemeClr val="bg1"/>
                </a:solidFill>
                <a:latin typeface="Times New Roman" pitchFamily="18" charset="0"/>
                <a:cs typeface="Times New Roman" pitchFamily="18" charset="0"/>
              </a:rPr>
              <a:t>() decorator with the "POST" method. This route was responsible for receiving the Spam Email data through a POST request and making predictions using the trained model.</a:t>
            </a:r>
          </a:p>
        </p:txBody>
      </p:sp>
      <p:sp>
        <p:nvSpPr>
          <p:cNvPr id="3" name="TextBox 2"/>
          <p:cNvSpPr txBox="1"/>
          <p:nvPr/>
        </p:nvSpPr>
        <p:spPr>
          <a:xfrm>
            <a:off x="533399" y="1504950"/>
            <a:ext cx="8390659" cy="369332"/>
          </a:xfrm>
          <a:prstGeom prst="rect">
            <a:avLst/>
          </a:prstGeom>
          <a:noFill/>
        </p:spPr>
        <p:txBody>
          <a:bodyPr wrap="square" rtlCol="0">
            <a:spAutoFit/>
          </a:bodyPr>
          <a:lstStyle/>
          <a:p>
            <a:endParaRPr lang="en-US" sz="1800" dirty="0">
              <a:solidFill>
                <a:schemeClr val="bg1"/>
              </a:solidFill>
              <a:latin typeface="Times New Roman" pitchFamily="18" charset="0"/>
              <a:cs typeface="Times New Roman" pitchFamily="18"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392" y="1276350"/>
            <a:ext cx="4721343"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2433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81000" y="15162"/>
            <a:ext cx="8458200" cy="705000"/>
          </a:xfrm>
          <a:prstGeom prst="rect">
            <a:avLst/>
          </a:prstGeom>
        </p:spPr>
        <p:txBody>
          <a:bodyPr spcFirstLastPara="1" wrap="square" lIns="0" tIns="0" rIns="0" bIns="0" anchor="b" anchorCtr="0">
            <a:noAutofit/>
          </a:bodyPr>
          <a:lstStyle/>
          <a:p>
            <a:pPr lvl="0"/>
            <a:r>
              <a:rPr lang="en-US" dirty="0"/>
              <a:t>Deployment and Monitoring</a:t>
            </a:r>
            <a:endParaRPr dirty="0"/>
          </a:p>
        </p:txBody>
      </p:sp>
      <p:sp>
        <p:nvSpPr>
          <p:cNvPr id="145" name="Google Shape;145;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2" name="TextBox 1"/>
          <p:cNvSpPr txBox="1"/>
          <p:nvPr/>
        </p:nvSpPr>
        <p:spPr>
          <a:xfrm>
            <a:off x="259702" y="819150"/>
            <a:ext cx="3855098" cy="3970318"/>
          </a:xfrm>
          <a:prstGeom prst="rect">
            <a:avLst/>
          </a:prstGeom>
          <a:noFill/>
        </p:spPr>
        <p:txBody>
          <a:bodyPr wrap="square" rtlCol="0">
            <a:spAutoFit/>
          </a:bodyPr>
          <a:lstStyle/>
          <a:p>
            <a:r>
              <a:rPr lang="en-US" sz="1800" dirty="0">
                <a:solidFill>
                  <a:schemeClr val="bg1"/>
                </a:solidFill>
                <a:latin typeface="Times New Roman" pitchFamily="18" charset="0"/>
                <a:cs typeface="Times New Roman" pitchFamily="18" charset="0"/>
              </a:rPr>
              <a:t>After running the Flask application by executing the "flask app.py" command, a local server is created, and upon accessing the server's link in a web browser, a web page is displayed.</a:t>
            </a:r>
          </a:p>
          <a:p>
            <a:r>
              <a:rPr lang="en-US" sz="1800" dirty="0">
                <a:solidFill>
                  <a:schemeClr val="bg1"/>
                </a:solidFill>
                <a:latin typeface="Times New Roman" pitchFamily="18" charset="0"/>
                <a:cs typeface="Times New Roman" pitchFamily="18" charset="0"/>
              </a:rPr>
              <a:t> </a:t>
            </a:r>
          </a:p>
          <a:p>
            <a:r>
              <a:rPr lang="en-US" sz="1800" dirty="0">
                <a:solidFill>
                  <a:schemeClr val="bg1"/>
                </a:solidFill>
                <a:latin typeface="Times New Roman" pitchFamily="18" charset="0"/>
                <a:cs typeface="Times New Roman" pitchFamily="18" charset="0"/>
              </a:rPr>
              <a:t>This web page allows users to input the required values for Spam Email data. </a:t>
            </a:r>
          </a:p>
          <a:p>
            <a:endParaRPr lang="en-US" sz="1800" dirty="0">
              <a:solidFill>
                <a:schemeClr val="bg1"/>
              </a:solidFill>
              <a:latin typeface="Times New Roman" pitchFamily="18" charset="0"/>
              <a:cs typeface="Times New Roman" pitchFamily="18" charset="0"/>
            </a:endParaRPr>
          </a:p>
          <a:p>
            <a:r>
              <a:rPr lang="en-US" sz="1800" dirty="0">
                <a:solidFill>
                  <a:schemeClr val="bg1"/>
                </a:solidFill>
                <a:latin typeface="Times New Roman" pitchFamily="18" charset="0"/>
                <a:cs typeface="Times New Roman" pitchFamily="18" charset="0"/>
              </a:rPr>
              <a:t>Once the user fills in the necessary information and clicks the "Predict" button, the input data is sent to the Flask application's "/predict" endpoint.</a:t>
            </a:r>
          </a:p>
          <a:p>
            <a:endParaRPr lang="en-US" sz="1800" dirty="0">
              <a:solidFill>
                <a:schemeClr val="bg1"/>
              </a:solidFill>
              <a:latin typeface="Times New Roman" pitchFamily="18" charset="0"/>
              <a:cs typeface="Times New Roman" pitchFamily="18" charset="0"/>
            </a:endParaRPr>
          </a:p>
        </p:txBody>
      </p:sp>
      <p:sp>
        <p:nvSpPr>
          <p:cNvPr id="3" name="TextBox 2"/>
          <p:cNvSpPr txBox="1"/>
          <p:nvPr/>
        </p:nvSpPr>
        <p:spPr>
          <a:xfrm>
            <a:off x="533399" y="1504950"/>
            <a:ext cx="8390659" cy="369332"/>
          </a:xfrm>
          <a:prstGeom prst="rect">
            <a:avLst/>
          </a:prstGeom>
          <a:noFill/>
        </p:spPr>
        <p:txBody>
          <a:bodyPr wrap="square" rtlCol="0">
            <a:spAutoFit/>
          </a:bodyPr>
          <a:lstStyle/>
          <a:p>
            <a:endParaRPr lang="en-US" sz="1800" dirty="0">
              <a:solidFill>
                <a:schemeClr val="bg1"/>
              </a:solidFill>
              <a:latin typeface="Times New Roman" pitchFamily="18" charset="0"/>
              <a:cs typeface="Times New Roman" pitchFamily="18" charset="0"/>
            </a:endParaRPr>
          </a:p>
        </p:txBody>
      </p:sp>
      <p:pic>
        <p:nvPicPr>
          <p:cNvPr id="14339" name="Picture 3" descr="C:\Users\admin\Downloads\Screenshot 2023-05-13 140229.png"/>
          <p:cNvPicPr>
            <a:picLocks noChangeAspect="1" noChangeArrowheads="1"/>
          </p:cNvPicPr>
          <p:nvPr/>
        </p:nvPicPr>
        <p:blipFill rotWithShape="1">
          <a:blip r:embed="rId3">
            <a:extLst>
              <a:ext uri="{28A0092B-C50C-407E-A947-70E740481C1C}">
                <a14:useLocalDpi xmlns:a14="http://schemas.microsoft.com/office/drawing/2010/main" val="0"/>
              </a:ext>
            </a:extLst>
          </a:blip>
          <a:srcRect l="-633" r="9514" b="7979"/>
          <a:stretch/>
        </p:blipFill>
        <p:spPr bwMode="auto">
          <a:xfrm>
            <a:off x="4191000" y="819150"/>
            <a:ext cx="4800601" cy="3687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265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81000" y="15162"/>
            <a:ext cx="8458200" cy="705000"/>
          </a:xfrm>
          <a:prstGeom prst="rect">
            <a:avLst/>
          </a:prstGeom>
        </p:spPr>
        <p:txBody>
          <a:bodyPr spcFirstLastPara="1" wrap="square" lIns="0" tIns="0" rIns="0" bIns="0" anchor="b" anchorCtr="0">
            <a:noAutofit/>
          </a:bodyPr>
          <a:lstStyle/>
          <a:p>
            <a:pPr lvl="0"/>
            <a:r>
              <a:rPr lang="en-US" dirty="0"/>
              <a:t>Deployment and Monitoring</a:t>
            </a:r>
            <a:endParaRPr dirty="0"/>
          </a:p>
        </p:txBody>
      </p:sp>
      <p:sp>
        <p:nvSpPr>
          <p:cNvPr id="145" name="Google Shape;145;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pic>
        <p:nvPicPr>
          <p:cNvPr id="15362" name="Picture 2" descr="C:\Users\admin\Downloads\WhatsApp Image 2023-05-13 at 2.03.06 PM.jpeg"/>
          <p:cNvPicPr>
            <a:picLocks noChangeAspect="1" noChangeArrowheads="1"/>
          </p:cNvPicPr>
          <p:nvPr/>
        </p:nvPicPr>
        <p:blipFill rotWithShape="1">
          <a:blip r:embed="rId3">
            <a:extLst>
              <a:ext uri="{28A0092B-C50C-407E-A947-70E740481C1C}">
                <a14:useLocalDpi xmlns:a14="http://schemas.microsoft.com/office/drawing/2010/main" val="0"/>
              </a:ext>
            </a:extLst>
          </a:blip>
          <a:srcRect r="7241" b="50000"/>
          <a:stretch/>
        </p:blipFill>
        <p:spPr bwMode="auto">
          <a:xfrm>
            <a:off x="762000" y="819150"/>
            <a:ext cx="7391400" cy="18637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200" y="2893232"/>
            <a:ext cx="7620000" cy="2246769"/>
          </a:xfrm>
          <a:prstGeom prst="rect">
            <a:avLst/>
          </a:prstGeom>
          <a:noFill/>
        </p:spPr>
        <p:txBody>
          <a:bodyPr wrap="square" rtlCol="0">
            <a:spAutoFit/>
          </a:bodyPr>
          <a:lstStyle/>
          <a:p>
            <a:r>
              <a:rPr lang="en-US" sz="2000" dirty="0">
                <a:solidFill>
                  <a:schemeClr val="bg1"/>
                </a:solidFill>
                <a:latin typeface="Times New Roman" pitchFamily="18" charset="0"/>
                <a:cs typeface="Times New Roman" pitchFamily="18" charset="0"/>
              </a:rPr>
              <a:t>The Flask application then processes the data, makes predictions using the trained Logistic Regression model, and redirects the user to the "result.html" page.</a:t>
            </a:r>
          </a:p>
          <a:p>
            <a:endParaRPr lang="en-US" sz="2000" dirty="0">
              <a:solidFill>
                <a:schemeClr val="bg1"/>
              </a:solidFill>
              <a:latin typeface="Times New Roman" pitchFamily="18" charset="0"/>
              <a:cs typeface="Times New Roman" pitchFamily="18" charset="0"/>
            </a:endParaRPr>
          </a:p>
          <a:p>
            <a:r>
              <a:rPr lang="en-US" sz="2000" dirty="0">
                <a:solidFill>
                  <a:schemeClr val="bg1"/>
                </a:solidFill>
                <a:latin typeface="Times New Roman" pitchFamily="18" charset="0"/>
                <a:cs typeface="Times New Roman" pitchFamily="18" charset="0"/>
              </a:rPr>
              <a:t>On the "result.html" page, the prediction result, indicating whether the Email is classified as Spam or Ham.</a:t>
            </a:r>
          </a:p>
          <a:p>
            <a:endParaRPr lang="en-US" sz="20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41323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304800" y="133350"/>
            <a:ext cx="6025500" cy="628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Conclusion</a:t>
            </a:r>
            <a:endParaRPr dirty="0"/>
          </a:p>
        </p:txBody>
      </p:sp>
      <p:sp>
        <p:nvSpPr>
          <p:cNvPr id="189" name="Google Shape;189;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2" name="TextBox 1"/>
          <p:cNvSpPr txBox="1"/>
          <p:nvPr/>
        </p:nvSpPr>
        <p:spPr>
          <a:xfrm>
            <a:off x="228600" y="819150"/>
            <a:ext cx="8610600" cy="830997"/>
          </a:xfrm>
          <a:prstGeom prst="rect">
            <a:avLst/>
          </a:prstGeom>
          <a:noFill/>
        </p:spPr>
        <p:txBody>
          <a:bodyPr wrap="square" rtlCol="0">
            <a:spAutoFit/>
          </a:bodyPr>
          <a:lstStyle/>
          <a:p>
            <a:r>
              <a:rPr lang="en-US" sz="1600" dirty="0">
                <a:solidFill>
                  <a:schemeClr val="bg1"/>
                </a:solidFill>
                <a:latin typeface="Times New Roman" pitchFamily="18" charset="0"/>
                <a:cs typeface="Times New Roman" pitchFamily="18" charset="0"/>
              </a:rPr>
              <a:t>In conclusion, the Spam Email prediction project utilized machine learning techniques to address the critical issue of detecting fraudulent transactions. Throughout the project, we followed a systematic approach and implemented various steps to develop an effective solution.</a:t>
            </a:r>
          </a:p>
        </p:txBody>
      </p:sp>
      <p:sp>
        <p:nvSpPr>
          <p:cNvPr id="3" name="TextBox 2"/>
          <p:cNvSpPr txBox="1"/>
          <p:nvPr/>
        </p:nvSpPr>
        <p:spPr>
          <a:xfrm>
            <a:off x="381000" y="1733550"/>
            <a:ext cx="5943600" cy="3276600"/>
          </a:xfrm>
          <a:prstGeom prst="rect">
            <a:avLst/>
          </a:prstGeom>
          <a:noFill/>
        </p:spPr>
        <p:txBody>
          <a:bodyPr wrap="square" rtlCol="0">
            <a:spAutoFit/>
          </a:bodyPr>
          <a:lstStyle/>
          <a:p>
            <a:pPr marL="342900" indent="-342900">
              <a:buClr>
                <a:schemeClr val="bg1"/>
              </a:buClr>
              <a:buSzPct val="100000"/>
              <a:buFont typeface="+mj-lt"/>
              <a:buAutoNum type="arabicPeriod"/>
            </a:pPr>
            <a:r>
              <a:rPr lang="en-US" sz="1600" dirty="0">
                <a:solidFill>
                  <a:schemeClr val="bg1"/>
                </a:solidFill>
                <a:latin typeface="Times New Roman" pitchFamily="18" charset="0"/>
                <a:cs typeface="Times New Roman" pitchFamily="18" charset="0"/>
              </a:rPr>
              <a:t>We started by gathering a comprehensive dataset consisting of credit card transaction records, including both legitimate and fraudulent instances</a:t>
            </a:r>
          </a:p>
          <a:p>
            <a:pPr marL="342900" indent="-342900">
              <a:buClr>
                <a:schemeClr val="bg1"/>
              </a:buClr>
              <a:buSzPct val="100000"/>
              <a:buFont typeface="+mj-lt"/>
              <a:buAutoNum type="arabicPeriod"/>
            </a:pPr>
            <a:r>
              <a:rPr lang="en-US" sz="1600" dirty="0">
                <a:solidFill>
                  <a:schemeClr val="bg1"/>
                </a:solidFill>
                <a:latin typeface="Times New Roman" pitchFamily="18" charset="0"/>
                <a:cs typeface="Times New Roman" pitchFamily="18" charset="0"/>
              </a:rPr>
              <a:t>Data preprocessing was performed to handle missing values, standardize features, and address class imbalance, ensuring the dataset's quality and reliability.</a:t>
            </a:r>
          </a:p>
          <a:p>
            <a:pPr marL="342900" indent="-342900">
              <a:buClr>
                <a:schemeClr val="bg1"/>
              </a:buClr>
              <a:buSzPct val="100000"/>
              <a:buFont typeface="+mj-lt"/>
              <a:buAutoNum type="arabicPeriod"/>
            </a:pPr>
            <a:r>
              <a:rPr lang="en-US" sz="1600" dirty="0">
                <a:solidFill>
                  <a:schemeClr val="bg1"/>
                </a:solidFill>
                <a:latin typeface="Times New Roman" pitchFamily="18" charset="0"/>
                <a:cs typeface="Times New Roman" pitchFamily="18" charset="0"/>
              </a:rPr>
              <a:t>Exploratory data analysis provided valuable insights into the characteristics and patterns of fraudulent transactions, aiding in feature selection and model development.</a:t>
            </a:r>
          </a:p>
          <a:p>
            <a:pPr marL="342900" indent="-342900">
              <a:buClr>
                <a:schemeClr val="bg1"/>
              </a:buClr>
              <a:buSzPct val="100000"/>
              <a:buFont typeface="+mj-lt"/>
              <a:buAutoNum type="arabicPeriod"/>
            </a:pPr>
            <a:r>
              <a:rPr lang="en-US" sz="1600" dirty="0">
                <a:solidFill>
                  <a:schemeClr val="bg1"/>
                </a:solidFill>
                <a:latin typeface="Times New Roman" pitchFamily="18" charset="0"/>
                <a:cs typeface="Times New Roman" pitchFamily="18" charset="0"/>
              </a:rPr>
              <a:t>Logistic Regression was selected as the classification algorithm due to its simplicity, interpretability, and efficiency in binary classification tasks.</a:t>
            </a:r>
            <a:endParaRPr lang="en-IN" sz="1600" dirty="0">
              <a:solidFill>
                <a:schemeClr val="bg1"/>
              </a:solidFill>
              <a:latin typeface="Times New Roman" pitchFamily="18" charset="0"/>
              <a:cs typeface="Times New Roman" pitchFamily="18" charset="0"/>
            </a:endParaRPr>
          </a:p>
          <a:p>
            <a:pPr marL="342900" indent="-342900">
              <a:buClr>
                <a:schemeClr val="bg1"/>
              </a:buClr>
              <a:buSzPct val="100000"/>
              <a:buFont typeface="+mj-lt"/>
              <a:buAutoNum type="arabicPeriod"/>
            </a:pPr>
            <a:endParaRPr lang="en-US" sz="1600" dirty="0">
              <a:solidFill>
                <a:schemeClr val="bg1"/>
              </a:solidFill>
              <a:latin typeface="Times New Roman" pitchFamily="18" charset="0"/>
              <a:cs typeface="Times New Roman" pitchFamily="18" charset="0"/>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1752" y="2046320"/>
            <a:ext cx="23907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304800" y="133350"/>
            <a:ext cx="6025500" cy="628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Conclusion</a:t>
            </a:r>
            <a:endParaRPr dirty="0"/>
          </a:p>
        </p:txBody>
      </p:sp>
      <p:sp>
        <p:nvSpPr>
          <p:cNvPr id="189" name="Google Shape;189;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3" name="TextBox 2"/>
          <p:cNvSpPr txBox="1"/>
          <p:nvPr/>
        </p:nvSpPr>
        <p:spPr>
          <a:xfrm>
            <a:off x="228600" y="819150"/>
            <a:ext cx="7162800" cy="4267200"/>
          </a:xfrm>
          <a:prstGeom prst="rect">
            <a:avLst/>
          </a:prstGeom>
          <a:noFill/>
        </p:spPr>
        <p:txBody>
          <a:bodyPr wrap="square" rtlCol="0">
            <a:spAutoFit/>
          </a:bodyPr>
          <a:lstStyle/>
          <a:p>
            <a:pPr marL="342900" indent="-342900">
              <a:buClr>
                <a:schemeClr val="bg1"/>
              </a:buClr>
              <a:buSzPct val="100000"/>
              <a:buFont typeface="+mj-lt"/>
              <a:buAutoNum type="arabicPeriod" startAt="5"/>
            </a:pPr>
            <a:r>
              <a:rPr lang="en-US" sz="1600" dirty="0">
                <a:solidFill>
                  <a:schemeClr val="bg1"/>
                </a:solidFill>
                <a:latin typeface="Times New Roman" pitchFamily="18" charset="0"/>
                <a:cs typeface="Times New Roman" pitchFamily="18" charset="0"/>
              </a:rPr>
              <a:t>The dataset was split into training and testing sets using the train-test split function, enabling us to evaluate the model's performance on unseen data.</a:t>
            </a:r>
          </a:p>
          <a:p>
            <a:pPr marL="342900" indent="-342900">
              <a:buClr>
                <a:schemeClr val="bg1"/>
              </a:buClr>
              <a:buSzPct val="100000"/>
              <a:buFont typeface="+mj-lt"/>
              <a:buAutoNum type="arabicPeriod" startAt="5"/>
            </a:pPr>
            <a:r>
              <a:rPr lang="en-US" sz="1600" dirty="0">
                <a:solidFill>
                  <a:schemeClr val="bg1"/>
                </a:solidFill>
                <a:latin typeface="Times New Roman" pitchFamily="18" charset="0"/>
                <a:cs typeface="Times New Roman" pitchFamily="18" charset="0"/>
              </a:rPr>
              <a:t>The Logistic Regression model was trained on the training set, leveraging the data's patterns and features to learn the underlying patterns of  Spam.</a:t>
            </a:r>
          </a:p>
          <a:p>
            <a:pPr marL="342900" indent="-342900">
              <a:buClr>
                <a:schemeClr val="bg1"/>
              </a:buClr>
              <a:buSzPct val="100000"/>
              <a:buFont typeface="+mj-lt"/>
              <a:buAutoNum type="arabicPeriod" startAt="5"/>
            </a:pPr>
            <a:r>
              <a:rPr lang="en-US" sz="1600" dirty="0">
                <a:solidFill>
                  <a:schemeClr val="bg1"/>
                </a:solidFill>
                <a:latin typeface="Times New Roman" pitchFamily="18" charset="0"/>
                <a:cs typeface="Times New Roman" pitchFamily="18" charset="0"/>
              </a:rPr>
              <a:t>Model evaluation was conducted using various metrics, including accuracy, precision, recall, and F1-score, to assess the model's performance in correctly classifying Spam And Ham Emails.</a:t>
            </a:r>
          </a:p>
          <a:p>
            <a:pPr marL="342900" indent="-342900">
              <a:buClr>
                <a:schemeClr val="bg1"/>
              </a:buClr>
              <a:buSzPct val="100000"/>
              <a:buFont typeface="+mj-lt"/>
              <a:buAutoNum type="arabicPeriod" startAt="5"/>
            </a:pPr>
            <a:r>
              <a:rPr lang="en-US" sz="1600" dirty="0">
                <a:solidFill>
                  <a:schemeClr val="bg1"/>
                </a:solidFill>
                <a:latin typeface="Times New Roman" pitchFamily="18" charset="0"/>
                <a:cs typeface="Times New Roman" pitchFamily="18" charset="0"/>
              </a:rPr>
              <a:t>Our trained model was deployed using Flask, a web framework, allowing users to interact with the model through a user-friendly web interface.</a:t>
            </a:r>
          </a:p>
          <a:p>
            <a:pPr marL="342900" indent="-342900">
              <a:buClr>
                <a:schemeClr val="bg1"/>
              </a:buClr>
              <a:buSzPct val="100000"/>
              <a:buFont typeface="+mj-lt"/>
              <a:buAutoNum type="arabicPeriod" startAt="5"/>
            </a:pPr>
            <a:r>
              <a:rPr lang="en-US" sz="1600" dirty="0">
                <a:solidFill>
                  <a:schemeClr val="bg1"/>
                </a:solidFill>
                <a:latin typeface="Times New Roman" pitchFamily="18" charset="0"/>
                <a:cs typeface="Times New Roman" pitchFamily="18" charset="0"/>
              </a:rPr>
              <a:t>The deployment phase involved integrating the model into the Flask application, ensuring security measures, and monitoring its performance in real-time Spam Mail prediction.</a:t>
            </a:r>
          </a:p>
          <a:p>
            <a:pPr marL="342900" indent="-342900">
              <a:buClr>
                <a:schemeClr val="bg1"/>
              </a:buClr>
              <a:buSzPct val="100000"/>
              <a:buFont typeface="+mj-lt"/>
              <a:buAutoNum type="arabicPeriod" startAt="5"/>
            </a:pPr>
            <a:r>
              <a:rPr lang="en-US" sz="1600" dirty="0">
                <a:solidFill>
                  <a:schemeClr val="bg1"/>
                </a:solidFill>
                <a:latin typeface="Times New Roman" pitchFamily="18" charset="0"/>
                <a:cs typeface="Times New Roman" pitchFamily="18" charset="0"/>
              </a:rPr>
              <a:t>Overall, this project demonstrated the successful implementation of machine learning techniques, particularly Logistic Regression, in Spam Email prediction. The developed solution provides an efficient and reliable means of identifying Spam Emails, helping peoples and organization to easily </a:t>
            </a:r>
            <a:r>
              <a:rPr lang="en-US" sz="1600" dirty="0" err="1">
                <a:solidFill>
                  <a:schemeClr val="bg1"/>
                </a:solidFill>
                <a:latin typeface="Times New Roman" pitchFamily="18" charset="0"/>
                <a:cs typeface="Times New Roman" pitchFamily="18" charset="0"/>
              </a:rPr>
              <a:t>identyfying</a:t>
            </a:r>
            <a:r>
              <a:rPr lang="en-US" sz="1600" dirty="0">
                <a:solidFill>
                  <a:schemeClr val="bg1"/>
                </a:solidFill>
                <a:latin typeface="Times New Roman" pitchFamily="18" charset="0"/>
                <a:cs typeface="Times New Roman" pitchFamily="18" charset="0"/>
              </a:rPr>
              <a:t> Spam Emails.</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971550"/>
            <a:ext cx="1757848" cy="1407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0947" y="2952750"/>
            <a:ext cx="1740559" cy="1522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0912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p:nvPr/>
        </p:nvSpPr>
        <p:spPr>
          <a:xfrm>
            <a:off x="514725" y="942584"/>
            <a:ext cx="8171736" cy="389283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7DFFB1"/>
          </a:solidFill>
          <a:ln>
            <a:noFill/>
          </a:ln>
          <a:effectLst>
            <a:outerShdw blurRad="57150" dist="19050" dir="5400000" algn="bl" rotWithShape="0">
              <a:srgbClr val="073763">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1985850" y="1830500"/>
            <a:ext cx="687900" cy="202500"/>
          </a:xfrm>
          <a:prstGeom prst="wedgeRectCallout">
            <a:avLst>
              <a:gd name="adj1" fmla="val -21428"/>
              <a:gd name="adj2" fmla="val 84287"/>
            </a:avLst>
          </a:prstGeom>
          <a:solidFill>
            <a:srgbClr val="FFFFFF"/>
          </a:solidFill>
          <a:ln>
            <a:noFill/>
          </a:ln>
          <a:effectLst>
            <a:outerShdw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0037B3"/>
                </a:solidFill>
                <a:latin typeface="Titillium Web Light"/>
                <a:ea typeface="Titillium Web Light"/>
                <a:cs typeface="Titillium Web Light"/>
                <a:sym typeface="Titillium Web Light"/>
              </a:rPr>
              <a:t>our office</a:t>
            </a:r>
            <a:endParaRPr sz="1000">
              <a:solidFill>
                <a:srgbClr val="0037B3"/>
              </a:solidFill>
              <a:latin typeface="Titillium Web Light"/>
              <a:ea typeface="Titillium Web Light"/>
              <a:cs typeface="Titillium Web Light"/>
              <a:sym typeface="Titillium Web Light"/>
            </a:endParaRPr>
          </a:p>
        </p:txBody>
      </p:sp>
      <p:sp>
        <p:nvSpPr>
          <p:cNvPr id="197" name="Google Shape;197;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198" name="Google Shape;198;p24"/>
          <p:cNvSpPr/>
          <p:nvPr/>
        </p:nvSpPr>
        <p:spPr>
          <a:xfrm rot="10800000">
            <a:off x="1155750" y="2156500"/>
            <a:ext cx="147900" cy="128100"/>
          </a:xfrm>
          <a:prstGeom prst="triangle">
            <a:avLst>
              <a:gd name="adj" fmla="val 50000"/>
            </a:avLst>
          </a:prstGeom>
          <a:solidFill>
            <a:srgbClr val="FFFFFF"/>
          </a:solidFill>
          <a:ln>
            <a:noFill/>
          </a:ln>
          <a:effectLst>
            <a:outerShdw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rot="10800000">
            <a:off x="2818775" y="3782425"/>
            <a:ext cx="147900" cy="128100"/>
          </a:xfrm>
          <a:prstGeom prst="triangle">
            <a:avLst>
              <a:gd name="adj" fmla="val 50000"/>
            </a:avLst>
          </a:prstGeom>
          <a:solidFill>
            <a:srgbClr val="FFFFFF"/>
          </a:solidFill>
          <a:ln>
            <a:noFill/>
          </a:ln>
          <a:effectLst>
            <a:outerShdw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rot="10800000">
            <a:off x="3879375" y="1970100"/>
            <a:ext cx="147900" cy="128100"/>
          </a:xfrm>
          <a:prstGeom prst="triangle">
            <a:avLst>
              <a:gd name="adj" fmla="val 50000"/>
            </a:avLst>
          </a:prstGeom>
          <a:solidFill>
            <a:srgbClr val="FFFFFF"/>
          </a:solidFill>
          <a:ln>
            <a:noFill/>
          </a:ln>
          <a:effectLst>
            <a:outerShdw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rot="10800000">
            <a:off x="4597100" y="4068725"/>
            <a:ext cx="147900" cy="128100"/>
          </a:xfrm>
          <a:prstGeom prst="triangle">
            <a:avLst>
              <a:gd name="adj" fmla="val 50000"/>
            </a:avLst>
          </a:prstGeom>
          <a:solidFill>
            <a:srgbClr val="FFFFFF"/>
          </a:solidFill>
          <a:ln>
            <a:noFill/>
          </a:ln>
          <a:effectLst>
            <a:outerShdw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rot="10800000">
            <a:off x="6751300" y="2451025"/>
            <a:ext cx="147900" cy="128100"/>
          </a:xfrm>
          <a:prstGeom prst="triangle">
            <a:avLst>
              <a:gd name="adj" fmla="val 50000"/>
            </a:avLst>
          </a:prstGeom>
          <a:solidFill>
            <a:srgbClr val="FFFFFF"/>
          </a:solidFill>
          <a:ln>
            <a:noFill/>
          </a:ln>
          <a:effectLst>
            <a:outerShdw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rot="10800000">
            <a:off x="7422675" y="4141825"/>
            <a:ext cx="147900" cy="128100"/>
          </a:xfrm>
          <a:prstGeom prst="triangle">
            <a:avLst>
              <a:gd name="adj" fmla="val 50000"/>
            </a:avLst>
          </a:prstGeom>
          <a:solidFill>
            <a:srgbClr val="FFFFFF"/>
          </a:solidFill>
          <a:ln>
            <a:noFill/>
          </a:ln>
          <a:effectLst>
            <a:outerShdw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30"/>
            <a:ext cx="9176297" cy="5153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13"/>
          <p:cNvSpPr txBox="1">
            <a:spLocks noGrp="1"/>
          </p:cNvSpPr>
          <p:nvPr>
            <p:ph type="ctrTitle" idx="4294967295"/>
          </p:nvPr>
        </p:nvSpPr>
        <p:spPr>
          <a:xfrm>
            <a:off x="609600" y="0"/>
            <a:ext cx="4360500" cy="704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Introduction</a:t>
            </a:r>
            <a:endParaRPr sz="4000" dirty="0"/>
          </a:p>
        </p:txBody>
      </p:sp>
      <p:sp>
        <p:nvSpPr>
          <p:cNvPr id="70" name="Google Shape;7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3" name="TextBox 2"/>
          <p:cNvSpPr txBox="1"/>
          <p:nvPr/>
        </p:nvSpPr>
        <p:spPr>
          <a:xfrm>
            <a:off x="228600" y="819150"/>
            <a:ext cx="8382000" cy="4031873"/>
          </a:xfrm>
          <a:prstGeom prst="rect">
            <a:avLst/>
          </a:prstGeom>
          <a:noFill/>
        </p:spPr>
        <p:txBody>
          <a:bodyPr wrap="square" rtlCol="0">
            <a:spAutoFit/>
          </a:bodyPr>
          <a:lstStyle/>
          <a:p>
            <a:pPr marL="285750" indent="-285750">
              <a:buClr>
                <a:schemeClr val="bg1"/>
              </a:buClr>
              <a:buFont typeface="Arial" pitchFamily="34" charset="0"/>
              <a:buChar char="•"/>
            </a:pPr>
            <a:r>
              <a:rPr lang="en-US" sz="1600" b="1" dirty="0">
                <a:solidFill>
                  <a:schemeClr val="bg1"/>
                </a:solidFill>
                <a:latin typeface="Arial" pitchFamily="34" charset="0"/>
                <a:cs typeface="Arial" pitchFamily="34" charset="0"/>
              </a:rPr>
              <a:t>In today's digital age, email has become a vital communication channel for individuals and businesses alike. However, along with the benefits of email comes the persistent nuisance of spam.</a:t>
            </a:r>
          </a:p>
          <a:p>
            <a:pPr marL="285750" indent="-285750">
              <a:buClr>
                <a:schemeClr val="bg1"/>
              </a:buClr>
              <a:buFont typeface="Arial" pitchFamily="34" charset="0"/>
              <a:buChar char="•"/>
            </a:pPr>
            <a:r>
              <a:rPr lang="en-US" sz="1600" b="1" dirty="0">
                <a:solidFill>
                  <a:schemeClr val="bg1"/>
                </a:solidFill>
                <a:latin typeface="Arial" pitchFamily="34" charset="0"/>
                <a:cs typeface="Arial" pitchFamily="34" charset="0"/>
              </a:rPr>
              <a:t>Spam emails, often unsolicited and irrelevant, can clutter inboxes, waste time, and potentially expose users to scams or malware. To combat this issue, machine learning techniques have been employed to predict and filter out spam emails effectively.</a:t>
            </a:r>
          </a:p>
          <a:p>
            <a:pPr marL="285750" indent="-285750">
              <a:buClr>
                <a:schemeClr val="bg1"/>
              </a:buClr>
              <a:buFont typeface="Arial" pitchFamily="34" charset="0"/>
              <a:buChar char="•"/>
            </a:pPr>
            <a:r>
              <a:rPr lang="en-US" sz="1600" b="1" dirty="0">
                <a:solidFill>
                  <a:schemeClr val="bg1"/>
                </a:solidFill>
                <a:latin typeface="Arial" pitchFamily="34" charset="0"/>
                <a:cs typeface="Arial" pitchFamily="34" charset="0"/>
              </a:rPr>
              <a:t>Spam email prediction using machine learning is a subfield of artificial intelligence that aims to automatically identify and classify incoming emails as either spam or legitimate. </a:t>
            </a:r>
          </a:p>
          <a:p>
            <a:pPr marL="285750" indent="-285750">
              <a:buClr>
                <a:schemeClr val="bg1"/>
              </a:buClr>
              <a:buFont typeface="Arial" pitchFamily="34" charset="0"/>
              <a:buChar char="•"/>
            </a:pPr>
            <a:r>
              <a:rPr lang="en-US" sz="1600" b="1" dirty="0">
                <a:solidFill>
                  <a:schemeClr val="bg1"/>
                </a:solidFill>
                <a:latin typeface="Arial" pitchFamily="34" charset="0"/>
                <a:cs typeface="Arial" pitchFamily="34" charset="0"/>
              </a:rPr>
              <a:t>By leveraging the power of machine learning algorithms, these predictive models analyze various features and patterns within email content, headers, and metadata to make accurate predictions about the spam likelihood of an email.</a:t>
            </a:r>
          </a:p>
          <a:p>
            <a:pPr marL="285750" indent="-285750">
              <a:buClr>
                <a:schemeClr val="bg1"/>
              </a:buClr>
              <a:buFont typeface="Arial" pitchFamily="34" charset="0"/>
              <a:buChar char="•"/>
            </a:pPr>
            <a:r>
              <a:rPr lang="en-US" sz="1600" b="1" dirty="0">
                <a:solidFill>
                  <a:schemeClr val="bg1"/>
                </a:solidFill>
                <a:latin typeface="Arial" pitchFamily="34" charset="0"/>
                <a:cs typeface="Arial" pitchFamily="34" charset="0"/>
              </a:rPr>
              <a:t>The process of spam email prediction typically involves two main steps: training and testing. In the training phase, a machine learning model is constructed by using a labeled dataset that consists of both spam and non-spam (ham) emails.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13"/>
          <p:cNvSpPr txBox="1">
            <a:spLocks noGrp="1"/>
          </p:cNvSpPr>
          <p:nvPr>
            <p:ph type="ctrTitle" idx="4294967295"/>
          </p:nvPr>
        </p:nvSpPr>
        <p:spPr>
          <a:xfrm>
            <a:off x="609600" y="0"/>
            <a:ext cx="4360500" cy="704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Introduction</a:t>
            </a:r>
            <a:endParaRPr sz="4000" dirty="0"/>
          </a:p>
        </p:txBody>
      </p:sp>
      <p:sp>
        <p:nvSpPr>
          <p:cNvPr id="70" name="Google Shape;7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3" name="TextBox 2"/>
          <p:cNvSpPr txBox="1"/>
          <p:nvPr/>
        </p:nvSpPr>
        <p:spPr>
          <a:xfrm>
            <a:off x="228600" y="819150"/>
            <a:ext cx="8382000" cy="3785652"/>
          </a:xfrm>
          <a:prstGeom prst="rect">
            <a:avLst/>
          </a:prstGeom>
          <a:noFill/>
        </p:spPr>
        <p:txBody>
          <a:bodyPr wrap="square" rtlCol="0">
            <a:spAutoFit/>
          </a:bodyPr>
          <a:lstStyle/>
          <a:p>
            <a:pPr marL="285750" indent="-285750">
              <a:buClr>
                <a:schemeClr val="bg1"/>
              </a:buClr>
              <a:buFont typeface="Arial" pitchFamily="34" charset="0"/>
              <a:buChar char="•"/>
            </a:pPr>
            <a:r>
              <a:rPr lang="en-US" sz="1600" b="1" dirty="0">
                <a:solidFill>
                  <a:schemeClr val="bg1"/>
                </a:solidFill>
              </a:rPr>
              <a:t>The model learns from these examples to recognize patterns and characteristics that distinguish spam emails from legitimate ones.</a:t>
            </a:r>
          </a:p>
          <a:p>
            <a:pPr marL="285750" indent="-285750">
              <a:buClr>
                <a:schemeClr val="bg1"/>
              </a:buClr>
              <a:buFont typeface="Arial" pitchFamily="34" charset="0"/>
              <a:buChar char="•"/>
            </a:pPr>
            <a:r>
              <a:rPr lang="en-US" sz="1600" b="1" dirty="0">
                <a:solidFill>
                  <a:schemeClr val="bg1"/>
                </a:solidFill>
              </a:rPr>
              <a:t>Once the model is trained, it is evaluated using a separate dataset in the testing phase. This evaluation allows us to assess the model's performance in terms of accuracy, precision, recall, and other relevant metrics. </a:t>
            </a:r>
          </a:p>
          <a:p>
            <a:pPr marL="285750" indent="-285750">
              <a:buClr>
                <a:schemeClr val="bg1"/>
              </a:buClr>
              <a:buFont typeface="Arial" pitchFamily="34" charset="0"/>
              <a:buChar char="•"/>
            </a:pPr>
            <a:r>
              <a:rPr lang="en-US" sz="1600" b="1" dirty="0">
                <a:solidFill>
                  <a:schemeClr val="bg1"/>
                </a:solidFill>
              </a:rPr>
              <a:t>By iteratively refining the model and repeating the training and testing process, we can enhance its predictive capabilities and ensure its effectiveness in identifying spam emails accurately.</a:t>
            </a:r>
          </a:p>
          <a:p>
            <a:pPr marL="285750" indent="-285750">
              <a:buClr>
                <a:schemeClr val="bg1"/>
              </a:buClr>
              <a:buFont typeface="Arial" pitchFamily="34" charset="0"/>
              <a:buChar char="•"/>
            </a:pPr>
            <a:r>
              <a:rPr lang="en-US" sz="1600" b="1" dirty="0">
                <a:solidFill>
                  <a:schemeClr val="bg1"/>
                </a:solidFill>
              </a:rPr>
              <a:t>Feature engineering plays a crucial role in spam email prediction. Various textual, syntactical, and statistical features can be extracted from email content, such as the presence of specific keywords, the frequency of capital letters, or the number of exclamation marks.</a:t>
            </a:r>
          </a:p>
          <a:p>
            <a:pPr marL="285750" indent="-285750">
              <a:buClr>
                <a:schemeClr val="bg1"/>
              </a:buClr>
              <a:buFont typeface="Arial" pitchFamily="34" charset="0"/>
              <a:buChar char="•"/>
            </a:pPr>
            <a:r>
              <a:rPr lang="en-US" sz="1600" b="1" dirty="0">
                <a:solidFill>
                  <a:schemeClr val="bg1"/>
                </a:solidFill>
              </a:rPr>
              <a:t>Additionally, features like sender reputation, IP address analysis, and email header information can provide valuable insights into the email's authenticity and potential spam status.</a:t>
            </a:r>
          </a:p>
        </p:txBody>
      </p:sp>
    </p:spTree>
    <p:extLst>
      <p:ext uri="{BB962C8B-B14F-4D97-AF65-F5344CB8AC3E}">
        <p14:creationId xmlns:p14="http://schemas.microsoft.com/office/powerpoint/2010/main" val="353321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13"/>
          <p:cNvSpPr txBox="1">
            <a:spLocks noGrp="1"/>
          </p:cNvSpPr>
          <p:nvPr>
            <p:ph type="ctrTitle" idx="4294967295"/>
          </p:nvPr>
        </p:nvSpPr>
        <p:spPr>
          <a:xfrm>
            <a:off x="609600" y="21383"/>
            <a:ext cx="4360500" cy="57145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Introduction</a:t>
            </a:r>
            <a:endParaRPr sz="4000" dirty="0"/>
          </a:p>
        </p:txBody>
      </p:sp>
      <p:sp>
        <p:nvSpPr>
          <p:cNvPr id="70" name="Google Shape;7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3" name="TextBox 2"/>
          <p:cNvSpPr txBox="1"/>
          <p:nvPr/>
        </p:nvSpPr>
        <p:spPr>
          <a:xfrm>
            <a:off x="152400" y="619185"/>
            <a:ext cx="8382000" cy="4524315"/>
          </a:xfrm>
          <a:prstGeom prst="rect">
            <a:avLst/>
          </a:prstGeom>
          <a:noFill/>
        </p:spPr>
        <p:txBody>
          <a:bodyPr wrap="square" rtlCol="0">
            <a:spAutoFit/>
          </a:bodyPr>
          <a:lstStyle/>
          <a:p>
            <a:pPr marL="285750" indent="-285750">
              <a:buClr>
                <a:schemeClr val="bg1"/>
              </a:buClr>
              <a:buFont typeface="Arial" pitchFamily="34" charset="0"/>
              <a:buChar char="•"/>
            </a:pPr>
            <a:r>
              <a:rPr lang="en-US" sz="1600" b="1" dirty="0">
                <a:solidFill>
                  <a:schemeClr val="bg1"/>
                </a:solidFill>
              </a:rPr>
              <a:t>One challenge in spam email prediction is the constantly evolving nature of spamming techniques. Spammers continuously adapt their tactics to evade detection, necessitating the need for ongoing model updates and the incorporation of new features.</a:t>
            </a:r>
          </a:p>
          <a:p>
            <a:pPr marL="285750" indent="-285750">
              <a:buClr>
                <a:schemeClr val="bg1"/>
              </a:buClr>
              <a:buFont typeface="Arial" pitchFamily="34" charset="0"/>
              <a:buChar char="•"/>
            </a:pPr>
            <a:r>
              <a:rPr lang="en-US" sz="1600" b="1" dirty="0">
                <a:solidFill>
                  <a:schemeClr val="bg1"/>
                </a:solidFill>
              </a:rPr>
              <a:t>Therefore, a robust and scalable machine learning solution is essential to keep up with the evolving landscape of spam emails.</a:t>
            </a:r>
          </a:p>
          <a:p>
            <a:pPr marL="285750" indent="-285750">
              <a:buClr>
                <a:schemeClr val="bg1"/>
              </a:buClr>
              <a:buFont typeface="Arial" pitchFamily="34" charset="0"/>
              <a:buChar char="•"/>
            </a:pPr>
            <a:r>
              <a:rPr lang="en-US" sz="1600" b="1" dirty="0">
                <a:solidFill>
                  <a:schemeClr val="bg1"/>
                </a:solidFill>
              </a:rPr>
              <a:t>By accurately predicting spam emails, machine learning-based approaches provide significant benefits. They help users save time and improve productivity by filtering out unwanted messages, protect against phishing attempts and malicious links, and enhance the overall security of email communication.</a:t>
            </a:r>
          </a:p>
          <a:p>
            <a:pPr marL="285750" indent="-285750">
              <a:buClr>
                <a:schemeClr val="bg1"/>
              </a:buClr>
              <a:buFont typeface="Arial" pitchFamily="34" charset="0"/>
              <a:buChar char="•"/>
            </a:pPr>
            <a:r>
              <a:rPr lang="en-US" sz="1600" b="1" dirty="0">
                <a:solidFill>
                  <a:schemeClr val="bg1"/>
                </a:solidFill>
              </a:rPr>
              <a:t>In this Project, we delve into the various machine learning techniques employed in spam email prediction. We explore different feature extraction methods, model architectures, and evaluation metrics commonly used in this domain.</a:t>
            </a:r>
          </a:p>
          <a:p>
            <a:pPr marL="285750" indent="-285750">
              <a:buClr>
                <a:schemeClr val="bg1"/>
              </a:buClr>
              <a:buFont typeface="Arial" pitchFamily="34" charset="0"/>
              <a:buChar char="•"/>
            </a:pPr>
            <a:r>
              <a:rPr lang="en-US" sz="1600" b="1" dirty="0">
                <a:solidFill>
                  <a:schemeClr val="bg1"/>
                </a:solidFill>
              </a:rPr>
              <a:t>Overall, spam email prediction using machine learning is a vital field that leverages intelligent algorithms to combat the ever-present issue of spam emails. By developing accurate and efficient predictive models, we can significantly improve email filtering, enhance user experience, and ensure the security and integrity of our digital communication channels.</a:t>
            </a:r>
          </a:p>
        </p:txBody>
      </p:sp>
    </p:spTree>
    <p:extLst>
      <p:ext uri="{BB962C8B-B14F-4D97-AF65-F5344CB8AC3E}">
        <p14:creationId xmlns:p14="http://schemas.microsoft.com/office/powerpoint/2010/main" val="218317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81000" y="209550"/>
            <a:ext cx="6025500" cy="54902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Data Preprocessing</a:t>
            </a:r>
            <a:endParaRPr dirty="0"/>
          </a:p>
        </p:txBody>
      </p:sp>
      <p:sp>
        <p:nvSpPr>
          <p:cNvPr id="82" name="Google Shape;82;p15"/>
          <p:cNvSpPr txBox="1">
            <a:spLocks noGrp="1"/>
          </p:cNvSpPr>
          <p:nvPr>
            <p:ph type="body" idx="1"/>
          </p:nvPr>
        </p:nvSpPr>
        <p:spPr>
          <a:xfrm>
            <a:off x="304800" y="1047750"/>
            <a:ext cx="8458200" cy="4444200"/>
          </a:xfrm>
          <a:prstGeom prst="rect">
            <a:avLst/>
          </a:prstGeom>
        </p:spPr>
        <p:txBody>
          <a:bodyPr spcFirstLastPara="1" wrap="square" lIns="0" tIns="0" rIns="0" bIns="0" anchor="t" anchorCtr="0">
            <a:noAutofit/>
          </a:bodyPr>
          <a:lstStyle/>
          <a:p>
            <a:pPr>
              <a:buFont typeface="Wingdings" pitchFamily="2" charset="2"/>
              <a:buChar char="§"/>
            </a:pPr>
            <a:r>
              <a:rPr lang="en-US" sz="2000" b="1" dirty="0">
                <a:latin typeface="Times New Roman" pitchFamily="18" charset="0"/>
                <a:cs typeface="Times New Roman" pitchFamily="18" charset="0"/>
              </a:rPr>
              <a:t>Data preprocessing is an essential step in preparing the Spam Email dataset for analysis and building machine learning models. The following are some common data preprocessing steps for Spam Email data:</a:t>
            </a:r>
          </a:p>
          <a:p>
            <a:pPr>
              <a:buFont typeface="Wingdings" pitchFamily="2" charset="2"/>
              <a:buChar char="§"/>
            </a:pPr>
            <a:endParaRPr lang="en-US" sz="2000" b="1" dirty="0">
              <a:latin typeface="Times New Roman" pitchFamily="18" charset="0"/>
              <a:cs typeface="Times New Roman" pitchFamily="18" charset="0"/>
            </a:endParaRPr>
          </a:p>
          <a:p>
            <a:pPr>
              <a:buFont typeface="Wingdings" pitchFamily="2" charset="2"/>
              <a:buChar char="§"/>
            </a:pPr>
            <a:r>
              <a:rPr lang="en-US" sz="2000" b="1" dirty="0">
                <a:latin typeface="Times New Roman" pitchFamily="18" charset="0"/>
                <a:cs typeface="Times New Roman" pitchFamily="18" charset="0"/>
              </a:rPr>
              <a:t>Handling Missing Values : Spam Email dataset  does not contain any missing values or null entries. This means that we have complete information for all the features, allowing us to proceed with the analysis and model building without the need for imputation or data cleansing.</a:t>
            </a:r>
          </a:p>
          <a:p>
            <a:pPr lvl="0" algn="l" rtl="0">
              <a:spcBef>
                <a:spcPts val="600"/>
              </a:spcBef>
              <a:spcAft>
                <a:spcPts val="0"/>
              </a:spcAft>
              <a:buSzPts val="2400"/>
              <a:buFont typeface="Wingdings" pitchFamily="2" charset="2"/>
              <a:buChar char="§"/>
            </a:pPr>
            <a:endParaRPr b="1" dirty="0">
              <a:latin typeface="Times New Roman" pitchFamily="18" charset="0"/>
              <a:cs typeface="Times New Roman" pitchFamily="18" charset="0"/>
            </a:endParaRP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67150"/>
            <a:ext cx="7297737"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81000" y="209550"/>
            <a:ext cx="6025500" cy="54902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Data Preprocessing</a:t>
            </a:r>
            <a:endParaRPr dirty="0"/>
          </a:p>
        </p:txBody>
      </p:sp>
      <p:sp>
        <p:nvSpPr>
          <p:cNvPr id="82" name="Google Shape;82;p15"/>
          <p:cNvSpPr txBox="1">
            <a:spLocks noGrp="1"/>
          </p:cNvSpPr>
          <p:nvPr>
            <p:ph type="body" idx="1"/>
          </p:nvPr>
        </p:nvSpPr>
        <p:spPr>
          <a:xfrm>
            <a:off x="304800" y="1047750"/>
            <a:ext cx="8458200" cy="4444200"/>
          </a:xfrm>
          <a:prstGeom prst="rect">
            <a:avLst/>
          </a:prstGeom>
        </p:spPr>
        <p:txBody>
          <a:bodyPr spcFirstLastPara="1" wrap="square" lIns="0" tIns="0" rIns="0" bIns="0" anchor="t" anchorCtr="0">
            <a:noAutofit/>
          </a:bodyPr>
          <a:lstStyle/>
          <a:p>
            <a:pPr>
              <a:buFont typeface="Wingdings" pitchFamily="2" charset="2"/>
              <a:buChar char="§"/>
            </a:pPr>
            <a:r>
              <a:rPr lang="en-US" sz="2000" dirty="0">
                <a:latin typeface="Times New Roman" pitchFamily="18" charset="0"/>
                <a:cs typeface="Times New Roman" pitchFamily="18" charset="0"/>
              </a:rPr>
              <a:t>Handling Imbalanced Data :  However, one important challenge we face in our Spam Email dataset is its highly unbalanced nature. Out of the total samples, only 747 instances are labeled as spam Email, while the majority class represents 4825 Ham Email. This severe class imbalance can significantly impact the performance of our models and requires special attention during the analysis and evaluation stages.</a:t>
            </a:r>
          </a:p>
          <a:p>
            <a:pPr lvl="0" algn="l" rtl="0">
              <a:spcBef>
                <a:spcPts val="600"/>
              </a:spcBef>
              <a:spcAft>
                <a:spcPts val="0"/>
              </a:spcAft>
              <a:buSzPts val="2400"/>
              <a:buFont typeface="Wingdings" pitchFamily="2" charset="2"/>
              <a:buChar char="§"/>
            </a:pPr>
            <a:endParaRPr b="1" dirty="0">
              <a:latin typeface="Times New Roman" pitchFamily="18" charset="0"/>
              <a:cs typeface="Times New Roman" pitchFamily="18" charset="0"/>
            </a:endParaRP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333750"/>
            <a:ext cx="710723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1527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81000" y="209550"/>
            <a:ext cx="6025500" cy="54902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Data Preprocessing</a:t>
            </a:r>
            <a:endParaRPr dirty="0"/>
          </a:p>
        </p:txBody>
      </p:sp>
      <p:sp>
        <p:nvSpPr>
          <p:cNvPr id="82" name="Google Shape;82;p15"/>
          <p:cNvSpPr txBox="1">
            <a:spLocks noGrp="1"/>
          </p:cNvSpPr>
          <p:nvPr>
            <p:ph type="body" idx="1"/>
          </p:nvPr>
        </p:nvSpPr>
        <p:spPr>
          <a:xfrm>
            <a:off x="304800" y="819150"/>
            <a:ext cx="8458200" cy="4444200"/>
          </a:xfrm>
          <a:prstGeom prst="rect">
            <a:avLst/>
          </a:prstGeom>
        </p:spPr>
        <p:txBody>
          <a:bodyPr spcFirstLastPara="1" wrap="square" lIns="0" tIns="0" rIns="0" bIns="0" anchor="t" anchorCtr="0">
            <a:noAutofit/>
          </a:bodyPr>
          <a:lstStyle/>
          <a:p>
            <a:pPr>
              <a:buFont typeface="Wingdings" pitchFamily="2" charset="2"/>
              <a:buChar char="§"/>
            </a:pPr>
            <a:r>
              <a:rPr lang="en-US" sz="2000" dirty="0">
                <a:latin typeface="Times New Roman" pitchFamily="18" charset="0"/>
                <a:cs typeface="Times New Roman" pitchFamily="18" charset="0"/>
              </a:rPr>
              <a:t>Splitting into Training and Testing Sets : We divided our dataset into the 4 array </a:t>
            </a:r>
            <a:r>
              <a:rPr lang="en-US" sz="2000" dirty="0" err="1">
                <a:latin typeface="Times New Roman" pitchFamily="18" charset="0"/>
                <a:cs typeface="Times New Roman" pitchFamily="18" charset="0"/>
              </a:rPr>
              <a:t>X_train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X_test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Y_train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Y_test</a:t>
            </a:r>
            <a:r>
              <a:rPr lang="en-US" sz="2000" dirty="0">
                <a:latin typeface="Times New Roman" pitchFamily="18" charset="0"/>
                <a:cs typeface="Times New Roman" pitchFamily="18" charset="0"/>
              </a:rPr>
              <a:t> where X &amp; Y are original datasets where X contains Emails and Y contains their labels.</a:t>
            </a:r>
          </a:p>
          <a:p>
            <a:pPr>
              <a:buFont typeface="Wingdings" pitchFamily="2" charset="2"/>
              <a:buChar char="§"/>
            </a:pPr>
            <a:r>
              <a:rPr lang="en-US" sz="2000" dirty="0">
                <a:latin typeface="Times New Roman" pitchFamily="18" charset="0"/>
                <a:cs typeface="Times New Roman" pitchFamily="18" charset="0"/>
              </a:rPr>
              <a:t>Here we split our dataset in 80% data which is used for training and 20% data which is used for testing. Hence </a:t>
            </a:r>
            <a:r>
              <a:rPr lang="en-US" sz="2000" dirty="0" err="1">
                <a:latin typeface="Times New Roman" pitchFamily="18" charset="0"/>
                <a:cs typeface="Times New Roman" pitchFamily="18" charset="0"/>
              </a:rPr>
              <a:t>X_train</a:t>
            </a:r>
            <a:r>
              <a:rPr lang="en-US" sz="2000" dirty="0">
                <a:latin typeface="Times New Roman" pitchFamily="18" charset="0"/>
                <a:cs typeface="Times New Roman" pitchFamily="18" charset="0"/>
              </a:rPr>
              <a:t> contains training data </a:t>
            </a:r>
            <a:r>
              <a:rPr lang="en-US" sz="2000" dirty="0" err="1">
                <a:latin typeface="Times New Roman" pitchFamily="18" charset="0"/>
                <a:cs typeface="Times New Roman" pitchFamily="18" charset="0"/>
              </a:rPr>
              <a:t>ane</a:t>
            </a:r>
            <a:r>
              <a:rPr lang="en-US" sz="2000" dirty="0">
                <a:latin typeface="Times New Roman" pitchFamily="18" charset="0"/>
                <a:cs typeface="Times New Roman" pitchFamily="18" charset="0"/>
              </a:rPr>
              <a:t> their corresponding labels are stored in </a:t>
            </a:r>
            <a:r>
              <a:rPr lang="en-US" sz="2000" dirty="0" err="1">
                <a:latin typeface="Times New Roman" pitchFamily="18" charset="0"/>
                <a:cs typeface="Times New Roman" pitchFamily="18" charset="0"/>
              </a:rPr>
              <a:t>Y_train</a:t>
            </a:r>
            <a:r>
              <a:rPr lang="en-US" sz="2000" dirty="0">
                <a:latin typeface="Times New Roman" pitchFamily="18" charset="0"/>
                <a:cs typeface="Times New Roman" pitchFamily="18" charset="0"/>
              </a:rPr>
              <a:t> , similarly </a:t>
            </a:r>
            <a:r>
              <a:rPr lang="en-US" sz="2000" dirty="0" err="1">
                <a:latin typeface="Times New Roman" pitchFamily="18" charset="0"/>
                <a:cs typeface="Times New Roman" pitchFamily="18" charset="0"/>
              </a:rPr>
              <a:t>Y_test</a:t>
            </a:r>
            <a:r>
              <a:rPr lang="en-US" sz="2000" dirty="0">
                <a:latin typeface="Times New Roman" pitchFamily="18" charset="0"/>
                <a:cs typeface="Times New Roman" pitchFamily="18" charset="0"/>
              </a:rPr>
              <a:t>  contains testing data and </a:t>
            </a:r>
            <a:r>
              <a:rPr lang="en-US" sz="2000" dirty="0" err="1">
                <a:latin typeface="Times New Roman" pitchFamily="18" charset="0"/>
                <a:cs typeface="Times New Roman" pitchFamily="18" charset="0"/>
              </a:rPr>
              <a:t>Y_test</a:t>
            </a:r>
            <a:r>
              <a:rPr lang="en-US" sz="2000" dirty="0">
                <a:latin typeface="Times New Roman" pitchFamily="18" charset="0"/>
                <a:cs typeface="Times New Roman" pitchFamily="18" charset="0"/>
              </a:rPr>
              <a:t> contains its labels. </a:t>
            </a:r>
          </a:p>
          <a:p>
            <a:pPr>
              <a:buFont typeface="Wingdings" pitchFamily="2" charset="2"/>
              <a:buChar char="§"/>
            </a:pPr>
            <a:endParaRPr lang="en-US" sz="2000" dirty="0">
              <a:latin typeface="Times New Roman" pitchFamily="18" charset="0"/>
              <a:cs typeface="Times New Roman" pitchFamily="18" charset="0"/>
            </a:endParaRPr>
          </a:p>
          <a:p>
            <a:pPr>
              <a:buFont typeface="Wingdings" pitchFamily="2" charset="2"/>
              <a:buChar char="§"/>
            </a:pPr>
            <a:endParaRPr sz="2000" dirty="0">
              <a:latin typeface="Times New Roman" pitchFamily="18" charset="0"/>
              <a:cs typeface="Times New Roman" pitchFamily="18" charset="0"/>
            </a:endParaRP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59431"/>
          <a:stretch/>
        </p:blipFill>
        <p:spPr bwMode="auto">
          <a:xfrm>
            <a:off x="632504" y="4130513"/>
            <a:ext cx="7354887" cy="98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505" y="3181350"/>
            <a:ext cx="6421437"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3614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81000" y="209550"/>
            <a:ext cx="6025500" cy="54902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Feature Extraction</a:t>
            </a:r>
            <a:endParaRPr dirty="0"/>
          </a:p>
        </p:txBody>
      </p:sp>
      <p:sp>
        <p:nvSpPr>
          <p:cNvPr id="82" name="Google Shape;82;p15"/>
          <p:cNvSpPr txBox="1">
            <a:spLocks noGrp="1"/>
          </p:cNvSpPr>
          <p:nvPr>
            <p:ph type="body" idx="1"/>
          </p:nvPr>
        </p:nvSpPr>
        <p:spPr>
          <a:xfrm>
            <a:off x="304800" y="870750"/>
            <a:ext cx="8458200" cy="4444200"/>
          </a:xfrm>
          <a:prstGeom prst="rect">
            <a:avLst/>
          </a:prstGeom>
        </p:spPr>
        <p:txBody>
          <a:bodyPr spcFirstLastPara="1" wrap="square" lIns="0" tIns="0" rIns="0" bIns="0" anchor="t" anchorCtr="0">
            <a:noAutofit/>
          </a:bodyPr>
          <a:lstStyle/>
          <a:p>
            <a:pPr>
              <a:buFont typeface="Wingdings" pitchFamily="2" charset="2"/>
              <a:buChar char="§"/>
            </a:pPr>
            <a:r>
              <a:rPr lang="en-US" sz="2000" dirty="0">
                <a:latin typeface="Times New Roman" pitchFamily="18" charset="0"/>
                <a:cs typeface="Times New Roman" pitchFamily="18" charset="0"/>
              </a:rPr>
              <a:t>Here we convert the text data into meaningful numerical value because our regression model doesn’t understand text data.</a:t>
            </a:r>
          </a:p>
          <a:p>
            <a:pPr>
              <a:buFont typeface="Wingdings" pitchFamily="2" charset="2"/>
              <a:buChar char="§"/>
            </a:pPr>
            <a:r>
              <a:rPr lang="en-US" sz="2000" dirty="0">
                <a:latin typeface="Times New Roman" pitchFamily="18" charset="0"/>
                <a:cs typeface="Times New Roman" pitchFamily="18" charset="0"/>
              </a:rPr>
              <a:t>For this we had imported </a:t>
            </a:r>
            <a:r>
              <a:rPr lang="en-US" sz="2000" dirty="0" err="1">
                <a:latin typeface="Times New Roman" pitchFamily="18" charset="0"/>
                <a:cs typeface="Times New Roman" pitchFamily="18" charset="0"/>
              </a:rPr>
              <a:t>TfidfVectorizer</a:t>
            </a:r>
            <a:r>
              <a:rPr lang="en-US" sz="2000" dirty="0">
                <a:latin typeface="Times New Roman" pitchFamily="18" charset="0"/>
                <a:cs typeface="Times New Roman" pitchFamily="18" charset="0"/>
              </a:rPr>
              <a:t>() which will split the repeating text in our data by providing it some value. Its parameter with </a:t>
            </a:r>
            <a:r>
              <a:rPr lang="en-US" sz="2000" dirty="0" err="1">
                <a:latin typeface="Times New Roman" pitchFamily="18" charset="0"/>
                <a:cs typeface="Times New Roman" pitchFamily="18" charset="0"/>
              </a:rPr>
              <a:t>min_df</a:t>
            </a:r>
            <a:r>
              <a:rPr lang="en-US" sz="2000" dirty="0">
                <a:latin typeface="Times New Roman" pitchFamily="18" charset="0"/>
                <a:cs typeface="Times New Roman" pitchFamily="18" charset="0"/>
              </a:rPr>
              <a:t>=1 which means the words which repeating count less than one will be ignored because we don’t required it. Second parameter is </a:t>
            </a:r>
            <a:r>
              <a:rPr lang="en-US" sz="2000" dirty="0" err="1">
                <a:latin typeface="Times New Roman" pitchFamily="18" charset="0"/>
                <a:cs typeface="Times New Roman" pitchFamily="18" charset="0"/>
              </a:rPr>
              <a:t>stop_word</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english</a:t>
            </a:r>
            <a:r>
              <a:rPr lang="en-US" sz="2000" dirty="0">
                <a:latin typeface="Times New Roman" pitchFamily="18" charset="0"/>
                <a:cs typeface="Times New Roman" pitchFamily="18" charset="0"/>
              </a:rPr>
              <a:t>’ which means the words like ‘</a:t>
            </a:r>
            <a:r>
              <a:rPr lang="en-US" sz="2000" dirty="0" err="1">
                <a:latin typeface="Times New Roman" pitchFamily="18" charset="0"/>
                <a:cs typeface="Times New Roman" pitchFamily="18" charset="0"/>
              </a:rPr>
              <a:t>is’,’are’,’of</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etc</a:t>
            </a:r>
            <a:r>
              <a:rPr lang="en-US" sz="2000" dirty="0">
                <a:latin typeface="Times New Roman" pitchFamily="18" charset="0"/>
                <a:cs typeface="Times New Roman" pitchFamily="18" charset="0"/>
              </a:rPr>
              <a:t> doesn’t make much more sense hence ignoring that kinds of words.</a:t>
            </a:r>
          </a:p>
          <a:p>
            <a:pPr>
              <a:buFont typeface="Wingdings" pitchFamily="2" charset="2"/>
              <a:buChar char="§"/>
            </a:pPr>
            <a:r>
              <a:rPr lang="en-US" sz="2000" dirty="0">
                <a:latin typeface="Times New Roman" pitchFamily="18" charset="0"/>
                <a:cs typeface="Times New Roman" pitchFamily="18" charset="0"/>
              </a:rPr>
              <a:t>Next we create an instance of the </a:t>
            </a:r>
            <a:r>
              <a:rPr lang="en-US" sz="2000" dirty="0" err="1">
                <a:latin typeface="Times New Roman" pitchFamily="18" charset="0"/>
                <a:cs typeface="Times New Roman" pitchFamily="18" charset="0"/>
              </a:rPr>
              <a:t>tfidfVectorizer</a:t>
            </a:r>
            <a:r>
              <a:rPr lang="en-US" sz="2000" dirty="0">
                <a:latin typeface="Times New Roman" pitchFamily="18" charset="0"/>
                <a:cs typeface="Times New Roman" pitchFamily="18" charset="0"/>
              </a:rPr>
              <a:t> with </a:t>
            </a:r>
            <a:r>
              <a:rPr lang="en-US" sz="2000" dirty="0" err="1">
                <a:latin typeface="Times New Roman" pitchFamily="18" charset="0"/>
                <a:cs typeface="Times New Roman" pitchFamily="18" charset="0"/>
              </a:rPr>
              <a:t>fit_transform</a:t>
            </a:r>
            <a:r>
              <a:rPr lang="en-US" sz="2000" dirty="0">
                <a:latin typeface="Times New Roman" pitchFamily="18" charset="0"/>
                <a:cs typeface="Times New Roman" pitchFamily="18" charset="0"/>
              </a:rPr>
              <a:t> method to convert our </a:t>
            </a:r>
            <a:r>
              <a:rPr lang="en-US" sz="2000" dirty="0" err="1">
                <a:latin typeface="Times New Roman" pitchFamily="18" charset="0"/>
                <a:cs typeface="Times New Roman" pitchFamily="18" charset="0"/>
              </a:rPr>
              <a:t>X_train</a:t>
            </a:r>
            <a:r>
              <a:rPr lang="en-US" sz="2000" dirty="0">
                <a:latin typeface="Times New Roman" pitchFamily="18" charset="0"/>
                <a:cs typeface="Times New Roman" pitchFamily="18" charset="0"/>
              </a:rPr>
              <a:t> data and </a:t>
            </a:r>
            <a:r>
              <a:rPr lang="en-US" sz="2000" dirty="0" err="1">
                <a:latin typeface="Times New Roman" pitchFamily="18" charset="0"/>
                <a:cs typeface="Times New Roman" pitchFamily="18" charset="0"/>
              </a:rPr>
              <a:t>X_train</a:t>
            </a:r>
            <a:r>
              <a:rPr lang="en-US" sz="2000" dirty="0">
                <a:latin typeface="Times New Roman" pitchFamily="18" charset="0"/>
                <a:cs typeface="Times New Roman" pitchFamily="18" charset="0"/>
              </a:rPr>
              <a:t> data into numerical values and stored in </a:t>
            </a:r>
            <a:r>
              <a:rPr lang="en-US" sz="2000" dirty="0" err="1">
                <a:latin typeface="Times New Roman" pitchFamily="18" charset="0"/>
                <a:cs typeface="Times New Roman" pitchFamily="18" charset="0"/>
              </a:rPr>
              <a:t>X_train_features</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X_test_features</a:t>
            </a:r>
            <a:r>
              <a:rPr lang="en-US" sz="2000" dirty="0">
                <a:latin typeface="Times New Roman" pitchFamily="18" charset="0"/>
                <a:cs typeface="Times New Roman" pitchFamily="18" charset="0"/>
              </a:rPr>
              <a:t> arrays respectively.</a:t>
            </a: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771344506"/>
      </p:ext>
    </p:extLst>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TotalTime>
  <Words>2203</Words>
  <Application>Microsoft Office PowerPoint</Application>
  <PresentationFormat>On-screen Show (16:9)</PresentationFormat>
  <Paragraphs>133</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Times New Roman</vt:lpstr>
      <vt:lpstr>Titillium Web Light</vt:lpstr>
      <vt:lpstr>Bahnschrift SemiBold</vt:lpstr>
      <vt:lpstr>Titillium Web</vt:lpstr>
      <vt:lpstr>Arial</vt:lpstr>
      <vt:lpstr>Wingdings</vt:lpstr>
      <vt:lpstr>Ninacor template</vt:lpstr>
      <vt:lpstr>Spam Email Prediction Using Machine Learning</vt:lpstr>
      <vt:lpstr>Outline</vt:lpstr>
      <vt:lpstr>Introduction</vt:lpstr>
      <vt:lpstr>Introduction</vt:lpstr>
      <vt:lpstr>Introduction</vt:lpstr>
      <vt:lpstr>Data Preprocessing</vt:lpstr>
      <vt:lpstr>Data Preprocessing</vt:lpstr>
      <vt:lpstr>Data Preprocessing</vt:lpstr>
      <vt:lpstr>Feature Extraction</vt:lpstr>
      <vt:lpstr>Feature Extraction</vt:lpstr>
      <vt:lpstr>Exploratory Data Analysis</vt:lpstr>
      <vt:lpstr>Exploratory Data Analysis</vt:lpstr>
      <vt:lpstr>Model Selection </vt:lpstr>
      <vt:lpstr>Model Selection </vt:lpstr>
      <vt:lpstr>Model Training</vt:lpstr>
      <vt:lpstr>Model Optimization</vt:lpstr>
      <vt:lpstr>Evaluating the training model</vt:lpstr>
      <vt:lpstr>Deployment and Monitoring</vt:lpstr>
      <vt:lpstr>Deployment and Monitoring</vt:lpstr>
      <vt:lpstr>Deployment and Monitoring</vt:lpstr>
      <vt:lpstr>Deployment and Monitoring</vt:lpstr>
      <vt:lpstr>Deployment and Monitoring</vt:lpstr>
      <vt:lpstr>Deployment and Monitoring</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Email Prediction Using Machine Learning</dc:title>
  <dc:creator>admin</dc:creator>
  <cp:lastModifiedBy>Adarsh Varma</cp:lastModifiedBy>
  <cp:revision>43</cp:revision>
  <dcterms:modified xsi:type="dcterms:W3CDTF">2023-05-15T05:11:11Z</dcterms:modified>
</cp:coreProperties>
</file>