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318" r:id="rId3"/>
    <p:sldId id="319" r:id="rId4"/>
    <p:sldId id="320" r:id="rId5"/>
    <p:sldId id="321" r:id="rId6"/>
    <p:sldId id="322" r:id="rId7"/>
    <p:sldId id="323" r:id="rId8"/>
    <p:sldId id="324" r:id="rId9"/>
    <p:sldId id="328" r:id="rId10"/>
    <p:sldId id="325" r:id="rId11"/>
    <p:sldId id="326" r:id="rId12"/>
    <p:sldId id="32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96"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73275D-07EE-4195-8DD6-8EE3D51957C7}" type="datetimeFigureOut">
              <a:rPr lang="en-IN" smtClean="0"/>
              <a:t>18-12-2022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BEC64A6-0BC3-429C-B752-765C27D795DD}" type="slidenum">
              <a:rPr lang="en-IN" smtClean="0"/>
              <a:t>‹#›</a:t>
            </a:fld>
            <a:endParaRPr lang="en-IN" dirty="0"/>
          </a:p>
        </p:txBody>
      </p:sp>
    </p:spTree>
    <p:extLst>
      <p:ext uri="{BB962C8B-B14F-4D97-AF65-F5344CB8AC3E}">
        <p14:creationId xmlns:p14="http://schemas.microsoft.com/office/powerpoint/2010/main" val="329959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73275D-07EE-4195-8DD6-8EE3D51957C7}" type="datetimeFigureOut">
              <a:rPr lang="en-IN" smtClean="0"/>
              <a:t>18-12-2022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EC64A6-0BC3-429C-B752-765C27D795DD}" type="slidenum">
              <a:rPr lang="en-IN" smtClean="0"/>
              <a:t>‹#›</a:t>
            </a:fld>
            <a:endParaRPr lang="en-IN" dirty="0"/>
          </a:p>
        </p:txBody>
      </p:sp>
    </p:spTree>
    <p:extLst>
      <p:ext uri="{BB962C8B-B14F-4D97-AF65-F5344CB8AC3E}">
        <p14:creationId xmlns:p14="http://schemas.microsoft.com/office/powerpoint/2010/main" val="2526508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73275D-07EE-4195-8DD6-8EE3D51957C7}" type="datetimeFigureOut">
              <a:rPr lang="en-IN" smtClean="0"/>
              <a:t>18-12-2022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EC64A6-0BC3-429C-B752-765C27D795DD}"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37173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F73275D-07EE-4195-8DD6-8EE3D51957C7}" type="datetimeFigureOut">
              <a:rPr lang="en-IN" smtClean="0"/>
              <a:t>18-12-2022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EC64A6-0BC3-429C-B752-765C27D795DD}" type="slidenum">
              <a:rPr lang="en-IN" smtClean="0"/>
              <a:t>‹#›</a:t>
            </a:fld>
            <a:endParaRPr lang="en-IN" dirty="0"/>
          </a:p>
        </p:txBody>
      </p:sp>
    </p:spTree>
    <p:extLst>
      <p:ext uri="{BB962C8B-B14F-4D97-AF65-F5344CB8AC3E}">
        <p14:creationId xmlns:p14="http://schemas.microsoft.com/office/powerpoint/2010/main" val="1042759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F73275D-07EE-4195-8DD6-8EE3D51957C7}" type="datetimeFigureOut">
              <a:rPr lang="en-IN" smtClean="0"/>
              <a:t>18-12-2022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EC64A6-0BC3-429C-B752-765C27D795DD}"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5778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F73275D-07EE-4195-8DD6-8EE3D51957C7}" type="datetimeFigureOut">
              <a:rPr lang="en-IN" smtClean="0"/>
              <a:t>18-12-2022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EC64A6-0BC3-429C-B752-765C27D795DD}" type="slidenum">
              <a:rPr lang="en-IN" smtClean="0"/>
              <a:t>‹#›</a:t>
            </a:fld>
            <a:endParaRPr lang="en-IN" dirty="0"/>
          </a:p>
        </p:txBody>
      </p:sp>
    </p:spTree>
    <p:extLst>
      <p:ext uri="{BB962C8B-B14F-4D97-AF65-F5344CB8AC3E}">
        <p14:creationId xmlns:p14="http://schemas.microsoft.com/office/powerpoint/2010/main" val="1731455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73275D-07EE-4195-8DD6-8EE3D51957C7}" type="datetimeFigureOut">
              <a:rPr lang="en-IN" smtClean="0"/>
              <a:t>18-12-2022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EC64A6-0BC3-429C-B752-765C27D795DD}" type="slidenum">
              <a:rPr lang="en-IN" smtClean="0"/>
              <a:t>‹#›</a:t>
            </a:fld>
            <a:endParaRPr lang="en-IN" dirty="0"/>
          </a:p>
        </p:txBody>
      </p:sp>
    </p:spTree>
    <p:extLst>
      <p:ext uri="{BB962C8B-B14F-4D97-AF65-F5344CB8AC3E}">
        <p14:creationId xmlns:p14="http://schemas.microsoft.com/office/powerpoint/2010/main" val="1746265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73275D-07EE-4195-8DD6-8EE3D51957C7}" type="datetimeFigureOut">
              <a:rPr lang="en-IN" smtClean="0"/>
              <a:t>18-12-2022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EC64A6-0BC3-429C-B752-765C27D795DD}" type="slidenum">
              <a:rPr lang="en-IN" smtClean="0"/>
              <a:t>‹#›</a:t>
            </a:fld>
            <a:endParaRPr lang="en-IN" dirty="0"/>
          </a:p>
        </p:txBody>
      </p:sp>
    </p:spTree>
    <p:extLst>
      <p:ext uri="{BB962C8B-B14F-4D97-AF65-F5344CB8AC3E}">
        <p14:creationId xmlns:p14="http://schemas.microsoft.com/office/powerpoint/2010/main" val="330017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73275D-07EE-4195-8DD6-8EE3D51957C7}" type="datetimeFigureOut">
              <a:rPr lang="en-IN" smtClean="0"/>
              <a:t>18-12-2022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EC64A6-0BC3-429C-B752-765C27D795DD}" type="slidenum">
              <a:rPr lang="en-IN" smtClean="0"/>
              <a:t>‹#›</a:t>
            </a:fld>
            <a:endParaRPr lang="en-IN" dirty="0"/>
          </a:p>
        </p:txBody>
      </p:sp>
    </p:spTree>
    <p:extLst>
      <p:ext uri="{BB962C8B-B14F-4D97-AF65-F5344CB8AC3E}">
        <p14:creationId xmlns:p14="http://schemas.microsoft.com/office/powerpoint/2010/main" val="2659814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73275D-07EE-4195-8DD6-8EE3D51957C7}" type="datetimeFigureOut">
              <a:rPr lang="en-IN" smtClean="0"/>
              <a:t>18-12-2022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EC64A6-0BC3-429C-B752-765C27D795DD}" type="slidenum">
              <a:rPr lang="en-IN" smtClean="0"/>
              <a:t>‹#›</a:t>
            </a:fld>
            <a:endParaRPr lang="en-IN" dirty="0"/>
          </a:p>
        </p:txBody>
      </p:sp>
    </p:spTree>
    <p:extLst>
      <p:ext uri="{BB962C8B-B14F-4D97-AF65-F5344CB8AC3E}">
        <p14:creationId xmlns:p14="http://schemas.microsoft.com/office/powerpoint/2010/main" val="2188362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73275D-07EE-4195-8DD6-8EE3D51957C7}" type="datetimeFigureOut">
              <a:rPr lang="en-IN" smtClean="0"/>
              <a:t>18-12-2022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BEC64A6-0BC3-429C-B752-765C27D795DD}" type="slidenum">
              <a:rPr lang="en-IN" smtClean="0"/>
              <a:t>‹#›</a:t>
            </a:fld>
            <a:endParaRPr lang="en-IN" dirty="0"/>
          </a:p>
        </p:txBody>
      </p:sp>
    </p:spTree>
    <p:extLst>
      <p:ext uri="{BB962C8B-B14F-4D97-AF65-F5344CB8AC3E}">
        <p14:creationId xmlns:p14="http://schemas.microsoft.com/office/powerpoint/2010/main" val="1550118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73275D-07EE-4195-8DD6-8EE3D51957C7}" type="datetimeFigureOut">
              <a:rPr lang="en-IN" smtClean="0"/>
              <a:t>18-12-2022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BEC64A6-0BC3-429C-B752-765C27D795DD}" type="slidenum">
              <a:rPr lang="en-IN" smtClean="0"/>
              <a:t>‹#›</a:t>
            </a:fld>
            <a:endParaRPr lang="en-IN" dirty="0"/>
          </a:p>
        </p:txBody>
      </p:sp>
    </p:spTree>
    <p:extLst>
      <p:ext uri="{BB962C8B-B14F-4D97-AF65-F5344CB8AC3E}">
        <p14:creationId xmlns:p14="http://schemas.microsoft.com/office/powerpoint/2010/main" val="808698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73275D-07EE-4195-8DD6-8EE3D51957C7}" type="datetimeFigureOut">
              <a:rPr lang="en-IN" smtClean="0"/>
              <a:t>18-12-2022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BEC64A6-0BC3-429C-B752-765C27D795DD}" type="slidenum">
              <a:rPr lang="en-IN" smtClean="0"/>
              <a:t>‹#›</a:t>
            </a:fld>
            <a:endParaRPr lang="en-IN" dirty="0"/>
          </a:p>
        </p:txBody>
      </p:sp>
    </p:spTree>
    <p:extLst>
      <p:ext uri="{BB962C8B-B14F-4D97-AF65-F5344CB8AC3E}">
        <p14:creationId xmlns:p14="http://schemas.microsoft.com/office/powerpoint/2010/main" val="1527468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3275D-07EE-4195-8DD6-8EE3D51957C7}" type="datetimeFigureOut">
              <a:rPr lang="en-IN" smtClean="0"/>
              <a:t>18-12-2022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BEC64A6-0BC3-429C-B752-765C27D795DD}" type="slidenum">
              <a:rPr lang="en-IN" smtClean="0"/>
              <a:t>‹#›</a:t>
            </a:fld>
            <a:endParaRPr lang="en-IN" dirty="0"/>
          </a:p>
        </p:txBody>
      </p:sp>
    </p:spTree>
    <p:extLst>
      <p:ext uri="{BB962C8B-B14F-4D97-AF65-F5344CB8AC3E}">
        <p14:creationId xmlns:p14="http://schemas.microsoft.com/office/powerpoint/2010/main" val="2531129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F73275D-07EE-4195-8DD6-8EE3D51957C7}" type="datetimeFigureOut">
              <a:rPr lang="en-IN" smtClean="0"/>
              <a:t>18-12-2022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BEC64A6-0BC3-429C-B752-765C27D795DD}" type="slidenum">
              <a:rPr lang="en-IN" smtClean="0"/>
              <a:t>‹#›</a:t>
            </a:fld>
            <a:endParaRPr lang="en-IN" dirty="0"/>
          </a:p>
        </p:txBody>
      </p:sp>
    </p:spTree>
    <p:extLst>
      <p:ext uri="{BB962C8B-B14F-4D97-AF65-F5344CB8AC3E}">
        <p14:creationId xmlns:p14="http://schemas.microsoft.com/office/powerpoint/2010/main" val="3003906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F73275D-07EE-4195-8DD6-8EE3D51957C7}" type="datetimeFigureOut">
              <a:rPr lang="en-IN" smtClean="0"/>
              <a:t>18-12-2022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EC64A6-0BC3-429C-B752-765C27D795DD}" type="slidenum">
              <a:rPr lang="en-IN" smtClean="0"/>
              <a:t>‹#›</a:t>
            </a:fld>
            <a:endParaRPr lang="en-IN" dirty="0"/>
          </a:p>
        </p:txBody>
      </p:sp>
    </p:spTree>
    <p:extLst>
      <p:ext uri="{BB962C8B-B14F-4D97-AF65-F5344CB8AC3E}">
        <p14:creationId xmlns:p14="http://schemas.microsoft.com/office/powerpoint/2010/main" val="2723727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F73275D-07EE-4195-8DD6-8EE3D51957C7}" type="datetimeFigureOut">
              <a:rPr lang="en-IN" smtClean="0"/>
              <a:t>18-12-2022</a:t>
            </a:fld>
            <a:endParaRPr lang="en-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BEC64A6-0BC3-429C-B752-765C27D795DD}" type="slidenum">
              <a:rPr lang="en-IN" smtClean="0"/>
              <a:t>‹#›</a:t>
            </a:fld>
            <a:endParaRPr lang="en-IN" dirty="0"/>
          </a:p>
        </p:txBody>
      </p:sp>
    </p:spTree>
    <p:extLst>
      <p:ext uri="{BB962C8B-B14F-4D97-AF65-F5344CB8AC3E}">
        <p14:creationId xmlns:p14="http://schemas.microsoft.com/office/powerpoint/2010/main" val="3843169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frontiersin.org/articles/10.3389/frobt.2015.00029/full" TargetMode="External"/><Relationship Id="rId2" Type="http://schemas.openxmlformats.org/officeDocument/2006/relationships/hyperlink" Target="https://blog.rebellionresearch.com/blog/the-future-of-object-detection#:~:text=The%20future%20of%20object%20detection%20technology%20is%20in%20the%20process,efficiently%20and%20effectively%20by%20machines." TargetMode="External"/><Relationship Id="rId1" Type="http://schemas.openxmlformats.org/officeDocument/2006/relationships/slideLayout" Target="../slideLayouts/slideLayout2.xml"/><Relationship Id="rId5" Type="http://schemas.openxmlformats.org/officeDocument/2006/relationships/hyperlink" Target="http://mrl.cs.vsb.cz/eyedataset" TargetMode="External"/><Relationship Id="rId4" Type="http://schemas.openxmlformats.org/officeDocument/2006/relationships/hyperlink" Target="https://www.analyticsvidya.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link.springer.com/chapter/10.1007/978-3-319-54526-4_12#auth-Sanghyuk-Par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851128"/>
            <a:ext cx="9821008" cy="1820009"/>
          </a:xfrm>
        </p:spPr>
        <p:txBody>
          <a:bodyPr>
            <a:normAutofit/>
          </a:bodyPr>
          <a:lstStyle/>
          <a:p>
            <a:pPr algn="ctr"/>
            <a:r>
              <a:rPr lang="en-IN" sz="6000" dirty="0" smtClean="0">
                <a:latin typeface="Times New Roman" panose="02020603050405020304" pitchFamily="18" charset="0"/>
                <a:cs typeface="Times New Roman" panose="02020603050405020304" pitchFamily="18" charset="0"/>
              </a:rPr>
              <a:t>Drowsiness Detection </a:t>
            </a:r>
            <a:endParaRPr lang="en-IN" sz="6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98173" y="3946849"/>
            <a:ext cx="2611690" cy="2071747"/>
          </a:xfrm>
        </p:spPr>
        <p:txBody>
          <a:bodyPr>
            <a:normAutofit fontScale="25000" lnSpcReduction="20000"/>
          </a:bodyPr>
          <a:lstStyle/>
          <a:p>
            <a:r>
              <a:rPr lang="en-IN" sz="9600" b="1" dirty="0" smtClean="0">
                <a:solidFill>
                  <a:schemeClr val="tx1"/>
                </a:solidFill>
                <a:latin typeface="Times New Roman" panose="02020603050405020304" pitchFamily="18" charset="0"/>
                <a:cs typeface="Times New Roman" panose="02020603050405020304" pitchFamily="18" charset="0"/>
              </a:rPr>
              <a:t>Group members :</a:t>
            </a:r>
          </a:p>
          <a:p>
            <a:r>
              <a:rPr lang="en-IN" sz="9600" dirty="0" smtClean="0">
                <a:latin typeface="Times New Roman" panose="02020603050405020304" pitchFamily="18" charset="0"/>
                <a:cs typeface="Times New Roman" panose="02020603050405020304" pitchFamily="18" charset="0"/>
              </a:rPr>
              <a:t>Vishal </a:t>
            </a:r>
            <a:r>
              <a:rPr lang="en-IN" sz="9600" dirty="0" smtClean="0">
                <a:latin typeface="Times New Roman" panose="02020603050405020304" pitchFamily="18" charset="0"/>
                <a:cs typeface="Times New Roman" panose="02020603050405020304" pitchFamily="18" charset="0"/>
              </a:rPr>
              <a:t>Rathod</a:t>
            </a:r>
          </a:p>
          <a:p>
            <a:r>
              <a:rPr lang="en-IN" sz="9600" dirty="0" smtClean="0">
                <a:latin typeface="Times New Roman" panose="02020603050405020304" pitchFamily="18" charset="0"/>
                <a:cs typeface="Times New Roman" panose="02020603050405020304" pitchFamily="18" charset="0"/>
              </a:rPr>
              <a:t>Shubham Jamdar</a:t>
            </a:r>
          </a:p>
          <a:p>
            <a:r>
              <a:rPr lang="en-IN" sz="9600" dirty="0" smtClean="0">
                <a:latin typeface="Times New Roman" panose="02020603050405020304" pitchFamily="18" charset="0"/>
                <a:cs typeface="Times New Roman" panose="02020603050405020304" pitchFamily="18" charset="0"/>
              </a:rPr>
              <a:t>Sanaga Shashank Reddy</a:t>
            </a:r>
          </a:p>
          <a:p>
            <a:r>
              <a:rPr lang="en-IN" sz="9600" dirty="0" smtClean="0">
                <a:latin typeface="Times New Roman" panose="02020603050405020304" pitchFamily="18" charset="0"/>
                <a:cs typeface="Times New Roman" panose="02020603050405020304" pitchFamily="18" charset="0"/>
              </a:rPr>
              <a:t>Kaustubh Dangche</a:t>
            </a:r>
          </a:p>
          <a:p>
            <a:r>
              <a:rPr lang="en-IN" sz="9600" dirty="0" smtClean="0">
                <a:latin typeface="Times New Roman" panose="02020603050405020304" pitchFamily="18" charset="0"/>
                <a:cs typeface="Times New Roman" panose="02020603050405020304" pitchFamily="18" charset="0"/>
              </a:rPr>
              <a:t>Abhishek </a:t>
            </a:r>
            <a:r>
              <a:rPr lang="en-IN" sz="9600" dirty="0" smtClean="0">
                <a:latin typeface="Times New Roman" panose="02020603050405020304" pitchFamily="18" charset="0"/>
                <a:cs typeface="Times New Roman" panose="02020603050405020304" pitchFamily="18" charset="0"/>
              </a:rPr>
              <a:t>Pradhan</a:t>
            </a:r>
            <a:endParaRPr lang="en-IN" sz="9600" dirty="0">
              <a:latin typeface="Times New Roman" panose="02020603050405020304" pitchFamily="18" charset="0"/>
              <a:cs typeface="Times New Roman" panose="02020603050405020304" pitchFamily="18" charset="0"/>
            </a:endParaRPr>
          </a:p>
          <a:p>
            <a:r>
              <a:rPr lang="en-IN" sz="2600" dirty="0" smtClean="0">
                <a:latin typeface="Times New Roman" panose="02020603050405020304" pitchFamily="18" charset="0"/>
                <a:cs typeface="Times New Roman" panose="02020603050405020304" pitchFamily="18" charset="0"/>
              </a:rPr>
              <a:t>																	</a:t>
            </a:r>
          </a:p>
          <a:p>
            <a:r>
              <a:rPr lang="en-IN" sz="2600" dirty="0">
                <a:latin typeface="Times New Roman" panose="02020603050405020304" pitchFamily="18" charset="0"/>
                <a:cs typeface="Times New Roman" panose="02020603050405020304" pitchFamily="18" charset="0"/>
              </a:rPr>
              <a:t>	</a:t>
            </a:r>
            <a:r>
              <a:rPr lang="en-IN" sz="2600" dirty="0" smtClean="0">
                <a:latin typeface="Times New Roman" panose="02020603050405020304" pitchFamily="18" charset="0"/>
                <a:cs typeface="Times New Roman" panose="02020603050405020304" pitchFamily="18" charset="0"/>
              </a:rPr>
              <a:t>											    																					</a:t>
            </a:r>
          </a:p>
          <a:p>
            <a:r>
              <a:rPr lang="en-IN" sz="2600" spc="-1" dirty="0" smtClean="0">
                <a:latin typeface="Times New Roman" panose="02020603050405020304" pitchFamily="18" charset="0"/>
                <a:ea typeface="Times New Roman"/>
                <a:cs typeface="Times New Roman" panose="02020603050405020304" pitchFamily="18" charset="0"/>
              </a:rPr>
              <a:t>											</a:t>
            </a:r>
            <a:endParaRPr lang="en-IN" sz="2400" spc="-1" dirty="0" smtClean="0">
              <a:latin typeface="Times New Roman" panose="02020603050405020304" pitchFamily="18" charset="0"/>
              <a:ea typeface="Times New Roman"/>
              <a:cs typeface="Times New Roman" panose="02020603050405020304" pitchFamily="18" charset="0"/>
            </a:endParaRPr>
          </a:p>
          <a:p>
            <a:pPr algn="ctr">
              <a:lnSpc>
                <a:spcPct val="100000"/>
              </a:lnSpc>
              <a:tabLst>
                <a:tab pos="0" algn="l"/>
              </a:tabLst>
            </a:pPr>
            <a:endParaRPr lang="en-IN" sz="2600" spc="-1" dirty="0">
              <a:latin typeface="Times New Roman" panose="02020603050405020304" pitchFamily="18" charset="0"/>
              <a:cs typeface="Times New Roman" panose="02020603050405020304" pitchFamily="18" charset="0"/>
            </a:endParaRPr>
          </a:p>
          <a:p>
            <a:r>
              <a:rPr lang="en-IN" dirty="0"/>
              <a:t>													</a:t>
            </a:r>
            <a:r>
              <a:rPr lang="en-IN" dirty="0" smtClean="0"/>
              <a:t>								</a:t>
            </a:r>
            <a:endParaRPr lang="en-IN" dirty="0"/>
          </a:p>
        </p:txBody>
      </p:sp>
      <p:pic>
        <p:nvPicPr>
          <p:cNvPr id="7" name="Picture 6" descr="G:\ADYPU DOC\Logo\logo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1" y="167053"/>
            <a:ext cx="9213980" cy="1538653"/>
          </a:xfrm>
          <a:prstGeom prst="rect">
            <a:avLst/>
          </a:prstGeom>
          <a:noFill/>
          <a:ln>
            <a:noFill/>
          </a:ln>
        </p:spPr>
      </p:pic>
      <p:sp>
        <p:nvSpPr>
          <p:cNvPr id="4" name="Rectangle 3"/>
          <p:cNvSpPr/>
          <p:nvPr/>
        </p:nvSpPr>
        <p:spPr>
          <a:xfrm>
            <a:off x="9148068" y="3946849"/>
            <a:ext cx="2946640" cy="1200329"/>
          </a:xfrm>
          <a:prstGeom prst="rect">
            <a:avLst/>
          </a:prstGeom>
        </p:spPr>
        <p:txBody>
          <a:bodyPr wrap="none">
            <a:spAutoFit/>
          </a:bodyPr>
          <a:lstStyle/>
          <a:p>
            <a:r>
              <a:rPr lang="en-IN" sz="2400" b="1" spc="-1" dirty="0" smtClean="0">
                <a:latin typeface="Times New Roman" panose="02020603050405020304" pitchFamily="18" charset="0"/>
                <a:ea typeface="Times New Roman"/>
                <a:cs typeface="Times New Roman" panose="02020603050405020304" pitchFamily="18" charset="0"/>
              </a:rPr>
              <a:t>Under the Guidance:</a:t>
            </a:r>
          </a:p>
          <a:p>
            <a:r>
              <a:rPr lang="en-IN" sz="2400" spc="-1" dirty="0" err="1" smtClean="0">
                <a:latin typeface="Times New Roman" panose="02020603050405020304" pitchFamily="18" charset="0"/>
                <a:ea typeface="Times New Roman"/>
                <a:cs typeface="Times New Roman" panose="02020603050405020304" pitchFamily="18" charset="0"/>
              </a:rPr>
              <a:t>Prof</a:t>
            </a:r>
            <a:r>
              <a:rPr lang="en-IN" sz="2400" spc="-1" dirty="0" err="1" smtClean="0">
                <a:latin typeface="Times New Roman" panose="02020603050405020304" pitchFamily="18" charset="0"/>
                <a:ea typeface="Times New Roman"/>
                <a:cs typeface="Times New Roman" panose="02020603050405020304" pitchFamily="18" charset="0"/>
              </a:rPr>
              <a:t>.</a:t>
            </a:r>
            <a:r>
              <a:rPr lang="en-IN" sz="2400" spc="-1" dirty="0" smtClean="0">
                <a:latin typeface="Times New Roman" panose="02020603050405020304" pitchFamily="18" charset="0"/>
                <a:ea typeface="Times New Roman"/>
                <a:cs typeface="Times New Roman" panose="02020603050405020304" pitchFamily="18" charset="0"/>
              </a:rPr>
              <a:t> Rahul Borate </a:t>
            </a:r>
          </a:p>
          <a:p>
            <a:r>
              <a:rPr lang="en-IN" sz="2400" spc="-1" dirty="0" smtClean="0">
                <a:latin typeface="Times New Roman" panose="02020603050405020304" pitchFamily="18" charset="0"/>
                <a:ea typeface="Times New Roman"/>
                <a:cs typeface="Times New Roman" panose="02020603050405020304" pitchFamily="18" charset="0"/>
              </a:rPr>
              <a:t> </a:t>
            </a:r>
            <a:endParaRPr lang="en-IN" sz="2400" dirty="0"/>
          </a:p>
        </p:txBody>
      </p:sp>
    </p:spTree>
    <p:extLst>
      <p:ext uri="{BB962C8B-B14F-4D97-AF65-F5344CB8AC3E}">
        <p14:creationId xmlns:p14="http://schemas.microsoft.com/office/powerpoint/2010/main" val="3791346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0996" y="534993"/>
            <a:ext cx="8911687" cy="507167"/>
          </a:xfrm>
        </p:spPr>
        <p:txBody>
          <a:bodyPr>
            <a:noAutofit/>
          </a:bodyPr>
          <a:lstStyle/>
          <a:p>
            <a:pPr marL="571500" indent="-571500"/>
            <a:r>
              <a:rPr lang="en-IN" sz="3400"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660996" y="1274286"/>
            <a:ext cx="9908931" cy="3777622"/>
          </a:xfrm>
        </p:spPr>
        <p:txBody>
          <a:bodyPr>
            <a:normAutofit/>
          </a:bodyPr>
          <a:lstStyle/>
          <a:p>
            <a:r>
              <a:rPr lang="en-US" sz="1600" dirty="0">
                <a:latin typeface="Times New Roman" panose="02020603050405020304" pitchFamily="18" charset="0"/>
                <a:cs typeface="Times New Roman" panose="02020603050405020304" pitchFamily="18" charset="0"/>
              </a:rPr>
              <a:t>It completely meets the objectives and requirements of the system. The framework has achieved an unfaltering state where all the bugs have been disposed </a:t>
            </a:r>
            <a:r>
              <a:rPr lang="en-US" sz="1600" dirty="0" smtClean="0">
                <a:latin typeface="Times New Roman" panose="02020603050405020304" pitchFamily="18" charset="0"/>
                <a:cs typeface="Times New Roman" panose="02020603050405020304" pitchFamily="18" charset="0"/>
              </a:rPr>
              <a:t>of. The fact </a:t>
            </a:r>
            <a:r>
              <a:rPr lang="en-US" sz="1600" dirty="0">
                <a:latin typeface="Times New Roman" panose="02020603050405020304" pitchFamily="18" charset="0"/>
                <a:cs typeface="Times New Roman" panose="02020603050405020304" pitchFamily="18" charset="0"/>
              </a:rPr>
              <a:t>that it takes care of the issue of stressing out for individuals having fatigue- related issues to inform them about the drowsiness level while driving</a:t>
            </a:r>
            <a:r>
              <a:rPr lang="en-US" sz="1600" dirty="0" smtClean="0">
                <a:latin typeface="Times New Roman" panose="02020603050405020304" pitchFamily="18" charset="0"/>
                <a:cs typeface="Times New Roman" panose="02020603050405020304" pitchFamily="18" charset="0"/>
              </a:rPr>
              <a:t>.</a:t>
            </a:r>
            <a:r>
              <a:rPr lang="en-US" sz="1600" dirty="0"/>
              <a:t>  </a:t>
            </a:r>
            <a:r>
              <a:rPr lang="en-US" sz="1600" dirty="0">
                <a:latin typeface="Times New Roman" panose="02020603050405020304" pitchFamily="18" charset="0"/>
                <a:cs typeface="Times New Roman" panose="02020603050405020304" pitchFamily="18" charset="0"/>
              </a:rPr>
              <a:t>This drowsiness detection system helps the drivers a lot and prevents many road accidents that are caused due to drowsiness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593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5681" y="559837"/>
            <a:ext cx="8911687" cy="653143"/>
          </a:xfrm>
        </p:spPr>
        <p:txBody>
          <a:bodyPr>
            <a:normAutofit/>
          </a:bodyPr>
          <a:lstStyle/>
          <a:p>
            <a:pPr marL="571500" indent="-571500"/>
            <a:r>
              <a:rPr lang="en-IN" sz="3400" dirty="0" smtClean="0">
                <a:latin typeface="Times New Roman" panose="02020603050405020304" pitchFamily="18" charset="0"/>
                <a:cs typeface="Times New Roman" panose="02020603050405020304" pitchFamily="18" charset="0"/>
              </a:rPr>
              <a:t>Future Scope</a:t>
            </a:r>
            <a:endParaRPr lang="en-IN" sz="3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95681" y="1490846"/>
            <a:ext cx="9821008" cy="3777622"/>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The future works may focus on the utilization of outer factors such as vehicle states, sleeping hours, weather conditions, mechanical data, </a:t>
            </a:r>
            <a:r>
              <a:rPr lang="en-US" sz="1600" dirty="0" err="1">
                <a:latin typeface="Times New Roman" panose="02020603050405020304" pitchFamily="18" charset="0"/>
                <a:cs typeface="Times New Roman" panose="02020603050405020304" pitchFamily="18" charset="0"/>
              </a:rPr>
              <a:t>etc</a:t>
            </a:r>
            <a:r>
              <a:rPr lang="en-US" sz="1600" dirty="0">
                <a:latin typeface="Times New Roman" panose="02020603050405020304" pitchFamily="18" charset="0"/>
                <a:cs typeface="Times New Roman" panose="02020603050405020304" pitchFamily="18" charset="0"/>
              </a:rPr>
              <a:t>, for fatigue measurement. Driver drowsiness pose a major threat to highway safety, and the problem is particularly severe for commercial motor vehicle operators. Twenty-four hour operations, high annual mileage, exposure to challenging environmental conditions, and demanding work schedules all contribute to this serious safety issue. Monitoring the driver’s state of drowsiness and vigilance and providing feedback on their condition so that they can take appropriate action is one crucial step in a series of preventive measures necessary to address this problem. Currently there is not adjustment in zoom or direction of the camera during operation. Future work may be to automatically zoom in on the eyes once they are localized. </a:t>
            </a:r>
          </a:p>
          <a:p>
            <a:pPr marL="0" indent="0">
              <a:buNone/>
            </a:pP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167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5681" y="500522"/>
            <a:ext cx="8911687" cy="643375"/>
          </a:xfrm>
        </p:spPr>
        <p:txBody>
          <a:bodyPr>
            <a:normAutofit/>
          </a:bodyPr>
          <a:lstStyle/>
          <a:p>
            <a:pPr marL="571500" indent="-571500"/>
            <a:r>
              <a:rPr lang="en-IN" sz="34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595681" y="1246534"/>
            <a:ext cx="8915400" cy="3941745"/>
          </a:xfrm>
        </p:spPr>
        <p:txBody>
          <a:bodyPr/>
          <a:lstStyle/>
          <a:p>
            <a:r>
              <a:rPr lang="en-IN" dirty="0" smtClean="0">
                <a:latin typeface="Times New Roman" panose="02020603050405020304" pitchFamily="18" charset="0"/>
                <a:cs typeface="Times New Roman" panose="02020603050405020304" pitchFamily="18" charset="0"/>
              </a:rPr>
              <a:t>[1] </a:t>
            </a:r>
            <a:r>
              <a:rPr lang="en-US" dirty="0" smtClean="0">
                <a:hlinkClick r:id="rId2"/>
              </a:rPr>
              <a:t>https</a:t>
            </a:r>
            <a:r>
              <a:rPr lang="en-US" dirty="0">
                <a:hlinkClick r:id="rId2"/>
              </a:rPr>
              <a:t>://blog.rebellionresearch.com</a:t>
            </a:r>
          </a:p>
          <a:p>
            <a:r>
              <a:rPr lang="en-IN" dirty="0" smtClean="0">
                <a:latin typeface="Times New Roman" panose="02020603050405020304" pitchFamily="18" charset="0"/>
                <a:cs typeface="Times New Roman" panose="02020603050405020304" pitchFamily="18" charset="0"/>
              </a:rPr>
              <a:t>[2]</a:t>
            </a:r>
            <a:r>
              <a:rPr lang="en-IN" u="sng" dirty="0">
                <a:hlinkClick r:id="rId3"/>
              </a:rPr>
              <a:t> </a:t>
            </a:r>
            <a:r>
              <a:rPr lang="en-IN" u="sng" dirty="0" smtClean="0">
                <a:hlinkClick r:id="rId3"/>
              </a:rPr>
              <a:t>https</a:t>
            </a:r>
            <a:r>
              <a:rPr lang="en-IN" u="sng" dirty="0">
                <a:hlinkClick r:id="rId3"/>
              </a:rPr>
              <a:t>://www.frontiersin.org</a:t>
            </a:r>
          </a:p>
          <a:p>
            <a:r>
              <a:rPr lang="en-IN" dirty="0" smtClean="0">
                <a:latin typeface="Times New Roman" panose="02020603050405020304" pitchFamily="18" charset="0"/>
                <a:cs typeface="Times New Roman" panose="02020603050405020304" pitchFamily="18" charset="0"/>
              </a:rPr>
              <a:t> [3]</a:t>
            </a:r>
            <a:r>
              <a:rPr lang="en-IN" u="sng" dirty="0">
                <a:hlinkClick r:id="rId3"/>
              </a:rPr>
              <a:t> </a:t>
            </a:r>
            <a:r>
              <a:rPr lang="en-IN" u="sng" dirty="0">
                <a:hlinkClick r:id="rId4"/>
              </a:rPr>
              <a:t>https://</a:t>
            </a:r>
            <a:r>
              <a:rPr lang="en-IN" u="sng" dirty="0" smtClean="0">
                <a:hlinkClick r:id="rId4"/>
              </a:rPr>
              <a:t>www.analyticsvidya.com</a:t>
            </a:r>
            <a:endParaRPr lang="en-IN" u="sng" dirty="0" smtClean="0"/>
          </a:p>
          <a:p>
            <a:r>
              <a:rPr lang="en-IN" u="sng" dirty="0" smtClean="0"/>
              <a:t>[4]</a:t>
            </a:r>
            <a:r>
              <a:rPr lang="en-US" dirty="0">
                <a:hlinkClick r:id="rId5"/>
              </a:rPr>
              <a:t> http://mrl.cs.vsb.cz/eyedataset</a:t>
            </a:r>
            <a:endParaRPr lang="en-IN" u="sng" dirty="0" smtClean="0"/>
          </a:p>
          <a:p>
            <a:pPr marL="0" indent="0">
              <a:buNone/>
            </a:pPr>
            <a:endParaRPr lang="en-IN" dirty="0" smtClean="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09232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2808" y="1820008"/>
            <a:ext cx="10141804" cy="4091214"/>
          </a:xfrm>
        </p:spPr>
        <p:txBody>
          <a:bodyPr>
            <a:normAutofit/>
          </a:bodyPr>
          <a:lstStyle/>
          <a:p>
            <a:pPr marL="0" indent="0">
              <a:buNone/>
            </a:pPr>
            <a:endParaRPr lang="en-IN" sz="3200" dirty="0" smtClean="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1611774" y="531845"/>
            <a:ext cx="9793162" cy="525277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latin typeface="Times New Roman" panose="02020603050405020304" pitchFamily="18" charset="0"/>
                <a:cs typeface="Times New Roman" panose="02020603050405020304" pitchFamily="18" charset="0"/>
              </a:rPr>
              <a:t>INDEX</a:t>
            </a:r>
          </a:p>
          <a:p>
            <a:endParaRPr lang="en-IN" dirty="0" smtClean="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Introduction</a:t>
            </a:r>
            <a:endParaRPr lang="en-IN" sz="28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Literature Review</a:t>
            </a:r>
          </a:p>
          <a:p>
            <a:pPr marL="571500" indent="-5715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Research Gaps</a:t>
            </a:r>
          </a:p>
          <a:p>
            <a:pPr marL="571500" indent="-5715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Objectives</a:t>
            </a:r>
          </a:p>
          <a:p>
            <a:pPr marL="571500" indent="-5715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Methodology </a:t>
            </a:r>
          </a:p>
          <a:p>
            <a:pPr marL="571500" indent="-5715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Conclusion</a:t>
            </a:r>
          </a:p>
          <a:p>
            <a:pPr marL="571500" indent="-5715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Future Scope</a:t>
            </a:r>
          </a:p>
          <a:p>
            <a:pPr marL="571500" indent="-5715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References</a:t>
            </a:r>
          </a:p>
          <a:p>
            <a:endParaRPr lang="en-IN" dirty="0"/>
          </a:p>
        </p:txBody>
      </p:sp>
    </p:spTree>
    <p:extLst>
      <p:ext uri="{BB962C8B-B14F-4D97-AF65-F5344CB8AC3E}">
        <p14:creationId xmlns:p14="http://schemas.microsoft.com/office/powerpoint/2010/main" val="3573003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564" y="576310"/>
            <a:ext cx="8911687" cy="590017"/>
          </a:xfrm>
        </p:spPr>
        <p:txBody>
          <a:bodyPr>
            <a:noAutofit/>
          </a:bodyPr>
          <a:lstStyle/>
          <a:p>
            <a:pPr marL="571500" indent="-571500"/>
            <a:r>
              <a:rPr lang="en-IN" sz="3400"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545564" y="1284513"/>
            <a:ext cx="9821008" cy="4789715"/>
          </a:xfrm>
        </p:spPr>
        <p:txBody>
          <a:bodyPr>
            <a:normAutofit/>
          </a:bodyPr>
          <a:lstStyle/>
          <a:p>
            <a:r>
              <a:rPr lang="en-US" sz="1600" dirty="0">
                <a:latin typeface="Times New Roman" panose="02020603050405020304" pitchFamily="18" charset="0"/>
                <a:cs typeface="Times New Roman" panose="02020603050405020304" pitchFamily="18" charset="0"/>
              </a:rPr>
              <a:t>Drowsiness is among the important factors that cause traffic accidents; therefore, a monitoring system is necessary to detect the state of a driver's drowsiness. Driver monitoring systems usually detect three types of information: biometric information, vehicle behavior, and driver's graphic information</a:t>
            </a:r>
            <a:r>
              <a:rPr lang="en-US" sz="1600" dirty="0" smtClean="0">
                <a:latin typeface="Times New Roman" panose="02020603050405020304" pitchFamily="18" charset="0"/>
                <a:cs typeface="Times New Roman" panose="02020603050405020304" pitchFamily="18" charset="0"/>
              </a:rPr>
              <a:t>.</a:t>
            </a:r>
            <a:r>
              <a:rPr lang="en-US" dirty="0"/>
              <a:t> </a:t>
            </a:r>
            <a:r>
              <a:rPr lang="en-US" dirty="0">
                <a:latin typeface="Times New Roman" panose="02020603050405020304" pitchFamily="18" charset="0"/>
                <a:cs typeface="Times New Roman" panose="02020603050405020304" pitchFamily="18" charset="0"/>
              </a:rPr>
              <a:t>F</a:t>
            </a:r>
            <a:r>
              <a:rPr lang="en-US" dirty="0" smtClean="0">
                <a:latin typeface="Times New Roman" panose="02020603050405020304" pitchFamily="18" charset="0"/>
                <a:cs typeface="Times New Roman" panose="02020603050405020304" pitchFamily="18" charset="0"/>
              </a:rPr>
              <a:t>or </a:t>
            </a:r>
            <a:r>
              <a:rPr lang="en-US" dirty="0">
                <a:latin typeface="Times New Roman" panose="02020603050405020304" pitchFamily="18" charset="0"/>
                <a:cs typeface="Times New Roman" panose="02020603050405020304" pitchFamily="18" charset="0"/>
              </a:rPr>
              <a:t>this project, we are going to use the MRL Eye dataset. MRL Eye dataset is a large-scale dataset that contains human eye </a:t>
            </a:r>
            <a:r>
              <a:rPr lang="en-US" dirty="0" smtClean="0">
                <a:latin typeface="Times New Roman" panose="02020603050405020304" pitchFamily="18" charset="0"/>
                <a:cs typeface="Times New Roman" panose="02020603050405020304" pitchFamily="18" charset="0"/>
              </a:rPr>
              <a:t>images.</a:t>
            </a:r>
            <a:endParaRPr lang="en-US" sz="1600" dirty="0" smtClean="0">
              <a:latin typeface="Times New Roman" panose="02020603050405020304" pitchFamily="18" charset="0"/>
              <a:cs typeface="Times New Roman" panose="02020603050405020304" pitchFamily="18" charset="0"/>
            </a:endParaRPr>
          </a:p>
          <a:p>
            <a:endParaRPr lang="en-US" sz="1500" dirty="0" smtClean="0">
              <a:latin typeface="Times New Roman" panose="02020603050405020304" pitchFamily="18" charset="0"/>
              <a:cs typeface="Times New Roman" panose="02020603050405020304" pitchFamily="18" charset="0"/>
            </a:endParaRPr>
          </a:p>
          <a:p>
            <a:r>
              <a:rPr lang="en-US" sz="1600" b="1" dirty="0" smtClean="0">
                <a:latin typeface="Times New Roman" panose="02020603050405020304" pitchFamily="18" charset="0"/>
                <a:cs typeface="Times New Roman" panose="02020603050405020304" pitchFamily="18" charset="0"/>
              </a:rPr>
              <a:t>Tools we used  – </a:t>
            </a:r>
          </a:p>
          <a:p>
            <a:r>
              <a:rPr lang="en-US" sz="1600" b="1" dirty="0" smtClean="0">
                <a:latin typeface="Times New Roman" panose="02020603050405020304" pitchFamily="18" charset="0"/>
                <a:cs typeface="Times New Roman" panose="02020603050405020304" pitchFamily="18" charset="0"/>
              </a:rPr>
              <a:t>Python </a:t>
            </a:r>
          </a:p>
          <a:p>
            <a:r>
              <a:rPr lang="en-US" sz="1600" b="1" dirty="0" err="1" smtClean="0">
                <a:latin typeface="Times New Roman" panose="02020603050405020304" pitchFamily="18" charset="0"/>
                <a:cs typeface="Times New Roman" panose="02020603050405020304" pitchFamily="18" charset="0"/>
              </a:rPr>
              <a:t>Keras</a:t>
            </a:r>
            <a:r>
              <a:rPr lang="en-US" sz="1600" b="1" dirty="0" smtClean="0">
                <a:latin typeface="Times New Roman" panose="02020603050405020304" pitchFamily="18" charset="0"/>
                <a:cs typeface="Times New Roman" panose="02020603050405020304" pitchFamily="18" charset="0"/>
              </a:rPr>
              <a:t> </a:t>
            </a:r>
          </a:p>
          <a:p>
            <a:r>
              <a:rPr lang="en-US" sz="1600" b="1" dirty="0" err="1" smtClean="0">
                <a:latin typeface="Times New Roman" panose="02020603050405020304" pitchFamily="18" charset="0"/>
                <a:cs typeface="Times New Roman" panose="02020603050405020304" pitchFamily="18" charset="0"/>
              </a:rPr>
              <a:t>Tensorflow</a:t>
            </a:r>
            <a:r>
              <a:rPr lang="en-US" sz="1600" b="1" dirty="0" smtClean="0">
                <a:latin typeface="Times New Roman" panose="02020603050405020304" pitchFamily="18" charset="0"/>
                <a:cs typeface="Times New Roman" panose="02020603050405020304" pitchFamily="18" charset="0"/>
              </a:rPr>
              <a:t> </a:t>
            </a:r>
          </a:p>
          <a:p>
            <a:r>
              <a:rPr lang="en-US" sz="1600" b="1" dirty="0" err="1" smtClean="0">
                <a:latin typeface="Times New Roman" panose="02020603050405020304" pitchFamily="18" charset="0"/>
                <a:cs typeface="Times New Roman" panose="02020603050405020304" pitchFamily="18" charset="0"/>
              </a:rPr>
              <a:t>Opencv</a:t>
            </a:r>
            <a:r>
              <a:rPr lang="en-US" sz="1600" b="1" dirty="0" smtClean="0">
                <a:latin typeface="Times New Roman" panose="02020603050405020304" pitchFamily="18" charset="0"/>
                <a:cs typeface="Times New Roman" panose="02020603050405020304" pitchFamily="18" charset="0"/>
              </a:rPr>
              <a:t> </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6554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5681" y="493495"/>
            <a:ext cx="8911687" cy="598187"/>
          </a:xfrm>
        </p:spPr>
        <p:txBody>
          <a:bodyPr>
            <a:noAutofit/>
          </a:bodyPr>
          <a:lstStyle/>
          <a:p>
            <a:pPr marL="571500" indent="-571500"/>
            <a:r>
              <a:rPr lang="en-IN" sz="3400" dirty="0">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1595681" y="1395196"/>
            <a:ext cx="9821008" cy="5264396"/>
          </a:xfrm>
        </p:spPr>
        <p:txBody>
          <a:bodyPr/>
          <a:lstStyle/>
          <a:p>
            <a:pPr marL="0" indent="0">
              <a:buNone/>
            </a:pPr>
            <a:r>
              <a:rPr lang="en-IN" sz="1600" dirty="0" smtClean="0">
                <a:latin typeface="Times New Roman" panose="02020603050405020304" pitchFamily="18" charset="0"/>
                <a:cs typeface="Times New Roman" panose="02020603050405020304" pitchFamily="18" charset="0"/>
              </a:rPr>
              <a:t>1.Driver Drowsiness Detection -</a:t>
            </a:r>
          </a:p>
          <a:p>
            <a:pPr marL="0" indent="0">
              <a:buNone/>
            </a:pPr>
            <a:r>
              <a:rPr lang="en-IN"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Dr. </a:t>
            </a:r>
            <a:r>
              <a:rPr lang="en-US" sz="1400" dirty="0" err="1">
                <a:latin typeface="Times New Roman" panose="02020603050405020304" pitchFamily="18" charset="0"/>
                <a:cs typeface="Times New Roman" panose="02020603050405020304" pitchFamily="18" charset="0"/>
              </a:rPr>
              <a:t>Nagamani</a:t>
            </a:r>
            <a:r>
              <a:rPr lang="en-US" sz="1400" dirty="0">
                <a:latin typeface="Times New Roman" panose="02020603050405020304" pitchFamily="18" charset="0"/>
                <a:cs typeface="Times New Roman" panose="02020603050405020304" pitchFamily="18" charset="0"/>
              </a:rPr>
              <a:t> N P Assistant Professor Dept. of Information Science and Engineering JSS Academy of Technical Education Bengaluru, </a:t>
            </a:r>
            <a:r>
              <a:rPr lang="en-US" sz="1400" dirty="0" smtClean="0">
                <a:latin typeface="Times New Roman" panose="02020603050405020304" pitchFamily="18" charset="0"/>
                <a:cs typeface="Times New Roman" panose="02020603050405020304" pitchFamily="18" charset="0"/>
              </a:rPr>
              <a:t>India .</a:t>
            </a:r>
          </a:p>
          <a:p>
            <a:pPr marL="0" indent="0">
              <a:buNone/>
            </a:pPr>
            <a:endParaRPr lang="en-US" sz="1500" dirty="0" smtClean="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2. Driver </a:t>
            </a:r>
            <a:r>
              <a:rPr lang="en-US" sz="1600" dirty="0">
                <a:latin typeface="Times New Roman" panose="02020603050405020304" pitchFamily="18" charset="0"/>
                <a:cs typeface="Times New Roman" panose="02020603050405020304" pitchFamily="18" charset="0"/>
              </a:rPr>
              <a:t>Drowsiness Detection System and </a:t>
            </a:r>
            <a:r>
              <a:rPr lang="en-US" sz="1600" dirty="0" smtClean="0">
                <a:latin typeface="Times New Roman" panose="02020603050405020304" pitchFamily="18" charset="0"/>
                <a:cs typeface="Times New Roman" panose="02020603050405020304" pitchFamily="18" charset="0"/>
              </a:rPr>
              <a:t>Techniques-</a:t>
            </a:r>
          </a:p>
          <a:p>
            <a:pPr marL="0" indent="0">
              <a:buNone/>
            </a:pPr>
            <a:r>
              <a:rPr lang="en-US" sz="1400" dirty="0" err="1" smtClean="0">
                <a:latin typeface="Arial Narrow" panose="020B0606020202030204" pitchFamily="34" charset="0"/>
              </a:rPr>
              <a:t>Vandna</a:t>
            </a:r>
            <a:r>
              <a:rPr lang="en-US" sz="1400" dirty="0" smtClean="0">
                <a:latin typeface="Arial Narrow" panose="020B0606020202030204" pitchFamily="34" charset="0"/>
              </a:rPr>
              <a:t> Saini Research Scholar, CSE Department Chandigarh University </a:t>
            </a:r>
            <a:r>
              <a:rPr lang="en-US" sz="1400" dirty="0" err="1" smtClean="0">
                <a:latin typeface="Arial Narrow" panose="020B0606020202030204" pitchFamily="34" charset="0"/>
              </a:rPr>
              <a:t>Gharuan</a:t>
            </a:r>
            <a:r>
              <a:rPr lang="en-US" sz="1400" dirty="0" smtClean="0">
                <a:latin typeface="Arial Narrow" panose="020B0606020202030204" pitchFamily="34" charset="0"/>
              </a:rPr>
              <a:t>, Punjab, India. </a:t>
            </a:r>
            <a:r>
              <a:rPr lang="en-US" sz="1400" dirty="0" err="1" smtClean="0">
                <a:latin typeface="Arial Narrow" panose="020B0606020202030204" pitchFamily="34" charset="0"/>
              </a:rPr>
              <a:t>Rekha</a:t>
            </a:r>
            <a:r>
              <a:rPr lang="en-US" sz="1400" dirty="0" smtClean="0">
                <a:latin typeface="Arial Narrow" panose="020B0606020202030204" pitchFamily="34" charset="0"/>
              </a:rPr>
              <a:t> Saini Assistant Professor, CSE Department Chandigarh University </a:t>
            </a:r>
            <a:r>
              <a:rPr lang="en-US" sz="1400" dirty="0" err="1" smtClean="0">
                <a:latin typeface="Arial Narrow" panose="020B0606020202030204" pitchFamily="34" charset="0"/>
              </a:rPr>
              <a:t>Gharuan</a:t>
            </a:r>
            <a:r>
              <a:rPr lang="en-US" sz="1400" dirty="0" smtClean="0">
                <a:latin typeface="Arial Narrow" panose="020B0606020202030204" pitchFamily="34" charset="0"/>
              </a:rPr>
              <a:t>, Punjab, India.</a:t>
            </a:r>
            <a:endParaRPr lang="en-US" sz="1400" dirty="0" smtClean="0">
              <a:latin typeface="Arial Narrow" panose="020B0606020202030204" pitchFamily="34" charset="0"/>
              <a:cs typeface="Times New Roman" panose="02020603050405020304" pitchFamily="18" charset="0"/>
            </a:endParaRPr>
          </a:p>
          <a:p>
            <a:pPr marL="0" indent="0">
              <a:buNone/>
            </a:pPr>
            <a:endParaRPr lang="en-IN" sz="1600" dirty="0" smtClean="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3.</a:t>
            </a:r>
            <a:r>
              <a:rPr lang="en-US" dirty="0"/>
              <a:t> </a:t>
            </a:r>
            <a:r>
              <a:rPr lang="en-US" sz="1400" dirty="0">
                <a:latin typeface="Arial" panose="020B0604020202020204" pitchFamily="34" charset="0"/>
                <a:cs typeface="Arial" panose="020B0604020202020204" pitchFamily="34" charset="0"/>
              </a:rPr>
              <a:t>Driver Drowsiness Detection System Based on Feature Representation Learning Using Various Deep </a:t>
            </a:r>
            <a:r>
              <a:rPr lang="en-US" sz="1400" dirty="0" smtClean="0">
                <a:latin typeface="Arial" panose="020B0604020202020204" pitchFamily="34" charset="0"/>
                <a:cs typeface="Arial" panose="020B0604020202020204" pitchFamily="34" charset="0"/>
              </a:rPr>
              <a:t>Networks</a:t>
            </a:r>
          </a:p>
          <a:p>
            <a:pPr marL="0" indent="0">
              <a:buNone/>
            </a:pPr>
            <a:r>
              <a:rPr lang="en-US" sz="1400" dirty="0" err="1" smtClean="0">
                <a:latin typeface="Arial" panose="020B0604020202020204" pitchFamily="34" charset="0"/>
                <a:cs typeface="Arial" panose="020B0604020202020204" pitchFamily="34" charset="0"/>
              </a:rPr>
              <a:t>Fei</a:t>
            </a:r>
            <a:r>
              <a:rPr lang="en-US" sz="1400" dirty="0" smtClean="0">
                <a:latin typeface="Arial" panose="020B0604020202020204" pitchFamily="34" charset="0"/>
                <a:cs typeface="Arial" panose="020B0604020202020204" pitchFamily="34" charset="0"/>
              </a:rPr>
              <a:t> pang ,</a:t>
            </a:r>
            <a:r>
              <a:rPr lang="en-US" sz="1400" dirty="0" err="1" smtClean="0">
                <a:latin typeface="Arial" panose="020B0604020202020204" pitchFamily="34" charset="0"/>
                <a:cs typeface="Arial" panose="020B0604020202020204" pitchFamily="34" charset="0"/>
              </a:rPr>
              <a:t>chang</a:t>
            </a:r>
            <a:r>
              <a:rPr lang="en-US" sz="1400" dirty="0" smtClean="0">
                <a:latin typeface="Arial" panose="020B0604020202020204" pitchFamily="34" charset="0"/>
                <a:cs typeface="Arial" panose="020B0604020202020204" pitchFamily="34" charset="0"/>
              </a:rPr>
              <a:t> d </a:t>
            </a:r>
            <a:r>
              <a:rPr lang="en-US" sz="1400" dirty="0" err="1" smtClean="0">
                <a:latin typeface="Arial" panose="020B0604020202020204" pitchFamily="34" charset="0"/>
                <a:cs typeface="Arial" panose="020B0604020202020204" pitchFamily="34" charset="0"/>
              </a:rPr>
              <a:t>yoo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sunghun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kang</a:t>
            </a:r>
            <a:endParaRPr lang="en-US" sz="1400" dirty="0">
              <a:latin typeface="Arial" panose="020B0604020202020204" pitchFamily="34" charset="0"/>
              <a:cs typeface="Arial" panose="020B0604020202020204" pitchFamily="34" charset="0"/>
            </a:endParaRPr>
          </a:p>
          <a:p>
            <a:pPr marL="0" indent="0">
              <a:buNone/>
            </a:pPr>
            <a:r>
              <a:rPr lang="en-US" dirty="0" smtClean="0">
                <a:solidFill>
                  <a:schemeClr val="tx1">
                    <a:lumMod val="95000"/>
                    <a:lumOff val="5000"/>
                  </a:schemeClr>
                </a:solidFill>
                <a:hlinkClick r:id="rId2"/>
              </a:rPr>
              <a:t>     </a:t>
            </a:r>
            <a:endParaRPr lang="en-IN" sz="1600" dirty="0" smtClean="0">
              <a:latin typeface="Times New Roman" panose="02020603050405020304" pitchFamily="18" charset="0"/>
              <a:cs typeface="Times New Roman" panose="02020603050405020304" pitchFamily="18" charset="0"/>
            </a:endParaRPr>
          </a:p>
          <a:p>
            <a:endParaRPr lang="en-IN" dirty="0" smtClean="0"/>
          </a:p>
          <a:p>
            <a:endParaRPr lang="en-IN" dirty="0"/>
          </a:p>
          <a:p>
            <a:endParaRPr lang="en-IN" dirty="0"/>
          </a:p>
        </p:txBody>
      </p:sp>
    </p:spTree>
    <p:extLst>
      <p:ext uri="{BB962C8B-B14F-4D97-AF65-F5344CB8AC3E}">
        <p14:creationId xmlns:p14="http://schemas.microsoft.com/office/powerpoint/2010/main" val="1983995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2" y="805457"/>
            <a:ext cx="8911687" cy="712322"/>
          </a:xfrm>
        </p:spPr>
        <p:txBody>
          <a:bodyPr>
            <a:normAutofit/>
          </a:bodyPr>
          <a:lstStyle/>
          <a:p>
            <a:pPr marL="571500" indent="-571500"/>
            <a:r>
              <a:rPr lang="en-IN" sz="3400" dirty="0" smtClean="0">
                <a:latin typeface="Times New Roman" panose="02020603050405020304" pitchFamily="18" charset="0"/>
                <a:cs typeface="Times New Roman" panose="02020603050405020304" pitchFamily="18" charset="0"/>
              </a:rPr>
              <a:t>Research </a:t>
            </a:r>
            <a:r>
              <a:rPr lang="en-IN" sz="3400" dirty="0">
                <a:latin typeface="Times New Roman" panose="02020603050405020304" pitchFamily="18" charset="0"/>
                <a:cs typeface="Times New Roman" panose="02020603050405020304" pitchFamily="18" charset="0"/>
              </a:rPr>
              <a:t>Gaps</a:t>
            </a:r>
          </a:p>
        </p:txBody>
      </p:sp>
      <p:sp>
        <p:nvSpPr>
          <p:cNvPr id="4" name="Content Placeholder 3"/>
          <p:cNvSpPr>
            <a:spLocks noGrp="1"/>
          </p:cNvSpPr>
          <p:nvPr>
            <p:ph idx="1"/>
          </p:nvPr>
        </p:nvSpPr>
        <p:spPr>
          <a:xfrm>
            <a:off x="1674812" y="1517779"/>
            <a:ext cx="8915400" cy="3777622"/>
          </a:xfrm>
        </p:spPr>
        <p:txBody>
          <a:bodyPr/>
          <a:lstStyle/>
          <a:p>
            <a:pPr marL="0" indent="0">
              <a:buNone/>
            </a:pPr>
            <a:endParaRPr lang="en-US" sz="1500" dirty="0">
              <a:latin typeface="Times New Roman" panose="02020603050405020304" pitchFamily="18" charset="0"/>
              <a:cs typeface="Times New Roman" panose="02020603050405020304" pitchFamily="18" charset="0"/>
            </a:endParaRPr>
          </a:p>
          <a:p>
            <a:r>
              <a:rPr lang="en-IN" dirty="0"/>
              <a:t>It detects drowsiness and the sensor produces vibrations to the seat.</a:t>
            </a:r>
          </a:p>
          <a:p>
            <a:r>
              <a:rPr lang="en-IN" dirty="0"/>
              <a:t>With this project it helps us to improve our night vision</a:t>
            </a:r>
          </a:p>
          <a:p>
            <a:r>
              <a:rPr lang="en-IN" dirty="0"/>
              <a:t>It produces a buzzer sound when drowsiness is detected </a:t>
            </a:r>
          </a:p>
        </p:txBody>
      </p:sp>
    </p:spTree>
    <p:extLst>
      <p:ext uri="{BB962C8B-B14F-4D97-AF65-F5344CB8AC3E}">
        <p14:creationId xmlns:p14="http://schemas.microsoft.com/office/powerpoint/2010/main" val="38293884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5681" y="558809"/>
            <a:ext cx="8911687" cy="607518"/>
          </a:xfrm>
        </p:spPr>
        <p:txBody>
          <a:bodyPr>
            <a:noAutofit/>
          </a:bodyPr>
          <a:lstStyle/>
          <a:p>
            <a:pPr marL="571500" indent="-571500"/>
            <a:r>
              <a:rPr lang="en-IN" sz="3400"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1595681" y="1358142"/>
            <a:ext cx="9821008" cy="4275852"/>
          </a:xfrm>
        </p:spPr>
        <p:txBody>
          <a:bodyPr/>
          <a:lstStyle/>
          <a:p>
            <a:r>
              <a:rPr lang="en-US" dirty="0">
                <a:latin typeface="Times New Roman" panose="02020603050405020304" pitchFamily="18" charset="0"/>
                <a:cs typeface="Times New Roman" panose="02020603050405020304" pitchFamily="18" charset="0"/>
              </a:rPr>
              <a:t>Driver drowsiness detection is a car safety technology which helps to save the life of the driver by preventing accidents when the driver is getting drowsy</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main objective is to first design a system to detect driver’s drowsiness by continuously monitoring retina of the eye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system works in spite of driver wearing spectacles and in various lighting conditions.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alert the driver on the detection of drowsiness by using buzzer or alarm. </a:t>
            </a:r>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8907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52107" y="804372"/>
            <a:ext cx="9509227" cy="6053628"/>
          </a:xfrm>
        </p:spPr>
        <p:txBody>
          <a:bodyPr>
            <a:normAutofit/>
          </a:bodyPr>
          <a:lstStyle/>
          <a:p>
            <a:pPr marL="0" lvl="0" indent="0" algn="just" defTabSz="914400" eaLnBrk="0" fontAlgn="base" hangingPunct="0">
              <a:spcBef>
                <a:spcPct val="0"/>
              </a:spcBef>
              <a:spcAft>
                <a:spcPct val="0"/>
              </a:spcAft>
              <a:buClrTx/>
              <a:buNone/>
            </a:pPr>
            <a:r>
              <a:rPr lang="en-US" altLang="en-US" sz="1600" b="1" dirty="0" smtClean="0">
                <a:solidFill>
                  <a:schemeClr val="tx1"/>
                </a:solidFill>
                <a:latin typeface="Times New Roman" panose="02020603050405020304" pitchFamily="18" charset="0"/>
                <a:cs typeface="Times New Roman" panose="02020603050405020304" pitchFamily="18" charset="0"/>
              </a:rPr>
              <a:t>Nonfunctional </a:t>
            </a:r>
            <a:r>
              <a:rPr lang="en-US" altLang="en-US" sz="1600" b="1" dirty="0">
                <a:solidFill>
                  <a:schemeClr val="tx1"/>
                </a:solidFill>
                <a:latin typeface="Times New Roman" panose="02020603050405020304" pitchFamily="18" charset="0"/>
                <a:cs typeface="Times New Roman" panose="02020603050405020304" pitchFamily="18" charset="0"/>
              </a:rPr>
              <a:t>Requirements</a:t>
            </a:r>
          </a:p>
          <a:p>
            <a:pPr marL="0" lvl="0" indent="0" algn="just" defTabSz="914400" eaLnBrk="0" fontAlgn="base" hangingPunct="0">
              <a:spcBef>
                <a:spcPct val="0"/>
              </a:spcBef>
              <a:spcAft>
                <a:spcPct val="0"/>
              </a:spcAft>
              <a:buClrTx/>
              <a:buFontTx/>
              <a:buAutoNum type="arabicPeriod"/>
            </a:pPr>
            <a:r>
              <a:rPr lang="en-US" altLang="en-US" sz="1600" dirty="0">
                <a:solidFill>
                  <a:schemeClr val="tx1"/>
                </a:solidFill>
                <a:latin typeface="Times New Roman" panose="02020603050405020304" pitchFamily="18" charset="0"/>
                <a:cs typeface="Times New Roman" panose="02020603050405020304" pitchFamily="18" charset="0"/>
              </a:rPr>
              <a:t>Image processing is done using the captured  video.</a:t>
            </a:r>
          </a:p>
          <a:p>
            <a:pPr marL="0" lvl="0" indent="0" algn="just" defTabSz="914400" eaLnBrk="0" fontAlgn="base" hangingPunct="0">
              <a:spcBef>
                <a:spcPct val="0"/>
              </a:spcBef>
              <a:spcAft>
                <a:spcPct val="0"/>
              </a:spcAft>
              <a:buClrTx/>
              <a:buFontTx/>
              <a:buAutoNum type="arabicPeriod" startAt="2"/>
            </a:pPr>
            <a:r>
              <a:rPr lang="en-US" altLang="en-US" sz="1600" dirty="0">
                <a:solidFill>
                  <a:schemeClr val="tx1"/>
                </a:solidFill>
                <a:latin typeface="Times New Roman" panose="02020603050405020304" pitchFamily="18" charset="0"/>
                <a:cs typeface="Times New Roman" panose="02020603050405020304" pitchFamily="18" charset="0"/>
              </a:rPr>
              <a:t>Image is stored in a library called </a:t>
            </a:r>
            <a:r>
              <a:rPr lang="en-US" altLang="en-US" sz="1600" dirty="0" err="1">
                <a:solidFill>
                  <a:schemeClr val="tx1"/>
                </a:solidFill>
                <a:latin typeface="Times New Roman" panose="02020603050405020304" pitchFamily="18" charset="0"/>
                <a:cs typeface="Times New Roman" panose="02020603050405020304" pitchFamily="18" charset="0"/>
              </a:rPr>
              <a:t>OpenCV</a:t>
            </a:r>
            <a:r>
              <a:rPr lang="en-US" altLang="en-US" sz="1600" dirty="0">
                <a:solidFill>
                  <a:schemeClr val="tx1"/>
                </a:solidFill>
                <a:latin typeface="Times New Roman" panose="02020603050405020304" pitchFamily="18" charset="0"/>
                <a:cs typeface="Times New Roman" panose="02020603050405020304" pitchFamily="18" charset="0"/>
              </a:rPr>
              <a:t>.</a:t>
            </a:r>
          </a:p>
          <a:p>
            <a:pPr marL="0" lvl="0" indent="0" algn="just" defTabSz="914400" eaLnBrk="0" fontAlgn="base" hangingPunct="0">
              <a:spcBef>
                <a:spcPct val="0"/>
              </a:spcBef>
              <a:spcAft>
                <a:spcPct val="0"/>
              </a:spcAft>
              <a:buClrTx/>
              <a:buFontTx/>
              <a:buAutoNum type="arabicPeriod" startAt="3"/>
            </a:pPr>
            <a:r>
              <a:rPr lang="en-US" altLang="en-US" sz="1600" dirty="0">
                <a:solidFill>
                  <a:schemeClr val="tx1"/>
                </a:solidFill>
                <a:latin typeface="Times New Roman" panose="02020603050405020304" pitchFamily="18" charset="0"/>
                <a:cs typeface="Times New Roman" panose="02020603050405020304" pitchFamily="18" charset="0"/>
              </a:rPr>
              <a:t>Stored image undergo various algorithm and detects if the driver is fatigue and if fatigue raises an alarm</a:t>
            </a:r>
            <a:r>
              <a:rPr lang="en-US" altLang="en-US" sz="1600" dirty="0" smtClean="0">
                <a:solidFill>
                  <a:schemeClr val="tx1"/>
                </a:solidFill>
                <a:latin typeface="Times New Roman" panose="02020603050405020304" pitchFamily="18" charset="0"/>
                <a:cs typeface="Times New Roman" panose="02020603050405020304" pitchFamily="18" charset="0"/>
              </a:rPr>
              <a:t>.</a:t>
            </a:r>
          </a:p>
          <a:p>
            <a:pPr marL="0" lvl="0" indent="0" algn="just" defTabSz="914400" eaLnBrk="0" fontAlgn="base" hangingPunct="0">
              <a:spcBef>
                <a:spcPct val="0"/>
              </a:spcBef>
              <a:spcAft>
                <a:spcPct val="0"/>
              </a:spcAft>
              <a:buClrTx/>
              <a:buFontTx/>
              <a:buAutoNum type="arabicPeriod" startAt="3"/>
            </a:pPr>
            <a:endParaRPr lang="en-US" altLang="en-US" sz="1600" dirty="0">
              <a:solidFill>
                <a:schemeClr val="tx1"/>
              </a:solidFill>
              <a:latin typeface="Times New Roman" panose="02020603050405020304" pitchFamily="18" charset="0"/>
              <a:cs typeface="Times New Roman" panose="02020603050405020304" pitchFamily="18" charset="0"/>
            </a:endParaRPr>
          </a:p>
          <a:p>
            <a:pPr marL="0" lvl="0" indent="0" algn="just" defTabSz="914400" eaLnBrk="0" fontAlgn="base" hangingPunct="0">
              <a:spcBef>
                <a:spcPct val="0"/>
              </a:spcBef>
              <a:spcAft>
                <a:spcPct val="0"/>
              </a:spcAft>
              <a:buClrTx/>
              <a:buNone/>
            </a:pPr>
            <a:r>
              <a:rPr lang="en-US" altLang="en-US" sz="1600" b="1" i="1" dirty="0" smtClean="0">
                <a:solidFill>
                  <a:schemeClr val="tx1"/>
                </a:solidFill>
                <a:latin typeface="Times New Roman" panose="02020603050405020304" pitchFamily="18" charset="0"/>
                <a:cs typeface="Times New Roman" panose="02020603050405020304" pitchFamily="18" charset="0"/>
              </a:rPr>
              <a:t>System </a:t>
            </a:r>
            <a:r>
              <a:rPr lang="en-US" altLang="en-US" sz="1600" b="1" i="1" dirty="0">
                <a:solidFill>
                  <a:schemeClr val="tx1"/>
                </a:solidFill>
                <a:latin typeface="Times New Roman" panose="02020603050405020304" pitchFamily="18" charset="0"/>
                <a:cs typeface="Times New Roman" panose="02020603050405020304" pitchFamily="18" charset="0"/>
              </a:rPr>
              <a:t>Requirements</a:t>
            </a:r>
            <a:endParaRPr lang="en-US" altLang="en-US" sz="1600" b="1" dirty="0">
              <a:solidFill>
                <a:schemeClr val="tx1"/>
              </a:solidFill>
              <a:latin typeface="Times New Roman" panose="02020603050405020304" pitchFamily="18" charset="0"/>
              <a:cs typeface="Times New Roman" panose="02020603050405020304" pitchFamily="18" charset="0"/>
            </a:endParaRPr>
          </a:p>
          <a:p>
            <a:pPr marL="0" lvl="0" indent="0" algn="just" defTabSz="914400" eaLnBrk="0" fontAlgn="base" hangingPunct="0">
              <a:spcBef>
                <a:spcPct val="0"/>
              </a:spcBef>
              <a:spcAft>
                <a:spcPct val="0"/>
              </a:spcAft>
              <a:buClrTx/>
              <a:buNone/>
            </a:pPr>
            <a:r>
              <a:rPr lang="en-US" altLang="en-US" sz="1600" dirty="0">
                <a:solidFill>
                  <a:schemeClr val="tx1"/>
                </a:solidFill>
                <a:latin typeface="Times New Roman" panose="02020603050405020304" pitchFamily="18" charset="0"/>
                <a:cs typeface="Times New Roman" panose="02020603050405020304" pitchFamily="18" charset="0"/>
              </a:rPr>
              <a:t>Software Requirements Specification</a:t>
            </a:r>
          </a:p>
          <a:p>
            <a:pPr marL="0" lvl="0" indent="0" algn="just" defTabSz="914400" eaLnBrk="0" fontAlgn="base" hangingPunct="0">
              <a:spcBef>
                <a:spcPct val="0"/>
              </a:spcBef>
              <a:spcAft>
                <a:spcPct val="0"/>
              </a:spcAft>
              <a:buClrTx/>
              <a:buNone/>
            </a:pPr>
            <a:r>
              <a:rPr lang="en-US" altLang="en-US" sz="1600" dirty="0">
                <a:solidFill>
                  <a:schemeClr val="tx1"/>
                </a:solidFill>
                <a:latin typeface="Times New Roman" panose="02020603050405020304" pitchFamily="18" charset="0"/>
                <a:cs typeface="Times New Roman" panose="02020603050405020304" pitchFamily="18" charset="0"/>
              </a:rPr>
              <a:t>Python: Python 3.6 and higher version</a:t>
            </a:r>
          </a:p>
          <a:p>
            <a:pPr marL="0" lvl="0" indent="0" algn="just" defTabSz="914400" eaLnBrk="0" fontAlgn="base" hangingPunct="0">
              <a:spcBef>
                <a:spcPct val="0"/>
              </a:spcBef>
              <a:spcAft>
                <a:spcPct val="0"/>
              </a:spcAft>
              <a:buClrTx/>
              <a:buNone/>
            </a:pPr>
            <a:r>
              <a:rPr lang="en-US" altLang="en-US" sz="1600" dirty="0">
                <a:solidFill>
                  <a:schemeClr val="tx1"/>
                </a:solidFill>
                <a:latin typeface="Times New Roman" panose="02020603050405020304" pitchFamily="18" charset="0"/>
                <a:cs typeface="Times New Roman" panose="02020603050405020304" pitchFamily="18" charset="0"/>
              </a:rPr>
              <a:t>Libraries</a:t>
            </a:r>
          </a:p>
          <a:p>
            <a:pPr marL="0" lvl="0" indent="0" algn="just" defTabSz="914400" eaLnBrk="0" fontAlgn="base" hangingPunct="0">
              <a:spcBef>
                <a:spcPct val="0"/>
              </a:spcBef>
              <a:spcAft>
                <a:spcPct val="0"/>
              </a:spcAft>
              <a:buClrTx/>
              <a:buNone/>
            </a:pPr>
            <a:r>
              <a:rPr lang="en-US" altLang="en-US" sz="1600" dirty="0" err="1">
                <a:solidFill>
                  <a:schemeClr val="tx1"/>
                </a:solidFill>
                <a:latin typeface="Times New Roman" panose="02020603050405020304" pitchFamily="18" charset="0"/>
                <a:cs typeface="Times New Roman" panose="02020603050405020304" pitchFamily="18" charset="0"/>
              </a:rPr>
              <a:t>Numpy</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Scipy</a:t>
            </a:r>
            <a:r>
              <a:rPr lang="en-US" altLang="en-US" sz="1600" dirty="0">
                <a:solidFill>
                  <a:schemeClr val="tx1"/>
                </a:solidFill>
                <a:latin typeface="Times New Roman" panose="02020603050405020304" pitchFamily="18" charset="0"/>
                <a:cs typeface="Times New Roman" panose="02020603050405020304" pitchFamily="18" charset="0"/>
              </a:rPr>
              <a:t> , </a:t>
            </a:r>
            <a:r>
              <a:rPr lang="en-US" altLang="en-US" sz="1600" dirty="0" err="1">
                <a:solidFill>
                  <a:schemeClr val="tx1"/>
                </a:solidFill>
                <a:latin typeface="Times New Roman" panose="02020603050405020304" pitchFamily="18" charset="0"/>
                <a:cs typeface="Times New Roman" panose="02020603050405020304" pitchFamily="18" charset="0"/>
              </a:rPr>
              <a:t>Playsound</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smtClean="0">
                <a:solidFill>
                  <a:schemeClr val="tx1"/>
                </a:solidFill>
                <a:latin typeface="Times New Roman" panose="02020603050405020304" pitchFamily="18" charset="0"/>
                <a:cs typeface="Times New Roman" panose="02020603050405020304" pitchFamily="18" charset="0"/>
              </a:rPr>
              <a:t>keras</a:t>
            </a:r>
            <a:r>
              <a:rPr lang="en-US" altLang="en-US" sz="1600" dirty="0" smtClean="0">
                <a:solidFill>
                  <a:schemeClr val="tx1"/>
                </a:solidFill>
                <a:latin typeface="Times New Roman" panose="02020603050405020304" pitchFamily="18" charset="0"/>
                <a:cs typeface="Times New Roman" panose="02020603050405020304" pitchFamily="18" charset="0"/>
              </a:rPr>
              <a:t>,</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smtClean="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opencv</a:t>
            </a:r>
            <a:r>
              <a:rPr lang="en-US" altLang="en-US" sz="1600" dirty="0">
                <a:solidFill>
                  <a:schemeClr val="tx1"/>
                </a:solidFill>
                <a:latin typeface="Times New Roman" panose="02020603050405020304" pitchFamily="18" charset="0"/>
                <a:cs typeface="Times New Roman" panose="02020603050405020304" pitchFamily="18" charset="0"/>
              </a:rPr>
              <a:t>, etc</a:t>
            </a:r>
            <a:r>
              <a:rPr lang="en-US" altLang="en-US" sz="1600" dirty="0" smtClean="0">
                <a:solidFill>
                  <a:schemeClr val="tx1"/>
                </a:solidFill>
                <a:latin typeface="Times New Roman" panose="02020603050405020304" pitchFamily="18" charset="0"/>
                <a:cs typeface="Times New Roman" panose="02020603050405020304" pitchFamily="18" charset="0"/>
              </a:rPr>
              <a:t>.</a:t>
            </a:r>
          </a:p>
          <a:p>
            <a:pPr marL="0" lvl="0" indent="0" algn="just" defTabSz="914400" eaLnBrk="0" fontAlgn="base" hangingPunct="0">
              <a:spcBef>
                <a:spcPct val="0"/>
              </a:spcBef>
              <a:spcAft>
                <a:spcPct val="0"/>
              </a:spcAft>
              <a:buClrTx/>
              <a:buNone/>
            </a:pPr>
            <a:endParaRPr lang="en-US" altLang="en-US" sz="1600" dirty="0">
              <a:solidFill>
                <a:schemeClr val="tx1"/>
              </a:solidFill>
              <a:latin typeface="Times New Roman" panose="02020603050405020304" pitchFamily="18" charset="0"/>
              <a:cs typeface="Times New Roman" panose="02020603050405020304" pitchFamily="18" charset="0"/>
            </a:endParaRPr>
          </a:p>
          <a:p>
            <a:pPr marL="0" lvl="0" indent="0" algn="just" defTabSz="914400" eaLnBrk="0" fontAlgn="base" hangingPunct="0">
              <a:spcBef>
                <a:spcPct val="0"/>
              </a:spcBef>
              <a:spcAft>
                <a:spcPct val="0"/>
              </a:spcAft>
              <a:buClrTx/>
              <a:buNone/>
            </a:pPr>
            <a:r>
              <a:rPr lang="en-US" altLang="en-US" sz="1600" b="1" dirty="0" smtClean="0">
                <a:solidFill>
                  <a:schemeClr val="tx1"/>
                </a:solidFill>
                <a:latin typeface="Times New Roman" panose="02020603050405020304" pitchFamily="18" charset="0"/>
                <a:cs typeface="Times New Roman" panose="02020603050405020304" pitchFamily="18" charset="0"/>
              </a:rPr>
              <a:t>Operating </a:t>
            </a:r>
            <a:r>
              <a:rPr lang="en-US" altLang="en-US" sz="1600" b="1" dirty="0">
                <a:solidFill>
                  <a:schemeClr val="tx1"/>
                </a:solidFill>
                <a:latin typeface="Times New Roman" panose="02020603050405020304" pitchFamily="18" charset="0"/>
                <a:cs typeface="Times New Roman" panose="02020603050405020304" pitchFamily="18" charset="0"/>
              </a:rPr>
              <a:t>System</a:t>
            </a:r>
          </a:p>
          <a:p>
            <a:pPr marL="0" lvl="0" indent="0" algn="just" defTabSz="914400" eaLnBrk="0" fontAlgn="base" hangingPunct="0">
              <a:spcBef>
                <a:spcPct val="0"/>
              </a:spcBef>
              <a:spcAft>
                <a:spcPct val="0"/>
              </a:spcAft>
              <a:buClrTx/>
              <a:buNone/>
            </a:pPr>
            <a:r>
              <a:rPr lang="en-US" altLang="en-US" sz="1600" dirty="0">
                <a:solidFill>
                  <a:schemeClr val="tx1"/>
                </a:solidFill>
                <a:latin typeface="Times New Roman" panose="02020603050405020304" pitchFamily="18" charset="0"/>
                <a:cs typeface="Times New Roman" panose="02020603050405020304" pitchFamily="18" charset="0"/>
              </a:rPr>
              <a:t>Windows or </a:t>
            </a:r>
            <a:r>
              <a:rPr lang="en-US" altLang="en-US" sz="1600" dirty="0" smtClean="0">
                <a:solidFill>
                  <a:schemeClr val="tx1"/>
                </a:solidFill>
                <a:latin typeface="Times New Roman" panose="02020603050405020304" pitchFamily="18" charset="0"/>
                <a:cs typeface="Times New Roman" panose="02020603050405020304" pitchFamily="18" charset="0"/>
              </a:rPr>
              <a:t>Ubuntu</a:t>
            </a:r>
          </a:p>
          <a:p>
            <a:pPr marL="0" lvl="0" indent="0" algn="just" defTabSz="914400" eaLnBrk="0" fontAlgn="base" hangingPunct="0">
              <a:spcBef>
                <a:spcPct val="0"/>
              </a:spcBef>
              <a:spcAft>
                <a:spcPct val="0"/>
              </a:spcAft>
              <a:buClrTx/>
              <a:buNone/>
            </a:pPr>
            <a:endParaRPr lang="en-US" altLang="en-US" sz="1600" dirty="0">
              <a:solidFill>
                <a:schemeClr val="tx1"/>
              </a:solidFill>
              <a:latin typeface="Times New Roman" panose="02020603050405020304" pitchFamily="18" charset="0"/>
              <a:cs typeface="Times New Roman" panose="02020603050405020304" pitchFamily="18" charset="0"/>
            </a:endParaRPr>
          </a:p>
          <a:p>
            <a:pPr marL="0" lvl="0" indent="0" algn="just" defTabSz="914400" eaLnBrk="0" fontAlgn="base" hangingPunct="0">
              <a:spcBef>
                <a:spcPct val="0"/>
              </a:spcBef>
              <a:spcAft>
                <a:spcPct val="0"/>
              </a:spcAft>
              <a:buClrTx/>
              <a:buNone/>
            </a:pPr>
            <a:r>
              <a:rPr lang="en-US" altLang="en-US" sz="1600" b="1" i="1" dirty="0" smtClean="0">
                <a:solidFill>
                  <a:schemeClr val="tx1"/>
                </a:solidFill>
                <a:latin typeface="Times New Roman" panose="02020603050405020304" pitchFamily="18" charset="0"/>
                <a:cs typeface="Times New Roman" panose="02020603050405020304" pitchFamily="18" charset="0"/>
              </a:rPr>
              <a:t>Hardware </a:t>
            </a:r>
            <a:r>
              <a:rPr lang="en-US" altLang="en-US" sz="1600" b="1" i="1" dirty="0">
                <a:solidFill>
                  <a:schemeClr val="tx1"/>
                </a:solidFill>
                <a:latin typeface="Times New Roman" panose="02020603050405020304" pitchFamily="18" charset="0"/>
                <a:cs typeface="Times New Roman" panose="02020603050405020304" pitchFamily="18" charset="0"/>
              </a:rPr>
              <a:t>Requirements</a:t>
            </a:r>
            <a:endParaRPr lang="en-US" altLang="en-US" sz="1600" b="1" dirty="0">
              <a:solidFill>
                <a:schemeClr val="tx1"/>
              </a:solidFill>
              <a:latin typeface="Times New Roman" panose="02020603050405020304" pitchFamily="18" charset="0"/>
              <a:cs typeface="Times New Roman" panose="02020603050405020304" pitchFamily="18" charset="0"/>
            </a:endParaRPr>
          </a:p>
          <a:p>
            <a:pPr marL="0" lvl="0" indent="0" algn="just" defTabSz="914400" eaLnBrk="0" fontAlgn="base" hangingPunct="0">
              <a:spcBef>
                <a:spcPct val="0"/>
              </a:spcBef>
              <a:spcAft>
                <a:spcPct val="0"/>
              </a:spcAft>
              <a:buClrTx/>
              <a:buNone/>
            </a:pPr>
            <a:r>
              <a:rPr lang="en-US" altLang="en-US" sz="1600" dirty="0">
                <a:solidFill>
                  <a:schemeClr val="tx1"/>
                </a:solidFill>
                <a:latin typeface="Times New Roman" panose="02020603050405020304" pitchFamily="18" charset="0"/>
                <a:cs typeface="Times New Roman" panose="02020603050405020304" pitchFamily="18" charset="0"/>
              </a:rPr>
              <a:t>Processor: 64 bit, quad-core, 2.5 GHz minimum per core</a:t>
            </a:r>
          </a:p>
          <a:p>
            <a:pPr marL="0" lvl="0" indent="0" algn="just" defTabSz="914400" eaLnBrk="0" fontAlgn="base" hangingPunct="0">
              <a:spcBef>
                <a:spcPct val="0"/>
              </a:spcBef>
              <a:spcAft>
                <a:spcPct val="0"/>
              </a:spcAft>
              <a:buClrTx/>
              <a:buFontTx/>
              <a:buAutoNum type="arabicPeriod"/>
            </a:pPr>
            <a:r>
              <a:rPr lang="en-US" altLang="en-US" sz="1600" dirty="0">
                <a:solidFill>
                  <a:schemeClr val="tx1"/>
                </a:solidFill>
                <a:latin typeface="Times New Roman" panose="02020603050405020304" pitchFamily="18" charset="0"/>
                <a:cs typeface="Times New Roman" panose="02020603050405020304" pitchFamily="18" charset="0"/>
              </a:rPr>
              <a:t>RAM: 4 GB or more.</a:t>
            </a:r>
          </a:p>
          <a:p>
            <a:pPr marL="0" lvl="0" indent="0" algn="just" defTabSz="914400" eaLnBrk="0" fontAlgn="base" hangingPunct="0">
              <a:spcBef>
                <a:spcPct val="0"/>
              </a:spcBef>
              <a:spcAft>
                <a:spcPct val="0"/>
              </a:spcAft>
              <a:buClrTx/>
              <a:buFontTx/>
              <a:buAutoNum type="arabicPeriod" startAt="2"/>
            </a:pPr>
            <a:r>
              <a:rPr lang="en-US" altLang="en-US" sz="1600" dirty="0">
                <a:solidFill>
                  <a:schemeClr val="tx1"/>
                </a:solidFill>
                <a:latin typeface="Times New Roman" panose="02020603050405020304" pitchFamily="18" charset="0"/>
                <a:cs typeface="Times New Roman" panose="02020603050405020304" pitchFamily="18" charset="0"/>
              </a:rPr>
              <a:t>HDD: 20 GB of available space or more.</a:t>
            </a:r>
          </a:p>
          <a:p>
            <a:pPr marL="0" lvl="0" indent="0" algn="just" defTabSz="914400" eaLnBrk="0" fontAlgn="base" hangingPunct="0">
              <a:spcBef>
                <a:spcPct val="0"/>
              </a:spcBef>
              <a:spcAft>
                <a:spcPct val="0"/>
              </a:spcAft>
              <a:buClrTx/>
              <a:buFontTx/>
              <a:buAutoNum type="arabicPeriod" startAt="3"/>
            </a:pPr>
            <a:r>
              <a:rPr lang="en-US" altLang="en-US" sz="1600" dirty="0">
                <a:solidFill>
                  <a:schemeClr val="tx1"/>
                </a:solidFill>
                <a:latin typeface="Times New Roman" panose="02020603050405020304" pitchFamily="18" charset="0"/>
                <a:cs typeface="Times New Roman" panose="02020603050405020304" pitchFamily="18" charset="0"/>
              </a:rPr>
              <a:t>Display: Dual XGA (1024 x 768) or higher resolution monitors.</a:t>
            </a:r>
          </a:p>
          <a:p>
            <a:pPr marL="0" lvl="0" indent="0" algn="just" defTabSz="914400" eaLnBrk="0" fontAlgn="base" hangingPunct="0">
              <a:spcBef>
                <a:spcPct val="0"/>
              </a:spcBef>
              <a:spcAft>
                <a:spcPct val="0"/>
              </a:spcAft>
              <a:buClrTx/>
              <a:buFontTx/>
              <a:buAutoNum type="arabicPeriod" startAt="4"/>
            </a:pPr>
            <a:r>
              <a:rPr lang="en-US" altLang="en-US" sz="1600" dirty="0">
                <a:solidFill>
                  <a:schemeClr val="tx1"/>
                </a:solidFill>
                <a:latin typeface="Times New Roman" panose="02020603050405020304" pitchFamily="18" charset="0"/>
                <a:cs typeface="Times New Roman" panose="02020603050405020304" pitchFamily="18" charset="0"/>
              </a:rPr>
              <a:t>Camera: A detachable webcam.</a:t>
            </a:r>
          </a:p>
          <a:p>
            <a:pPr marL="0" lvl="0" indent="0" algn="just" defTabSz="914400" eaLnBrk="0" fontAlgn="base" hangingPunct="0">
              <a:spcBef>
                <a:spcPct val="0"/>
              </a:spcBef>
              <a:spcAft>
                <a:spcPct val="0"/>
              </a:spcAft>
              <a:buClrTx/>
              <a:buFontTx/>
              <a:buAutoNum type="arabicPeriod" startAt="5"/>
            </a:pPr>
            <a:r>
              <a:rPr lang="en-US" altLang="en-US" sz="1600" dirty="0">
                <a:solidFill>
                  <a:schemeClr val="tx1"/>
                </a:solidFill>
                <a:latin typeface="Times New Roman" panose="02020603050405020304" pitchFamily="18" charset="0"/>
                <a:cs typeface="Times New Roman" panose="02020603050405020304" pitchFamily="18" charset="0"/>
              </a:rPr>
              <a:t>Keyboard: A standard </a:t>
            </a:r>
            <a:r>
              <a:rPr lang="en-US" altLang="en-US" sz="1600" dirty="0" smtClean="0">
                <a:solidFill>
                  <a:schemeClr val="tx1"/>
                </a:solidFill>
                <a:latin typeface="Times New Roman" panose="02020603050405020304" pitchFamily="18" charset="0"/>
                <a:cs typeface="Times New Roman" panose="02020603050405020304" pitchFamily="18" charset="0"/>
              </a:rPr>
              <a:t>keyboard</a:t>
            </a:r>
          </a:p>
          <a:p>
            <a:pPr marL="0" lvl="0" indent="0" algn="just" defTabSz="914400" eaLnBrk="0" fontAlgn="base" hangingPunct="0">
              <a:spcBef>
                <a:spcPct val="0"/>
              </a:spcBef>
              <a:spcAft>
                <a:spcPct val="0"/>
              </a:spcAft>
              <a:buClrTx/>
              <a:buFontTx/>
              <a:buAutoNum type="arabicPeriod" startAt="5"/>
            </a:pPr>
            <a:endParaRPr lang="en-US" altLang="en-US" sz="13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500" dirty="0">
              <a:solidFill>
                <a:schemeClr val="tx1"/>
              </a:solidFill>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6003634" y="-311281"/>
            <a:ext cx="184731" cy="10797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6600" b="0" i="0" u="none" strike="noStrike" cap="none" normalizeH="0" baseline="0" dirty="0" smtClean="0">
              <a:ln>
                <a:noFill/>
              </a:ln>
              <a:solidFill>
                <a:srgbClr val="444444"/>
              </a:solidFill>
              <a:effectLst/>
              <a:latin typeface="Arial" panose="020B0604020202020204" pitchFamily="34" charset="0"/>
              <a:cs typeface="Arial" panose="020B0604020202020204" pitchFamily="34" charset="0"/>
            </a:endParaRPr>
          </a:p>
        </p:txBody>
      </p:sp>
      <p:pic>
        <p:nvPicPr>
          <p:cNvPr id="1026" name="Picture 2" descr="https://www.ijraset.com/images/text_version_uploads/imag%201_354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2661" y="239844"/>
            <a:ext cx="2505075" cy="105727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4069719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5680" y="540147"/>
            <a:ext cx="9821008" cy="977519"/>
          </a:xfrm>
        </p:spPr>
        <p:txBody>
          <a:bodyPr>
            <a:normAutofit/>
          </a:bodyPr>
          <a:lstStyle/>
          <a:p>
            <a:pPr marL="571500" indent="-571500"/>
            <a:r>
              <a:rPr lang="en-IN" sz="3400" dirty="0" smtClean="0">
                <a:latin typeface="Times New Roman" panose="02020603050405020304" pitchFamily="18" charset="0"/>
                <a:cs typeface="Times New Roman" panose="02020603050405020304" pitchFamily="18" charset="0"/>
              </a:rPr>
              <a:t>methodology</a:t>
            </a:r>
            <a:endParaRPr lang="en-IN" sz="3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3804" y="1327159"/>
            <a:ext cx="6114258" cy="5726784"/>
          </a:xfrm>
          <a:prstGeom prst="rect">
            <a:avLst/>
          </a:prstGeom>
        </p:spPr>
      </p:pic>
    </p:spTree>
    <p:extLst>
      <p:ext uri="{BB962C8B-B14F-4D97-AF65-F5344CB8AC3E}">
        <p14:creationId xmlns:p14="http://schemas.microsoft.com/office/powerpoint/2010/main" val="817464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ethodology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90633" y="1583094"/>
            <a:ext cx="8915400" cy="3777622"/>
          </a:xfrm>
        </p:spPr>
        <p:txBody>
          <a:bodyPr>
            <a:normAutofit/>
          </a:bodyPr>
          <a:lstStyle/>
          <a:p>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methodology of this project is the first video is captured using a webcam and from the video first face is detected using the </a:t>
            </a:r>
            <a:r>
              <a:rPr lang="en-US" sz="1600" dirty="0" err="1">
                <a:latin typeface="Times New Roman" panose="02020603050405020304" pitchFamily="18" charset="0"/>
                <a:cs typeface="Times New Roman" panose="02020603050405020304" pitchFamily="18" charset="0"/>
              </a:rPr>
              <a:t>Harcascade</a:t>
            </a:r>
            <a:r>
              <a:rPr lang="en-US" sz="1600" dirty="0">
                <a:latin typeface="Times New Roman" panose="02020603050405020304" pitchFamily="18" charset="0"/>
                <a:cs typeface="Times New Roman" panose="02020603050405020304" pitchFamily="18" charset="0"/>
              </a:rPr>
              <a:t> algorithm and then the eyes are detected. Then we use our deep learning model which is built using transfer learning to know the status of the eye. If it is an open eye then it will say Active and if it is a closed eye then it will check for a few seconds and then it will say the driver is drowsy and will beep an alarm.</a:t>
            </a:r>
          </a:p>
        </p:txBody>
      </p:sp>
    </p:spTree>
    <p:extLst>
      <p:ext uri="{BB962C8B-B14F-4D97-AF65-F5344CB8AC3E}">
        <p14:creationId xmlns:p14="http://schemas.microsoft.com/office/powerpoint/2010/main" val="133882611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7506</TotalTime>
  <Words>602</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Narrow</vt:lpstr>
      <vt:lpstr>Century Gothic</vt:lpstr>
      <vt:lpstr>Times New Roman</vt:lpstr>
      <vt:lpstr>Wingdings 3</vt:lpstr>
      <vt:lpstr>Wisp</vt:lpstr>
      <vt:lpstr>Drowsiness Detection </vt:lpstr>
      <vt:lpstr>PowerPoint Presentation</vt:lpstr>
      <vt:lpstr>Introduction</vt:lpstr>
      <vt:lpstr>Literature Review</vt:lpstr>
      <vt:lpstr>Research Gaps</vt:lpstr>
      <vt:lpstr>Objectives</vt:lpstr>
      <vt:lpstr>PowerPoint Presentation</vt:lpstr>
      <vt:lpstr>methodology</vt:lpstr>
      <vt:lpstr>Methodology</vt:lpstr>
      <vt:lpstr>Conclusion</vt:lpstr>
      <vt:lpstr>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 raj</dc:creator>
  <cp:lastModifiedBy>USER</cp:lastModifiedBy>
  <cp:revision>122</cp:revision>
  <dcterms:created xsi:type="dcterms:W3CDTF">2021-09-22T04:39:00Z</dcterms:created>
  <dcterms:modified xsi:type="dcterms:W3CDTF">2022-12-18T18:55:57Z</dcterms:modified>
</cp:coreProperties>
</file>