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520" r:id="rId2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C1627"/>
    <a:srgbClr val="000066"/>
    <a:srgbClr val="1111DD"/>
    <a:srgbClr val="50C878"/>
    <a:srgbClr val="FFFFCC"/>
    <a:srgbClr val="0F52BA"/>
    <a:srgbClr val="FFFF99"/>
    <a:srgbClr val="DCEBF8"/>
    <a:srgbClr val="D1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1315" autoAdjust="0"/>
  </p:normalViewPr>
  <p:slideViewPr>
    <p:cSldViewPr snapToGrid="0">
      <p:cViewPr>
        <p:scale>
          <a:sx n="66" d="100"/>
          <a:sy n="66" d="100"/>
        </p:scale>
        <p:origin x="-1363" y="-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5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712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C10BAA7-90DA-40E7-841F-1B3967E7CC53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EBDB8E9-0132-402A-9EF0-FA5CFBE8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10ADF-1ADE-496B-BE67-1A4FA1FD2F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4851" y="860425"/>
            <a:ext cx="10877549" cy="5489575"/>
          </a:xfrm>
          <a:prstGeom prst="rect">
            <a:avLst/>
          </a:prstGeom>
          <a:gradFill flip="none" rotWithShape="1">
            <a:gsLst>
              <a:gs pos="0">
                <a:srgbClr val="0C1627"/>
              </a:gs>
              <a:gs pos="100000">
                <a:srgbClr val="0C1627">
                  <a:lumMod val="70000"/>
                  <a:lumOff val="3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flipH="1" flipV="1">
            <a:off x="330200" y="1277938"/>
            <a:ext cx="374651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200" y="306388"/>
            <a:ext cx="4544484" cy="971550"/>
          </a:xfrm>
          <a:prstGeom prst="rect">
            <a:avLst/>
          </a:prstGeom>
          <a:solidFill>
            <a:srgbClr val="FFFFCC"/>
          </a:solidFill>
          <a:ln w="28575">
            <a:solidFill>
              <a:srgbClr val="50C8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81981" y="3434860"/>
            <a:ext cx="8314944" cy="199339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 userDrawn="1">
            <p:ph type="ctrTitle"/>
          </p:nvPr>
        </p:nvSpPr>
        <p:spPr>
          <a:xfrm>
            <a:off x="1181983" y="2346724"/>
            <a:ext cx="8314944" cy="1088136"/>
          </a:xfrm>
        </p:spPr>
        <p:txBody>
          <a:bodyPr tIns="45720" bIns="45720" anchor="ctr"/>
          <a:lstStyle>
            <a:lvl1pPr>
              <a:lnSpc>
                <a:spcPct val="9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88" y="346729"/>
            <a:ext cx="3316408" cy="914400"/>
          </a:xfrm>
          <a:prstGeom prst="rect">
            <a:avLst/>
          </a:prstGeom>
        </p:spPr>
      </p:pic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31314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65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640080" y="1005840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58010" y="3780405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658010" y="3722100"/>
            <a:ext cx="1097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027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322719" y="197556"/>
            <a:ext cx="5604932" cy="5928608"/>
          </a:xfr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33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2362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322719" y="197556"/>
            <a:ext cx="5604932" cy="5928608"/>
          </a:xfr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2" y="4078111"/>
            <a:ext cx="5181599" cy="2048054"/>
          </a:xfrm>
          <a:noFill/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9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6341534" y="197556"/>
            <a:ext cx="5586117" cy="23142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6341534" y="2751668"/>
            <a:ext cx="5586117" cy="3374497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479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2463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1" y="3654779"/>
            <a:ext cx="5317067" cy="247138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6285090" y="3654779"/>
            <a:ext cx="5297311" cy="247138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23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1244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09601" y="2469444"/>
            <a:ext cx="5317067" cy="365672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285090" y="2469445"/>
            <a:ext cx="5297311" cy="365671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62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109728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09601" y="1031877"/>
            <a:ext cx="3529659" cy="304623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338697" y="1031876"/>
            <a:ext cx="3529659" cy="304623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8067793" y="1031877"/>
            <a:ext cx="3529659" cy="304623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83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504297" y="1031876"/>
            <a:ext cx="3078103" cy="5094288"/>
          </a:xfrm>
        </p:spPr>
        <p:txBody>
          <a:bodyPr/>
          <a:lstStyle>
            <a:lvl1pPr marL="0">
              <a:spcAft>
                <a:spcPts val="1800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09601" y="1031876"/>
            <a:ext cx="7556500" cy="5094288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1" y="2709334"/>
            <a:ext cx="10972799" cy="341683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50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8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Short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52900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63372"/>
            <a:ext cx="10972800" cy="2011680"/>
          </a:xfrm>
          <a:gradFill flip="none" rotWithShape="1">
            <a:gsLst>
              <a:gs pos="0">
                <a:srgbClr val="0C1627"/>
              </a:gs>
              <a:gs pos="100000">
                <a:srgbClr val="0C1627">
                  <a:lumMod val="70000"/>
                  <a:lumOff val="3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2200" kern="1200" dirty="0">
                <a:solidFill>
                  <a:prstClr val="white"/>
                </a:solidFill>
              </a:defRPr>
            </a:lvl1pPr>
          </a:lstStyle>
          <a:p>
            <a:pPr lvl="0" algn="ctr" defTabSz="91440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5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097930"/>
            <a:ext cx="10515600" cy="6621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6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15638" y="3097213"/>
            <a:ext cx="1371600" cy="663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25175" y="3133725"/>
            <a:ext cx="1154113" cy="590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9A1308E-3722-4681-BF53-E2536A04F5C8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6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38" y="3774315"/>
            <a:ext cx="13716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3774315"/>
            <a:ext cx="10514012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0080" y="3097213"/>
            <a:ext cx="9480550" cy="6270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67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99"/>
            <a:ext cx="82296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58" y="1925181"/>
            <a:ext cx="3291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46101" y="827089"/>
            <a:ext cx="11250084" cy="1106487"/>
            <a:chOff x="409575" y="827088"/>
            <a:chExt cx="8437563" cy="110648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50C87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36979" y="1825626"/>
            <a:ext cx="7205472" cy="149961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r>
              <a:rPr lang="en-US" dirty="0" smtClean="0"/>
              <a:t> text styles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34267" y="827088"/>
            <a:ext cx="7656576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701" y="1180727"/>
            <a:ext cx="265312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1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181600" cy="5105400"/>
          </a:xfrm>
        </p:spPr>
        <p:txBody>
          <a:bodyPr>
            <a:normAutofit/>
          </a:bodyPr>
          <a:lstStyle>
            <a:lvl1pPr marL="273050" indent="-273050"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066800"/>
            <a:ext cx="5181600" cy="5105400"/>
          </a:xfrm>
        </p:spPr>
        <p:txBody>
          <a:bodyPr>
            <a:normAutofit/>
          </a:bodyPr>
          <a:lstStyle>
            <a:lvl1pPr marL="282575" indent="-273050"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096000" y="1066800"/>
            <a:ext cx="0" cy="510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251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73" y="1528842"/>
            <a:ext cx="5394960" cy="4754880"/>
          </a:xfrm>
          <a:ln w="12700">
            <a:noFill/>
          </a:ln>
        </p:spPr>
        <p:txBody>
          <a:bodyPr>
            <a:normAutofit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46" y="977900"/>
            <a:ext cx="5394960" cy="54864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873" y="977900"/>
            <a:ext cx="5394960" cy="54864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71446" y="1528842"/>
            <a:ext cx="5394960" cy="4754880"/>
          </a:xfrm>
          <a:ln w="12700">
            <a:noFill/>
          </a:ln>
        </p:spPr>
        <p:txBody>
          <a:bodyPr/>
          <a:lstStyle>
            <a:lvl1pPr marL="273050" indent="-27305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0" y="977900"/>
            <a:ext cx="0" cy="53058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auto">
          <a:xfrm>
            <a:off x="636873" y="1518560"/>
            <a:ext cx="5394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auto">
          <a:xfrm>
            <a:off x="6171446" y="1518560"/>
            <a:ext cx="5394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1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1671" y="914400"/>
            <a:ext cx="5394960" cy="4572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 lang="en-US" smtClean="0"/>
            </a:lvl1pPr>
            <a:lvl2pPr>
              <a:lnSpc>
                <a:spcPct val="100000"/>
              </a:lnSpc>
              <a:defRPr lang="en-US" smtClean="0"/>
            </a:lvl2pPr>
            <a:lvl3pPr>
              <a:lnSpc>
                <a:spcPct val="100000"/>
              </a:lnSpc>
              <a:defRPr lang="en-US" smtClean="0"/>
            </a:lvl3pPr>
            <a:lvl4pPr>
              <a:lnSpc>
                <a:spcPct val="100000"/>
              </a:lnSpc>
              <a:defRPr lang="en-US" smtClean="0"/>
            </a:lvl4pPr>
            <a:lvl5pPr>
              <a:lnSpc>
                <a:spcPct val="100000"/>
              </a:lnSpc>
              <a:defRPr lang="en-US"/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Third level</a:t>
            </a:r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Fourth level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20785" y="5834985"/>
            <a:ext cx="10914077" cy="400110"/>
          </a:xfr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wrap="square" rtlCol="0" anchor="ctr">
            <a:spAutoFit/>
          </a:bodyPr>
          <a:lstStyle>
            <a:lvl1pPr marL="0" indent="0">
              <a:buNone/>
              <a:defRPr lang="en-US" b="0" kern="1200" dirty="0" smtClean="0">
                <a:solidFill>
                  <a:prstClr val="white"/>
                </a:solidFill>
                <a:latin typeface="Calibri" pitchFamily="34" charset="0"/>
              </a:defRPr>
            </a:lvl1pPr>
          </a:lstStyle>
          <a:p>
            <a:pPr lvl="0" algn="ctr" defTabSz="4572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184893" y="914400"/>
            <a:ext cx="5394960" cy="4572000"/>
          </a:xfrm>
          <a:ln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0" y="932576"/>
            <a:ext cx="0" cy="45454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378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740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740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7187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17187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0634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90634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" y="612775"/>
            <a:ext cx="6096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9788" y="520065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49631"/>
            <a:ext cx="8718877" cy="4742189"/>
          </a:xfrm>
          <a:ln w="28575">
            <a:solidFill>
              <a:srgbClr val="0C1627"/>
            </a:solidFill>
          </a:ln>
        </p:spPr>
        <p:txBody>
          <a:bodyPr>
            <a:noAutofit/>
          </a:bodyPr>
          <a:lstStyle>
            <a:lvl1pPr>
              <a:defRPr sz="2400" b="1" cap="none" baseline="0">
                <a:solidFill>
                  <a:srgbClr val="002060"/>
                </a:solidFill>
                <a:latin typeface="Bradley Hand ITC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7" y="5746152"/>
            <a:ext cx="8229600" cy="548968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lang="en-US" sz="2400" b="1" smtClean="0">
                <a:solidFill>
                  <a:srgbClr val="002060"/>
                </a:solidFill>
              </a:defRPr>
            </a:lvl1pPr>
          </a:lstStyle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9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2" y="5391821"/>
            <a:ext cx="8723376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9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321734"/>
            <a:ext cx="10972800" cy="5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080" y="1005840"/>
            <a:ext cx="10972800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640081" cy="6865938"/>
            <a:chOff x="-1" y="0"/>
            <a:chExt cx="480061" cy="6865938"/>
          </a:xfrm>
        </p:grpSpPr>
        <p:sp>
          <p:nvSpPr>
            <p:cNvPr id="12" name="Right Triangle 11"/>
            <p:cNvSpPr/>
            <p:nvPr userDrawn="1"/>
          </p:nvSpPr>
          <p:spPr>
            <a:xfrm flipV="1">
              <a:off x="184150" y="820738"/>
              <a:ext cx="295910" cy="163512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184150" cy="6865938"/>
            </a:xfrm>
            <a:prstGeom prst="rect">
              <a:avLst/>
            </a:prstGeom>
            <a:solidFill>
              <a:srgbClr val="0F52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" y="352425"/>
              <a:ext cx="480060" cy="468313"/>
            </a:xfrm>
            <a:prstGeom prst="rect">
              <a:avLst/>
            </a:prstGeom>
            <a:solidFill>
              <a:srgbClr val="50C8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225" y="492460"/>
            <a:ext cx="548640" cy="246221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pPr defTabSz="914400" eaLnBrk="0" hangingPunct="0"/>
            <a:fld id="{A61B675C-BD8F-3940-9C20-B51557C84077}" type="slidenum">
              <a:rPr lang="en-US" sz="1000" smtClean="0">
                <a:solidFill>
                  <a:schemeClr val="bg1"/>
                </a:solidFill>
                <a:latin typeface="Verdana" charset="0"/>
                <a:cs typeface="+mn-cs"/>
              </a:rPr>
              <a:pPr defTabSz="914400" eaLnBrk="0" hangingPunct="0"/>
              <a:t>‹#›</a:t>
            </a:fld>
            <a:endParaRPr lang="en-US" sz="1000" dirty="0">
              <a:solidFill>
                <a:schemeClr val="bg1"/>
              </a:solidFill>
              <a:latin typeface="Verdana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967" y="6434095"/>
            <a:ext cx="2040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 eaLnBrk="0" hangingPunct="0"/>
            <a:fld id="{997DFBCB-A2D1-AC44-AB53-4088AD646959}" type="datetime1">
              <a:rPr lang="en-US" sz="800" smtClean="0">
                <a:solidFill>
                  <a:srgbClr val="3C3C3B">
                    <a:lumMod val="60000"/>
                    <a:lumOff val="40000"/>
                  </a:srgbClr>
                </a:solidFill>
                <a:latin typeface="Verdana" charset="0"/>
                <a:cs typeface="+mn-cs"/>
              </a:rPr>
              <a:pPr defTabSz="914400" eaLnBrk="0" hangingPunct="0"/>
              <a:t>4/4/2022</a:t>
            </a:fld>
            <a:endParaRPr lang="en-US" sz="800" dirty="0">
              <a:solidFill>
                <a:srgbClr val="3C3C3B">
                  <a:lumMod val="60000"/>
                  <a:lumOff val="40000"/>
                </a:srgbClr>
              </a:solidFill>
              <a:latin typeface="Verdana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009" y="6434095"/>
            <a:ext cx="99492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1" r:id="rId2"/>
    <p:sldLayoutId id="2147483740" r:id="rId3"/>
    <p:sldLayoutId id="2147483741" r:id="rId4"/>
    <p:sldLayoutId id="2147483742" r:id="rId5"/>
    <p:sldLayoutId id="2147483725" r:id="rId6"/>
    <p:sldLayoutId id="2147483734" r:id="rId7"/>
    <p:sldLayoutId id="2147483731" r:id="rId8"/>
    <p:sldLayoutId id="2147483730" r:id="rId9"/>
    <p:sldLayoutId id="2147483737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36" r:id="rId19"/>
    <p:sldLayoutId id="2147483755" r:id="rId20"/>
    <p:sldLayoutId id="2147483756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q"/>
        <a:defRPr sz="2000">
          <a:solidFill>
            <a:srgbClr val="0C1627"/>
          </a:solidFill>
          <a:latin typeface="Calibri" pitchFamily="34" charset="0"/>
          <a:ea typeface="+mn-ea"/>
          <a:cs typeface="+mn-cs"/>
        </a:defRPr>
      </a:lvl1pPr>
      <a:lvl2pPr marL="519113" indent="-24130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v"/>
        <a:defRPr sz="1800" normalizeH="0" baseline="0">
          <a:solidFill>
            <a:srgbClr val="0C1627"/>
          </a:solidFill>
          <a:latin typeface="Calibri" pitchFamily="34" charset="0"/>
          <a:ea typeface="ヒラギノ角ゴ Pro W3" charset="-128"/>
        </a:defRPr>
      </a:lvl2pPr>
      <a:lvl3pPr marL="739775" indent="-163513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Ø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3pPr>
      <a:lvl4pPr marL="915988" indent="-109538" algn="l" rtl="0" eaLnBrk="1" fontAlgn="base" hangingPunct="1">
        <a:spcBef>
          <a:spcPts val="600"/>
        </a:spcBef>
        <a:spcAft>
          <a:spcPct val="0"/>
        </a:spcAft>
        <a:buClrTx/>
        <a:buFont typeface="Arial"/>
        <a:buChar char="•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4pPr>
      <a:lvl5pPr marL="1203325" indent="-163513" algn="l" rtl="0" eaLnBrk="1" fontAlgn="base" hangingPunct="1">
        <a:spcBef>
          <a:spcPts val="600"/>
        </a:spcBef>
        <a:spcAft>
          <a:spcPct val="0"/>
        </a:spcAft>
        <a:buClrTx/>
        <a:buFont typeface="Lucida Grande"/>
        <a:buChar char="–"/>
        <a:tabLst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Practice Assignment</a:t>
            </a:r>
          </a:p>
        </p:txBody>
      </p:sp>
      <p:pic>
        <p:nvPicPr>
          <p:cNvPr id="52228" name="Picture 5" descr="searchTreeCh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8" r="2913"/>
          <a:stretch>
            <a:fillRect/>
          </a:stretch>
        </p:blipFill>
        <p:spPr>
          <a:xfrm>
            <a:off x="6273800" y="789562"/>
            <a:ext cx="5918200" cy="4124325"/>
          </a:xfrm>
          <a:noFill/>
        </p:spPr>
      </p:pic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946710" y="2504222"/>
            <a:ext cx="3411645" cy="2982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400" dirty="0">
              <a:ea typeface="Batang" pitchFamily="18" charset="-127"/>
            </a:endParaRPr>
          </a:p>
          <a:p>
            <a:r>
              <a:rPr lang="en-US" altLang="ko-KR" sz="1400" b="1" u="sng" dirty="0">
                <a:ea typeface="Batang" pitchFamily="18" charset="-127"/>
              </a:rPr>
              <a:t>Node</a:t>
            </a:r>
            <a:r>
              <a:rPr lang="en-US" altLang="ko-KR" sz="1400" dirty="0">
                <a:ea typeface="Batang" pitchFamily="18" charset="-127"/>
              </a:rPr>
              <a:t>	  </a:t>
            </a:r>
            <a:r>
              <a:rPr lang="en-US" altLang="ko-KR" sz="1400" dirty="0" smtClean="0">
                <a:ea typeface="Batang" pitchFamily="18" charset="-127"/>
              </a:rPr>
              <a:t>   </a:t>
            </a:r>
            <a:r>
              <a:rPr lang="en-US" altLang="ko-KR" sz="1400" b="1" u="sng" dirty="0" smtClean="0">
                <a:ea typeface="Batang" pitchFamily="18" charset="-127"/>
              </a:rPr>
              <a:t>Coordinates</a:t>
            </a:r>
            <a:r>
              <a:rPr lang="en-US" altLang="ko-KR" sz="1400" dirty="0" smtClean="0">
                <a:ea typeface="Batang" pitchFamily="18" charset="-127"/>
              </a:rPr>
              <a:t>       </a:t>
            </a:r>
            <a:r>
              <a:rPr lang="en-US" altLang="ko-KR" sz="1400" b="1" u="sng" dirty="0">
                <a:ea typeface="Batang" pitchFamily="18" charset="-127"/>
              </a:rPr>
              <a:t>SL Distance to K</a:t>
            </a:r>
            <a:endParaRPr lang="en-US" altLang="ko-KR" sz="1400" dirty="0">
              <a:ea typeface="Batang" pitchFamily="18" charset="-127"/>
            </a:endParaRPr>
          </a:p>
          <a:p>
            <a:r>
              <a:rPr lang="en-US" sz="1400" dirty="0">
                <a:ea typeface="Batang" pitchFamily="18" charset="-127"/>
              </a:rPr>
              <a:t>A 	     </a:t>
            </a:r>
            <a:r>
              <a:rPr lang="en-US" sz="1400" dirty="0" smtClean="0">
                <a:ea typeface="Batang" pitchFamily="18" charset="-127"/>
              </a:rPr>
              <a:t>	(</a:t>
            </a:r>
            <a:r>
              <a:rPr lang="en-US" sz="1400" dirty="0">
                <a:ea typeface="Batang" pitchFamily="18" charset="-127"/>
              </a:rPr>
              <a:t>5,9</a:t>
            </a:r>
            <a:r>
              <a:rPr lang="en-US" sz="1400" dirty="0" smtClean="0">
                <a:ea typeface="Batang" pitchFamily="18" charset="-127"/>
              </a:rPr>
              <a:t>)	</a:t>
            </a:r>
            <a:r>
              <a:rPr lang="en-US" sz="1400" dirty="0">
                <a:ea typeface="Batang" pitchFamily="18" charset="-127"/>
              </a:rPr>
              <a:t>	        	8.0</a:t>
            </a:r>
          </a:p>
          <a:p>
            <a:r>
              <a:rPr lang="en-US" sz="1400" dirty="0">
                <a:ea typeface="Batang" pitchFamily="18" charset="-127"/>
              </a:rPr>
              <a:t>B	     </a:t>
            </a:r>
            <a:r>
              <a:rPr lang="en-US" sz="1400" dirty="0" smtClean="0">
                <a:ea typeface="Batang" pitchFamily="18" charset="-127"/>
              </a:rPr>
              <a:t>	(</a:t>
            </a:r>
            <a:r>
              <a:rPr lang="en-US" sz="1400" dirty="0">
                <a:ea typeface="Batang" pitchFamily="18" charset="-127"/>
              </a:rPr>
              <a:t>3,8</a:t>
            </a:r>
            <a:r>
              <a:rPr lang="en-US" sz="1400" dirty="0" smtClean="0">
                <a:ea typeface="Batang" pitchFamily="18" charset="-127"/>
              </a:rPr>
              <a:t>)	</a:t>
            </a:r>
            <a:r>
              <a:rPr lang="en-US" sz="1400" dirty="0">
                <a:ea typeface="Batang" pitchFamily="18" charset="-127"/>
              </a:rPr>
              <a:t>	     	7.3</a:t>
            </a:r>
          </a:p>
          <a:p>
            <a:r>
              <a:rPr lang="en-US" altLang="ko-KR" sz="1400" dirty="0">
                <a:ea typeface="Batang" pitchFamily="18" charset="-127"/>
              </a:rPr>
              <a:t>C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8,8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7.6</a:t>
            </a:r>
          </a:p>
          <a:p>
            <a:r>
              <a:rPr lang="en-US" altLang="ko-KR" sz="1400" dirty="0">
                <a:ea typeface="Batang" pitchFamily="18" charset="-127"/>
              </a:rPr>
              <a:t>D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5,7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	6.0</a:t>
            </a:r>
          </a:p>
          <a:p>
            <a:r>
              <a:rPr lang="en-US" altLang="ko-KR" sz="1400" dirty="0">
                <a:ea typeface="Batang" pitchFamily="18" charset="-127"/>
              </a:rPr>
              <a:t>E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7,6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5.4</a:t>
            </a:r>
          </a:p>
          <a:p>
            <a:r>
              <a:rPr lang="en-US" altLang="ko-KR" sz="1400" dirty="0">
                <a:ea typeface="Batang" pitchFamily="18" charset="-127"/>
              </a:rPr>
              <a:t>F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4,5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4.1</a:t>
            </a:r>
          </a:p>
          <a:p>
            <a:r>
              <a:rPr lang="en-US" altLang="ko-KR" sz="1400" dirty="0">
                <a:ea typeface="Batang" pitchFamily="18" charset="-127"/>
              </a:rPr>
              <a:t>G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6,5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4.1</a:t>
            </a:r>
          </a:p>
          <a:p>
            <a:r>
              <a:rPr lang="en-US" altLang="ko-KR" sz="1400" dirty="0">
                <a:ea typeface="Batang" pitchFamily="18" charset="-127"/>
              </a:rPr>
              <a:t>H 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3,3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2.8</a:t>
            </a:r>
          </a:p>
          <a:p>
            <a:r>
              <a:rPr lang="en-US" altLang="ko-KR" sz="1400" dirty="0">
                <a:ea typeface="Batang" pitchFamily="18" charset="-127"/>
              </a:rPr>
              <a:t>I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5,3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2.0</a:t>
            </a:r>
          </a:p>
          <a:p>
            <a:r>
              <a:rPr lang="en-US" altLang="ko-KR" sz="1400" dirty="0">
                <a:ea typeface="Batang" pitchFamily="18" charset="-127"/>
              </a:rPr>
              <a:t>J	     </a:t>
            </a:r>
            <a:r>
              <a:rPr lang="en-US" altLang="ko-KR" sz="1400" dirty="0" smtClean="0">
                <a:ea typeface="Batang" pitchFamily="18" charset="-127"/>
              </a:rPr>
              <a:t>	(</a:t>
            </a:r>
            <a:r>
              <a:rPr lang="en-US" altLang="ko-KR" sz="1400" dirty="0">
                <a:ea typeface="Batang" pitchFamily="18" charset="-127"/>
              </a:rPr>
              <a:t>7,2</a:t>
            </a:r>
            <a:r>
              <a:rPr lang="en-US" altLang="ko-KR" sz="1400" dirty="0" smtClean="0">
                <a:ea typeface="Batang" pitchFamily="18" charset="-127"/>
              </a:rPr>
              <a:t>)	</a:t>
            </a:r>
            <a:r>
              <a:rPr lang="en-US" altLang="ko-KR" sz="1400" dirty="0">
                <a:ea typeface="Batang" pitchFamily="18" charset="-127"/>
              </a:rPr>
              <a:t>	        	2.2</a:t>
            </a:r>
          </a:p>
          <a:p>
            <a:r>
              <a:rPr lang="en-US" altLang="ko-KR" sz="1400" dirty="0">
                <a:ea typeface="Batang" pitchFamily="18" charset="-127"/>
              </a:rPr>
              <a:t>K	     </a:t>
            </a:r>
            <a:r>
              <a:rPr lang="en-US" altLang="ko-KR" sz="1400" dirty="0" smtClean="0">
                <a:ea typeface="Batang" pitchFamily="18" charset="-127"/>
              </a:rPr>
              <a:t>	(5,1)	</a:t>
            </a:r>
            <a:r>
              <a:rPr lang="en-US" altLang="ko-KR" sz="1400" dirty="0">
                <a:ea typeface="Batang" pitchFamily="18" charset="-127"/>
              </a:rPr>
              <a:t>	        	0.0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514906" y="852238"/>
            <a:ext cx="31530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optimal path from ‘A’ to ‘K’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245" y="1164103"/>
            <a:ext cx="4895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&amp; Batch : </a:t>
            </a:r>
            <a:r>
              <a:rPr lang="en-US" u="sng" dirty="0" smtClean="0"/>
              <a:t>_________________________</a:t>
            </a:r>
          </a:p>
          <a:p>
            <a:r>
              <a:rPr lang="en-US" dirty="0" smtClean="0"/>
              <a:t>Roll No: </a:t>
            </a:r>
            <a:r>
              <a:rPr lang="en-US" u="sng" dirty="0" smtClean="0"/>
              <a:t>__________________________________</a:t>
            </a:r>
          </a:p>
          <a:p>
            <a:r>
              <a:rPr lang="en-US" dirty="0" smtClean="0"/>
              <a:t>Name: </a:t>
            </a:r>
            <a:r>
              <a:rPr lang="en-US" u="sng" dirty="0" smtClean="0"/>
              <a:t>_________________________________</a:t>
            </a:r>
          </a:p>
          <a:p>
            <a:r>
              <a:rPr lang="en-US" dirty="0" smtClean="0"/>
              <a:t>Date of submission:</a:t>
            </a:r>
            <a:r>
              <a:rPr lang="en-US" u="sng" dirty="0" smtClean="0"/>
              <a:t>_______________________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446309" y="4908603"/>
            <a:ext cx="6358023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Answer to include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Optimal 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Open and close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g(n</a:t>
            </a:r>
            <a:r>
              <a:rPr lang="en-US" dirty="0">
                <a:solidFill>
                  <a:schemeClr val="bg2"/>
                </a:solidFill>
              </a:rPr>
              <a:t>) </a:t>
            </a:r>
            <a:r>
              <a:rPr lang="en-US" dirty="0" smtClean="0">
                <a:solidFill>
                  <a:schemeClr val="bg2"/>
                </a:solidFill>
              </a:rPr>
              <a:t>: cost </a:t>
            </a:r>
            <a:r>
              <a:rPr lang="en-US" dirty="0">
                <a:solidFill>
                  <a:schemeClr val="bg2"/>
                </a:solidFill>
              </a:rPr>
              <a:t>to reach the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h(n</a:t>
            </a:r>
            <a:r>
              <a:rPr lang="en-US" dirty="0">
                <a:solidFill>
                  <a:schemeClr val="bg2"/>
                </a:solidFill>
              </a:rPr>
              <a:t>) </a:t>
            </a:r>
            <a:r>
              <a:rPr lang="en-US" dirty="0" smtClean="0">
                <a:solidFill>
                  <a:schemeClr val="bg2"/>
                </a:solidFill>
              </a:rPr>
              <a:t>: cost </a:t>
            </a:r>
            <a:r>
              <a:rPr lang="en-US" dirty="0">
                <a:solidFill>
                  <a:schemeClr val="bg2"/>
                </a:solidFill>
              </a:rPr>
              <a:t>to get to the </a:t>
            </a:r>
            <a:r>
              <a:rPr lang="en-US" dirty="0" smtClean="0">
                <a:solidFill>
                  <a:schemeClr val="bg2"/>
                </a:solidFill>
              </a:rPr>
              <a:t>goal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And f(n</a:t>
            </a:r>
            <a:r>
              <a:rPr lang="en-US" dirty="0">
                <a:solidFill>
                  <a:schemeClr val="bg2"/>
                </a:solidFill>
              </a:rPr>
              <a:t>) = g(n) + h(n), </a:t>
            </a:r>
            <a:r>
              <a:rPr lang="en-US" dirty="0" smtClean="0">
                <a:solidFill>
                  <a:schemeClr val="bg2"/>
                </a:solidFill>
              </a:rPr>
              <a:t>: estimated </a:t>
            </a:r>
            <a:r>
              <a:rPr lang="en-US" dirty="0">
                <a:solidFill>
                  <a:schemeClr val="bg2"/>
                </a:solidFill>
              </a:rPr>
              <a:t>cost of the cheapest </a:t>
            </a:r>
            <a:r>
              <a:rPr lang="en-US" dirty="0" smtClean="0">
                <a:solidFill>
                  <a:schemeClr val="bg2"/>
                </a:solidFill>
              </a:rPr>
              <a:t>solution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S_2021_v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1F497D"/>
      </a:accent1>
      <a:accent2>
        <a:srgbClr val="00B050"/>
      </a:accent2>
      <a:accent3>
        <a:srgbClr val="4BACC6"/>
      </a:accent3>
      <a:accent4>
        <a:srgbClr val="FFE302"/>
      </a:accent4>
      <a:accent5>
        <a:srgbClr val="0000FF"/>
      </a:accent5>
      <a:accent6>
        <a:srgbClr val="7030A0"/>
      </a:accent6>
      <a:hlink>
        <a:srgbClr val="0000FF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PKS_2021_v2</Template>
  <TotalTime>2739</TotalTime>
  <Words>75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PKS_2021_v2</vt:lpstr>
      <vt:lpstr>A* Practice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in Various Domains</dc:title>
  <dc:creator>PKS</dc:creator>
  <cp:lastModifiedBy>PKS</cp:lastModifiedBy>
  <cp:revision>101</cp:revision>
  <cp:lastPrinted>2022-04-04T07:18:29Z</cp:lastPrinted>
  <dcterms:created xsi:type="dcterms:W3CDTF">2021-09-10T12:48:44Z</dcterms:created>
  <dcterms:modified xsi:type="dcterms:W3CDTF">2022-04-04T11:55:06Z</dcterms:modified>
</cp:coreProperties>
</file>