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EF862-9E2C-4981-AA53-5AA91BF690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C0F9F0-63FF-4048-841F-D3EBAD80CB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733927-C999-4C54-BBD4-980D04FE7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FD000-C70E-4F4C-BCC1-107F6323A84D}" type="datetimeFigureOut">
              <a:rPr lang="en-IN" smtClean="0"/>
              <a:t>15-03-2021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064DB4-4102-4730-9B70-B7C6B4A8B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BCA95-9885-4C2F-8A21-7EA532AAB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40033-8B50-474B-9F3A-32376C272B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3506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D9161-1B08-46D6-8B44-6D2B9067A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5AC721-CA40-4256-87B1-E42A387EF3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C64F8-2C5A-4116-965C-E6606BE2A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FD000-C70E-4F4C-BCC1-107F6323A84D}" type="datetimeFigureOut">
              <a:rPr lang="en-IN" smtClean="0"/>
              <a:t>15-03-2021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A9373-3F8F-4938-8968-686C6652E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20FBB-1791-4272-9F41-0847F6BCF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40033-8B50-474B-9F3A-32376C272B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0444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7F8E39-3F5B-44CA-86C0-4905844F31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71D4A2-4F65-4666-B7DA-CA5F4EB5EF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F17A1-0D2D-41E7-A172-B5FBF24FE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FD000-C70E-4F4C-BCC1-107F6323A84D}" type="datetimeFigureOut">
              <a:rPr lang="en-IN" smtClean="0"/>
              <a:t>15-03-2021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43488-D12D-4046-BFBB-4B19429BF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28972-EB97-480A-9B12-CCA18F8F3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40033-8B50-474B-9F3A-32376C272B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9689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3249C-8DCE-40F3-9555-1E1CC12AB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FEE18-783B-4DA4-9381-D9E02E420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89DD-A772-42AC-A0B3-07536DD7E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FD000-C70E-4F4C-BCC1-107F6323A84D}" type="datetimeFigureOut">
              <a:rPr lang="en-IN" smtClean="0"/>
              <a:t>15-03-2021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98B4E-3C06-4B27-8C1B-2CB5AB7A4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ACD73-1879-4E35-9552-C28E85310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40033-8B50-474B-9F3A-32376C272B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3893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B0002-987E-442A-9DB1-8F145991A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F13245-FC9A-4E82-8E38-B85919AD5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EE891D-69B6-4624-8663-C5F760F5E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FD000-C70E-4F4C-BCC1-107F6323A84D}" type="datetimeFigureOut">
              <a:rPr lang="en-IN" smtClean="0"/>
              <a:t>15-03-2021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7B62A0-A65C-425E-B6B7-EAC77D616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6845E-2436-44DF-AFDC-E3C185B30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40033-8B50-474B-9F3A-32376C272B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0538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6D6A8-EF59-4A5B-8589-1D4E3CEF8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6E88E-98CF-41BA-8B76-E9BB9170E0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4026C1-6F43-4464-BDCB-3FB9BE07E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0A5854-A722-444C-B52E-9E25ACEC8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FD000-C70E-4F4C-BCC1-107F6323A84D}" type="datetimeFigureOut">
              <a:rPr lang="en-IN" smtClean="0"/>
              <a:t>15-03-2021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13B094-79EC-47FB-A104-2F625CB3F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231B64-931B-4911-912A-FAF8451D3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40033-8B50-474B-9F3A-32376C272B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244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81507-5110-4A4D-8F61-D8EABB39B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270362-3164-46F7-B004-A1C3DA03B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A64B76-A6DA-4530-850B-9B4727639E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30B15A-8BE4-4E25-8F9D-BE9D47D13C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B5B64E-DAAD-42A0-926A-CCD17846F3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5D83A5-87CF-4CBA-9800-3C129B3F2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FD000-C70E-4F4C-BCC1-107F6323A84D}" type="datetimeFigureOut">
              <a:rPr lang="en-IN" smtClean="0"/>
              <a:t>15-03-2021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1F6AD3-070B-44B2-B788-13FD008BE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E13512-18FE-40FF-A8A5-D87361B7E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40033-8B50-474B-9F3A-32376C272B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7017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1E9B5-9266-42A4-9CEE-9EFAF7DF6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F8F663-E2FC-4CCA-8781-EC134FED7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FD000-C70E-4F4C-BCC1-107F6323A84D}" type="datetimeFigureOut">
              <a:rPr lang="en-IN" smtClean="0"/>
              <a:t>15-03-2021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593FAB-EA4E-45F7-A3B4-E2E4ACAD7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E2F43-A0C3-498A-84B0-928039959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40033-8B50-474B-9F3A-32376C272B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1636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709410-AF88-4442-8DBD-AF97EC688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FD000-C70E-4F4C-BCC1-107F6323A84D}" type="datetimeFigureOut">
              <a:rPr lang="en-IN" smtClean="0"/>
              <a:t>15-03-2021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647724-7988-44B5-9DB0-D097CACF6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42ADD5-BD9E-422D-A8A2-A4226ACB7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40033-8B50-474B-9F3A-32376C272B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0358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4EF2E-8506-4E76-A512-8AFCA9040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7F4E4-56D9-4BAB-86F8-592A39EAD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CA530A-94AC-4CA8-AC0D-C171BB6C5F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78C2C6-B37D-4804-8B0C-E80E39353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FD000-C70E-4F4C-BCC1-107F6323A84D}" type="datetimeFigureOut">
              <a:rPr lang="en-IN" smtClean="0"/>
              <a:t>15-03-2021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27483A-E00A-42CB-B724-FBF9B7E68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C38EE3-C19C-4A2E-B41E-FAB47B04E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40033-8B50-474B-9F3A-32376C272B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0473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1F052-68DB-4D26-99FB-972F73B90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11B6BE-4C78-4434-B2CB-A584BC4DAF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0EF3AB-E57B-4A5B-A39F-E74ED80824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6F0FC0-9A0C-459E-BA0F-4B5BBFF4F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FD000-C70E-4F4C-BCC1-107F6323A84D}" type="datetimeFigureOut">
              <a:rPr lang="en-IN" smtClean="0"/>
              <a:t>15-03-2021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E68A4-1AB9-4D51-9C5F-A27A483D1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9D54C2-E795-425C-948A-01A6D492D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40033-8B50-474B-9F3A-32376C272B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4978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B7D7A9-EAC0-4694-BBC8-122237EDB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87DE87-FD67-4678-B8FA-795E559270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B0344B-8155-4648-A079-C6E65E1B15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2FD000-C70E-4F4C-BCC1-107F6323A84D}" type="datetimeFigureOut">
              <a:rPr lang="en-IN" smtClean="0"/>
              <a:t>15-03-2021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D6304B-3E98-44B5-8E7C-F85982017B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3EA5C-CFA6-478D-80CD-CF6D60647B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40033-8B50-474B-9F3A-32376C272B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694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B2EF7-0EE3-415E-A820-32D52B172E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en-US" sz="5400" dirty="0"/>
              <a:t>Data Visualization</a:t>
            </a:r>
            <a:endParaRPr lang="en-IN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F279EF-74E6-4059-A0CB-25BF425907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147863"/>
          </a:xfrm>
        </p:spPr>
        <p:txBody>
          <a:bodyPr anchor="t">
            <a:normAutofit/>
          </a:bodyPr>
          <a:lstStyle/>
          <a:p>
            <a:pPr algn="l"/>
            <a:r>
              <a:rPr lang="en-US" sz="2000" dirty="0"/>
              <a:t>Visualizing the variable from Dataset of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AirBnB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listings in major U.S. cities</a:t>
            </a:r>
            <a:r>
              <a:rPr lang="en-US" sz="2000" dirty="0"/>
              <a:t> </a:t>
            </a:r>
            <a:endParaRPr lang="en-IN" sz="200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D0513D-4469-44D3-8642-6E70FDCE59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681" r="20827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066906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C4F24-F195-4B72-B91D-1C65263A3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City of the Properties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34AA2AB-C064-4913-89C8-EB8928EE18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7522" y="457201"/>
            <a:ext cx="5288679" cy="540385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8AB2C2-6DAE-4D42-B890-718CF6E4A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This graph shows the density of the properties in the different cities of US</a:t>
            </a:r>
            <a:endParaRPr lang="en-IN" dirty="0">
              <a:latin typeface="+mj-lt"/>
            </a:endParaRPr>
          </a:p>
          <a:p>
            <a:r>
              <a:rPr lang="en-US" i="0" dirty="0">
                <a:solidFill>
                  <a:srgbClr val="000000"/>
                </a:solidFill>
                <a:effectLst/>
                <a:latin typeface="+mj-lt"/>
              </a:rPr>
              <a:t>It clearly depicts that the properties of </a:t>
            </a:r>
            <a:r>
              <a:rPr lang="en-US" i="0" dirty="0" err="1">
                <a:solidFill>
                  <a:srgbClr val="000000"/>
                </a:solidFill>
                <a:effectLst/>
                <a:latin typeface="+mj-lt"/>
              </a:rPr>
              <a:t>AirBnB</a:t>
            </a:r>
            <a:r>
              <a:rPr lang="en-US" i="0" dirty="0">
                <a:solidFill>
                  <a:srgbClr val="000000"/>
                </a:solidFill>
                <a:effectLst/>
                <a:latin typeface="+mj-lt"/>
              </a:rPr>
              <a:t> are mostly present in "NYC" followed by "LA", </a:t>
            </a:r>
          </a:p>
          <a:p>
            <a:r>
              <a:rPr lang="en-US" dirty="0">
                <a:solidFill>
                  <a:srgbClr val="000000"/>
                </a:solidFill>
                <a:latin typeface="+mj-lt"/>
              </a:rPr>
              <a:t>T</a:t>
            </a:r>
            <a:r>
              <a:rPr lang="en-US" i="0" dirty="0">
                <a:solidFill>
                  <a:srgbClr val="000000"/>
                </a:solidFill>
                <a:effectLst/>
                <a:latin typeface="+mj-lt"/>
              </a:rPr>
              <a:t>his plot can really help a visitor who is not a frequent traveler</a:t>
            </a: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74479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D5D50-1D22-4D16-B54E-16C379FE1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82EFF54-1F68-4078-A0BE-30DFFCEAAD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457200"/>
            <a:ext cx="6172200" cy="541178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76A010-EB77-4BF8-BB4E-DE9DC20F4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This map show the geographical representation of the last graph (City in which the Property is Located)</a:t>
            </a:r>
          </a:p>
          <a:p>
            <a:endParaRPr lang="en-US" dirty="0"/>
          </a:p>
          <a:p>
            <a:r>
              <a:rPr lang="en-IN" dirty="0"/>
              <a:t>Here the density of the properties are marked by Circles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559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2F659-12AD-486A-BEF3-3BF9CAE1D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Profile Picture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7E3CA31-1762-4094-A317-58AA1B5BB3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109" y="457200"/>
            <a:ext cx="5029103" cy="540385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34036F-E618-481F-A5E9-28716090718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  <a:p>
            <a:r>
              <a:rPr lang="en-IN" dirty="0"/>
              <a:t>This graph shows that </a:t>
            </a:r>
            <a:r>
              <a:rPr lang="en-US" dirty="0"/>
              <a:t>mostly the "Profile Picture" are present on all the properties, which will give a good idea of the properties to the visitors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6272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07D8A-00DF-4573-AF70-DA6DFEAD1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 Identity Verified or Not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62A36F9-E62F-4C61-9F3B-3624D81213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527" y="992187"/>
            <a:ext cx="3761522" cy="487362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A1F5FE-5790-429E-9DB3-AB48B36AEE1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  <a:p>
            <a:r>
              <a:rPr lang="en-IN" dirty="0"/>
              <a:t>This graph shows </a:t>
            </a:r>
            <a:r>
              <a:rPr lang="en-US" dirty="0"/>
              <a:t>that nearly 2/3 of the hosts are verified and approximately 1/3 of the hosts are still not verified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55061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959A4-92F5-451A-A5F3-C0697C571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Booking Criteria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36E5EF7-DE83-4BD9-AE4C-29837B4093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527" y="987425"/>
            <a:ext cx="3761522" cy="487362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3AB357-1D9A-4CFB-BC77-E7EFE37CC77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  <a:p>
            <a:r>
              <a:rPr lang="en-IN" dirty="0"/>
              <a:t>This graph shows, if the properties have the instant booking available or not</a:t>
            </a:r>
          </a:p>
          <a:p>
            <a:endParaRPr lang="en-IN" dirty="0"/>
          </a:p>
          <a:p>
            <a:r>
              <a:rPr lang="en-US" dirty="0"/>
              <a:t>Most of the properties have the facility of Instant Booking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95747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741F3760-C4FC-4D09-8F78-A5DE8113D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Reviews</a:t>
            </a:r>
            <a:endParaRPr lang="en-IN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B008718F-4B19-4160-8041-C9785A8517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1376039"/>
            <a:ext cx="6172200" cy="3923929"/>
          </a:xfrm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C26D92C3-FC1E-4706-A5E8-963CA61728D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 dirty="0">
              <a:latin typeface="+mj-lt"/>
            </a:endParaRPr>
          </a:p>
          <a:p>
            <a:r>
              <a:rPr lang="en-US" i="0" dirty="0">
                <a:solidFill>
                  <a:srgbClr val="000000"/>
                </a:solidFill>
                <a:effectLst/>
                <a:latin typeface="+mj-lt"/>
              </a:rPr>
              <a:t>We can see that "Number of Reviews" present on the listings are mostly within the range of "0-100"</a:t>
            </a: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077249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D9264-65F5-428E-BD06-12F1EDFF6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Rating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57B8F18-B32B-4EB3-A898-8FA230CAB4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012" y="1056443"/>
            <a:ext cx="6172200" cy="419026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C89504-46DD-4364-9283-D516A380A0A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>
              <a:latin typeface="+mj-lt"/>
            </a:endParaRPr>
          </a:p>
          <a:p>
            <a:r>
              <a:rPr lang="en-US" i="0" dirty="0">
                <a:solidFill>
                  <a:srgbClr val="000000"/>
                </a:solidFill>
                <a:effectLst/>
                <a:latin typeface="+mj-lt"/>
              </a:rPr>
              <a:t>This graph shows that most of the "Ratings“ of the properties are between 90-100.</a:t>
            </a:r>
          </a:p>
          <a:p>
            <a:r>
              <a:rPr lang="en-US" dirty="0">
                <a:solidFill>
                  <a:srgbClr val="000000"/>
                </a:solidFill>
                <a:latin typeface="+mj-lt"/>
              </a:rPr>
              <a:t>Which is a good sign for brand</a:t>
            </a: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001033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BDF98-6F83-4B01-A395-5265372BB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Bedrooms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7805367-AF28-4140-B911-E69E57DAD8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6408" y="763481"/>
            <a:ext cx="5605760" cy="510233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E7D26C-C7A8-400E-ACCC-A84EB9D8022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 dirty="0">
              <a:latin typeface="+mj-lt"/>
            </a:endParaRPr>
          </a:p>
          <a:p>
            <a:r>
              <a:rPr lang="en-US" i="0" dirty="0">
                <a:solidFill>
                  <a:srgbClr val="000000"/>
                </a:solidFill>
                <a:effectLst/>
                <a:latin typeface="+mj-lt"/>
              </a:rPr>
              <a:t>1 "Bedroom" is present in most of the properties</a:t>
            </a: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116798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93669-99FC-49E3-99CD-7EE59C693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Amenities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C76F02E-DA55-45DD-B3E5-7BF8E77022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624" y="221942"/>
            <a:ext cx="6152226" cy="646294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8390D6-05BB-42BD-B23D-D874B20DB6E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  <a:p>
            <a:r>
              <a:rPr lang="en-IN" dirty="0"/>
              <a:t>This graph shows the amenities present in the </a:t>
            </a:r>
            <a:r>
              <a:rPr lang="en-IN" dirty="0" err="1"/>
              <a:t>AirBnB</a:t>
            </a:r>
            <a:r>
              <a:rPr lang="en-IN" dirty="0"/>
              <a:t> properties</a:t>
            </a:r>
          </a:p>
          <a:p>
            <a:endParaRPr lang="en-IN" dirty="0"/>
          </a:p>
          <a:p>
            <a:r>
              <a:rPr lang="en-US" dirty="0"/>
              <a:t>It can be clearly depicted that essential amenities like "Wireless Internet, Kitchen, Heating, Air Conditioning, Essentials, Smoke Detector, TV, Buzzer, etc." are provided in most of the </a:t>
            </a:r>
            <a:r>
              <a:rPr lang="en-US" dirty="0" err="1"/>
              <a:t>AirBnB</a:t>
            </a:r>
            <a:r>
              <a:rPr lang="en-US" dirty="0"/>
              <a:t> properties in US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66455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4C01E-447A-4D5B-A7F0-1F0A1DE63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Price of the Properties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43B7CD7-5BB6-4365-BAB9-75855C8183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901" y="457201"/>
            <a:ext cx="5792311" cy="540385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25581F-4896-4803-96AF-CE5ADF240D4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  <a:p>
            <a:r>
              <a:rPr lang="en-IN" dirty="0"/>
              <a:t>This graph depicts the trends of log(price) of the properties</a:t>
            </a:r>
          </a:p>
          <a:p>
            <a:endParaRPr lang="en-IN" dirty="0"/>
          </a:p>
          <a:p>
            <a:r>
              <a:rPr lang="en-US" dirty="0"/>
              <a:t>The Property Prices are primarily diversified between 4-6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8468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98862C-5F52-41A3-BDF6-599A5945D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Prices of the Different Property Types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2F6AB42-65FA-48C3-9558-0A3FEEE368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324" y="457200"/>
            <a:ext cx="4641928" cy="5411787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9374F92-2854-4CF3-93E1-9FEDEEDCD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172809"/>
            <a:ext cx="3932237" cy="3811588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This graph shows variation of the price of each property type which are associated with </a:t>
            </a:r>
            <a:r>
              <a:rPr lang="en-US" dirty="0" err="1"/>
              <a:t>AirBnB</a:t>
            </a:r>
            <a:r>
              <a:rPr lang="en-US" dirty="0"/>
              <a:t>.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From the above plot we can depict that the price for the property type "Tipi" is "Highest" and the price for "Hostel" are lowest</a:t>
            </a:r>
          </a:p>
        </p:txBody>
      </p:sp>
    </p:spTree>
    <p:extLst>
      <p:ext uri="{BB962C8B-B14F-4D97-AF65-F5344CB8AC3E}">
        <p14:creationId xmlns:p14="http://schemas.microsoft.com/office/powerpoint/2010/main" val="1240033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BD989-0B34-4AEB-ACA6-C457A1F64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 of each Property Type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50F205C-32E6-402B-BEA2-B20F9EB2CF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257" y="457201"/>
            <a:ext cx="4690061" cy="540385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51B2AE-A204-4D87-AFA7-22F126CC3A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119544"/>
            <a:ext cx="3932237" cy="3811588"/>
          </a:xfrm>
        </p:spPr>
        <p:txBody>
          <a:bodyPr/>
          <a:lstStyle/>
          <a:p>
            <a:endParaRPr lang="en-US" i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This graph shows that count of each property type.</a:t>
            </a:r>
          </a:p>
          <a:p>
            <a:endParaRPr lang="en-US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US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Appartment</a:t>
            </a:r>
            <a:r>
              <a:rPr lang="en-US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 are highest, followed by “House” and the number of “Parking Space”, ”Train”, "Cave", "Lighthouse" are the least.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4418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886B4-CA67-434C-8417-FC4EA4DAB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Room Types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9825344-2FD1-4509-B367-ADE39E27F9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526" y="457201"/>
            <a:ext cx="4273555" cy="540385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D29691-B1B8-4A21-BE0D-D3D643FA642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  <a:p>
            <a:endParaRPr lang="en-IN" dirty="0"/>
          </a:p>
          <a:p>
            <a:r>
              <a:rPr lang="en-US" i="0" dirty="0">
                <a:solidFill>
                  <a:srgbClr val="000000"/>
                </a:solidFill>
                <a:effectLst/>
                <a:latin typeface="Helvetica Neue"/>
              </a:rPr>
              <a:t>This graph shows that most of the Air-</a:t>
            </a:r>
            <a:r>
              <a:rPr lang="en-US" i="0" dirty="0" err="1">
                <a:solidFill>
                  <a:srgbClr val="000000"/>
                </a:solidFill>
                <a:effectLst/>
                <a:latin typeface="Helvetica Neue"/>
              </a:rPr>
              <a:t>BnB</a:t>
            </a:r>
            <a:r>
              <a:rPr lang="en-US" i="0" dirty="0">
                <a:solidFill>
                  <a:srgbClr val="000000"/>
                </a:solidFill>
                <a:effectLst/>
                <a:latin typeface="Helvetica Neue"/>
              </a:rPr>
              <a:t> properties is US are with "Entire home/apt" or "Private room" room types.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884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20CE5-3F7A-4937-98A3-1D053F830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Accommodation Capacity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3AD7804-CABA-4E7D-B334-F5D6016C15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4581" y="457201"/>
            <a:ext cx="4627399" cy="540385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F12A92-0635-4214-B0E8-FD6D8235A09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This graph categories the count of properties on the basis of their Accommodation Capacity.</a:t>
            </a:r>
          </a:p>
          <a:p>
            <a:endParaRPr lang="en-US" b="1" dirty="0">
              <a:solidFill>
                <a:srgbClr val="000000"/>
              </a:solidFill>
              <a:latin typeface="Helvetica Neue"/>
            </a:endParaRPr>
          </a:p>
          <a:p>
            <a:r>
              <a:rPr lang="en-US" dirty="0"/>
              <a:t>We can see that most of the properties can accommodate 2 or 4 members, followed by 1 and 3 members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5116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2A12E-2AD2-4EF6-A150-B052A9DCE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Bathrooms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5A36A4E-66F0-41AB-9582-E22A449C3D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8867" y="987425"/>
            <a:ext cx="4840842" cy="487362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CB8261-ACD5-49A4-821C-04D5D97E3B3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This graph categories the count of properties on the basis of the number of bathrooms present within them.</a:t>
            </a:r>
          </a:p>
          <a:p>
            <a:endParaRPr lang="en-US" dirty="0"/>
          </a:p>
          <a:p>
            <a:r>
              <a:rPr lang="en-US" dirty="0"/>
              <a:t>We can clearly see that most of the properties are with 1 bathroom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760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BFF14-29B6-464B-9B1B-21A3408C6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Severity of Cancellation Policy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A76DBAB-CB8E-434F-B12D-79F8AF2B2B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3522" y="987425"/>
            <a:ext cx="4971532" cy="487362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0CF459-D897-4710-AFC9-DE83DAD7896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>
              <a:latin typeface="+mj-lt"/>
            </a:endParaRPr>
          </a:p>
          <a:p>
            <a:r>
              <a:rPr lang="en-US" dirty="0">
                <a:solidFill>
                  <a:srgbClr val="000000"/>
                </a:solidFill>
                <a:latin typeface="+mj-lt"/>
              </a:rPr>
              <a:t>This graph</a:t>
            </a:r>
            <a:r>
              <a:rPr lang="en-US" i="0" dirty="0">
                <a:solidFill>
                  <a:srgbClr val="000000"/>
                </a:solidFill>
                <a:effectLst/>
                <a:latin typeface="+mj-lt"/>
              </a:rPr>
              <a:t> show that the properties with "Strict Cancellation Policy" are highest in numbers</a:t>
            </a:r>
          </a:p>
          <a:p>
            <a:r>
              <a:rPr lang="en-US" dirty="0">
                <a:solidFill>
                  <a:srgbClr val="000000"/>
                </a:solidFill>
                <a:latin typeface="+mj-lt"/>
              </a:rPr>
              <a:t>W</a:t>
            </a:r>
            <a:r>
              <a:rPr lang="en-US" i="0" dirty="0">
                <a:solidFill>
                  <a:srgbClr val="000000"/>
                </a:solidFill>
                <a:effectLst/>
                <a:latin typeface="+mj-lt"/>
              </a:rPr>
              <a:t>here as the number of properties with "Moderate" and "Flexible" Cancellation Policies are also considerable</a:t>
            </a: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77740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EF55C-3041-4467-A59F-F24B9F1B9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Bed Types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5CA7297-FAE5-4DDE-BA58-DD61587F57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678" y="457201"/>
            <a:ext cx="5593220" cy="540385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E3BF9A-068E-45E8-8751-FED9AB17B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>
              <a:latin typeface="+mj-lt"/>
            </a:endParaRPr>
          </a:p>
          <a:p>
            <a:endParaRPr lang="en-IN" dirty="0">
              <a:latin typeface="+mj-lt"/>
            </a:endParaRPr>
          </a:p>
          <a:p>
            <a:r>
              <a:rPr lang="en-US" i="0" dirty="0">
                <a:solidFill>
                  <a:srgbClr val="000000"/>
                </a:solidFill>
                <a:effectLst/>
                <a:latin typeface="+mj-lt"/>
              </a:rPr>
              <a:t>This graph shows that nearly most of the "Bed" provided in the properties are the "Real Beds"</a:t>
            </a: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03073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1B807-D895-4EFC-9D43-8A26164D8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Cleaning Fee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35E428A-7D59-4BEF-BE66-019682E9CF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678" y="457201"/>
            <a:ext cx="5593220" cy="540385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C24BFF-6174-4F1A-ABCB-1796E935D80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>
              <a:latin typeface="+mj-lt"/>
            </a:endParaRPr>
          </a:p>
          <a:p>
            <a:r>
              <a:rPr lang="en-IN" dirty="0">
                <a:latin typeface="+mj-lt"/>
              </a:rPr>
              <a:t>This graph depicts that 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i</a:t>
            </a:r>
            <a:r>
              <a:rPr lang="en-US" i="0" dirty="0">
                <a:solidFill>
                  <a:srgbClr val="000000"/>
                </a:solidFill>
                <a:effectLst/>
                <a:latin typeface="+mj-lt"/>
              </a:rPr>
              <a:t>n most of the properties the "Cleaning Fee" is charged</a:t>
            </a: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24661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602</Words>
  <Application>Microsoft Office PowerPoint</Application>
  <PresentationFormat>Widescreen</PresentationFormat>
  <Paragraphs>76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Helvetica Neue</vt:lpstr>
      <vt:lpstr>Office Theme</vt:lpstr>
      <vt:lpstr>Data Visualization</vt:lpstr>
      <vt:lpstr>Prices of the Different Property Types</vt:lpstr>
      <vt:lpstr>Count of each Property Type</vt:lpstr>
      <vt:lpstr>Room Types</vt:lpstr>
      <vt:lpstr>Accommodation Capacity</vt:lpstr>
      <vt:lpstr>Number of Bathrooms</vt:lpstr>
      <vt:lpstr>Severity of Cancellation Policy</vt:lpstr>
      <vt:lpstr>Bed Types</vt:lpstr>
      <vt:lpstr>Cleaning Fee</vt:lpstr>
      <vt:lpstr>City of the Properties</vt:lpstr>
      <vt:lpstr>PowerPoint Presentation</vt:lpstr>
      <vt:lpstr>Profile Picture</vt:lpstr>
      <vt:lpstr>Host Identity Verified or Not</vt:lpstr>
      <vt:lpstr>Booking Criteria</vt:lpstr>
      <vt:lpstr>Number of Reviews</vt:lpstr>
      <vt:lpstr>Review Rating</vt:lpstr>
      <vt:lpstr>Bedrooms</vt:lpstr>
      <vt:lpstr>Amenities</vt:lpstr>
      <vt:lpstr>Price of the Properties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</dc:title>
  <dc:creator>Shubham Shrivastva</dc:creator>
  <cp:lastModifiedBy>Shubham Shrivastva</cp:lastModifiedBy>
  <cp:revision>8</cp:revision>
  <dcterms:created xsi:type="dcterms:W3CDTF">2021-03-15T09:52:12Z</dcterms:created>
  <dcterms:modified xsi:type="dcterms:W3CDTF">2021-03-15T11:02:39Z</dcterms:modified>
</cp:coreProperties>
</file>