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352800"/>
            <a:ext cx="8686800" cy="2743200"/>
          </a:xfrm>
          <a:custGeom>
            <a:avLst/>
            <a:gdLst/>
            <a:ahLst/>
            <a:cxnLst/>
            <a:rect l="l" t="t" r="r" b="b"/>
            <a:pathLst>
              <a:path w="8686800" h="2743200">
                <a:moveTo>
                  <a:pt x="8686800" y="0"/>
                </a:moveTo>
                <a:lnTo>
                  <a:pt x="0" y="0"/>
                </a:lnTo>
                <a:lnTo>
                  <a:pt x="0" y="2743200"/>
                </a:lnTo>
                <a:lnTo>
                  <a:pt x="8686800" y="2743200"/>
                </a:lnTo>
                <a:lnTo>
                  <a:pt x="8686800" y="0"/>
                </a:lnTo>
                <a:close/>
              </a:path>
            </a:pathLst>
          </a:custGeom>
          <a:solidFill>
            <a:srgbClr val="0F1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956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7912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352800"/>
            <a:ext cx="2057400" cy="1979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29911" y="6550152"/>
            <a:ext cx="2329180" cy="48895"/>
          </a:xfrm>
          <a:custGeom>
            <a:avLst/>
            <a:gdLst/>
            <a:ahLst/>
            <a:cxnLst/>
            <a:rect l="l" t="t" r="r" b="b"/>
            <a:pathLst>
              <a:path w="2329179" h="48895">
                <a:moveTo>
                  <a:pt x="2328672" y="0"/>
                </a:moveTo>
                <a:lnTo>
                  <a:pt x="0" y="0"/>
                </a:lnTo>
                <a:lnTo>
                  <a:pt x="0" y="48768"/>
                </a:lnTo>
                <a:lnTo>
                  <a:pt x="2328672" y="48768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08292" y="6550152"/>
            <a:ext cx="2235835" cy="45720"/>
          </a:xfrm>
          <a:custGeom>
            <a:avLst/>
            <a:gdLst/>
            <a:ahLst/>
            <a:cxnLst/>
            <a:rect l="l" t="t" r="r" b="b"/>
            <a:pathLst>
              <a:path w="2235834" h="45720">
                <a:moveTo>
                  <a:pt x="2235707" y="0"/>
                </a:moveTo>
                <a:lnTo>
                  <a:pt x="0" y="0"/>
                </a:lnTo>
                <a:lnTo>
                  <a:pt x="0" y="45720"/>
                </a:lnTo>
                <a:lnTo>
                  <a:pt x="2235707" y="45720"/>
                </a:lnTo>
                <a:lnTo>
                  <a:pt x="2235707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83307" y="6550152"/>
            <a:ext cx="2581910" cy="48895"/>
          </a:xfrm>
          <a:custGeom>
            <a:avLst/>
            <a:gdLst/>
            <a:ahLst/>
            <a:cxnLst/>
            <a:rect l="l" t="t" r="r" b="b"/>
            <a:pathLst>
              <a:path w="2581910" h="48895">
                <a:moveTo>
                  <a:pt x="2581656" y="0"/>
                </a:moveTo>
                <a:lnTo>
                  <a:pt x="0" y="0"/>
                </a:lnTo>
                <a:lnTo>
                  <a:pt x="0" y="48768"/>
                </a:lnTo>
                <a:lnTo>
                  <a:pt x="2581656" y="48768"/>
                </a:lnTo>
                <a:lnTo>
                  <a:pt x="2581656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95800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33599" y="6557772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19"/>
                </a:lnTo>
                <a:lnTo>
                  <a:pt x="2362200" y="45719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815327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400" y="0"/>
            <a:ext cx="2193036" cy="69342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36220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81728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150063"/>
            <a:ext cx="6367780" cy="111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4553" y="3128213"/>
            <a:ext cx="4104004" cy="155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85842" y="6639430"/>
            <a:ext cx="448818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518" y="6191005"/>
            <a:ext cx="25971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" y="5218595"/>
            <a:ext cx="1663064" cy="6883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95"/>
              </a:spcBef>
            </a:pP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9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3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290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  <a:spcBef>
                <a:spcPts val="160"/>
              </a:spcBef>
            </a:pP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Pilani|Dubai|Goa|Hyderabad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797" y="3867429"/>
            <a:ext cx="5996305" cy="858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7740" marR="5080" indent="-968375" algn="l">
              <a:lnSpc>
                <a:spcPct val="118900"/>
              </a:lnSpc>
              <a:spcBef>
                <a:spcPts val="100"/>
              </a:spcBef>
            </a:pPr>
            <a:r>
              <a:rPr sz="2800" b="1" spc="-155" dirty="0">
                <a:solidFill>
                  <a:srgbClr val="00AF50"/>
                </a:solidFill>
                <a:latin typeface="Arial"/>
                <a:cs typeface="Arial"/>
              </a:rPr>
              <a:t>Introduction</a:t>
            </a:r>
            <a:r>
              <a:rPr sz="2800" b="1" spc="-2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800" b="1" spc="-2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00AF50"/>
                </a:solidFill>
                <a:latin typeface="Arial"/>
                <a:cs typeface="Arial"/>
              </a:rPr>
              <a:t>Python</a:t>
            </a:r>
            <a:r>
              <a:rPr sz="2800" b="1" spc="-229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800" b="1" spc="-2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00AF50"/>
                </a:solidFill>
                <a:latin typeface="Arial"/>
                <a:cs typeface="Arial"/>
              </a:rPr>
              <a:t>Data</a:t>
            </a:r>
            <a:r>
              <a:rPr sz="2800" b="1" spc="-2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00AF50"/>
                </a:solidFill>
                <a:latin typeface="Arial"/>
                <a:cs typeface="Arial"/>
              </a:rPr>
              <a:t>Science</a:t>
            </a:r>
            <a:r>
              <a:rPr lang="en-US" sz="2800" b="1" spc="-10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CA" sz="2000" b="1" spc="-150" dirty="0">
                <a:solidFill>
                  <a:srgbClr val="FBD4B5"/>
                </a:solidFill>
                <a:latin typeface="Arial"/>
                <a:cs typeface="Arial"/>
              </a:rPr>
              <a:t>Section 1 - Non-Specific </a:t>
            </a:r>
            <a:r>
              <a:rPr lang="en-CA" sz="2000" b="1" spc="-150" dirty="0" err="1">
                <a:solidFill>
                  <a:srgbClr val="FBD4B5"/>
                </a:solidFill>
                <a:latin typeface="Arial"/>
                <a:cs typeface="Arial"/>
              </a:rPr>
              <a:t>M.Tech</a:t>
            </a:r>
            <a:r>
              <a:rPr lang="en-CA" sz="2000" b="1" spc="-150" dirty="0">
                <a:solidFill>
                  <a:srgbClr val="FBD4B5"/>
                </a:solidFill>
                <a:latin typeface="Arial"/>
                <a:cs typeface="Arial"/>
              </a:rPr>
              <a:t> AIML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7785" y="5759907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solidFill>
                  <a:srgbClr val="FFFFFF"/>
                </a:solidFill>
                <a:latin typeface="Arial"/>
                <a:cs typeface="Arial"/>
              </a:rPr>
              <a:t>Radhika B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4261" y="641553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Logical</a:t>
            </a:r>
            <a:r>
              <a:rPr sz="3600" b="1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Operators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5038" y="1666875"/>
            <a:ext cx="5734050" cy="4239260"/>
            <a:chOff x="1705038" y="1666875"/>
            <a:chExt cx="5734050" cy="4239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1676400"/>
              <a:ext cx="5715000" cy="41818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09801" y="1671637"/>
              <a:ext cx="5724525" cy="4229735"/>
            </a:xfrm>
            <a:custGeom>
              <a:avLst/>
              <a:gdLst/>
              <a:ahLst/>
              <a:cxnLst/>
              <a:rect l="l" t="t" r="r" b="b"/>
              <a:pathLst>
                <a:path w="5724525" h="4229735">
                  <a:moveTo>
                    <a:pt x="0" y="4229481"/>
                  </a:moveTo>
                  <a:lnTo>
                    <a:pt x="5724525" y="4229481"/>
                  </a:lnTo>
                  <a:lnTo>
                    <a:pt x="5724525" y="0"/>
                  </a:lnTo>
                  <a:lnTo>
                    <a:pt x="0" y="0"/>
                  </a:lnTo>
                  <a:lnTo>
                    <a:pt x="0" y="42294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Bitwise</a:t>
            </a:r>
            <a:r>
              <a:rPr sz="3600" b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Operators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47938" y="1569338"/>
            <a:ext cx="4367530" cy="4723765"/>
            <a:chOff x="2047938" y="1569338"/>
            <a:chExt cx="4367530" cy="4723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1578863"/>
              <a:ext cx="4347972" cy="46506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2701" y="1574101"/>
              <a:ext cx="4358005" cy="4714240"/>
            </a:xfrm>
            <a:custGeom>
              <a:avLst/>
              <a:gdLst/>
              <a:ahLst/>
              <a:cxnLst/>
              <a:rect l="l" t="t" r="r" b="b"/>
              <a:pathLst>
                <a:path w="4358005" h="4714240">
                  <a:moveTo>
                    <a:pt x="0" y="4714113"/>
                  </a:moveTo>
                  <a:lnTo>
                    <a:pt x="4357497" y="4714113"/>
                  </a:lnTo>
                  <a:lnTo>
                    <a:pt x="4357497" y="0"/>
                  </a:lnTo>
                  <a:lnTo>
                    <a:pt x="0" y="0"/>
                  </a:lnTo>
                  <a:lnTo>
                    <a:pt x="0" y="47141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FF"/>
                </a:solidFill>
                <a:latin typeface="Times New Roman"/>
                <a:cs typeface="Times New Roman"/>
              </a:rPr>
              <a:t>Membership</a:t>
            </a:r>
            <a:r>
              <a:rPr sz="3600" b="1" spc="-2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&amp;</a:t>
            </a:r>
            <a:r>
              <a:rPr sz="3600" b="1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Identity</a:t>
            </a:r>
            <a:r>
              <a:rPr sz="3600" b="1" spc="-2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120" dirty="0">
                <a:solidFill>
                  <a:srgbClr val="0000FF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6586" y="2142299"/>
            <a:ext cx="7372350" cy="1977389"/>
            <a:chOff x="886586" y="2142299"/>
            <a:chExt cx="7372350" cy="19773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" y="2151887"/>
              <a:ext cx="7353300" cy="1944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1349" y="2147061"/>
              <a:ext cx="7362825" cy="1967864"/>
            </a:xfrm>
            <a:custGeom>
              <a:avLst/>
              <a:gdLst/>
              <a:ahLst/>
              <a:cxnLst/>
              <a:rect l="l" t="t" r="r" b="b"/>
              <a:pathLst>
                <a:path w="7362825" h="1967864">
                  <a:moveTo>
                    <a:pt x="0" y="1967864"/>
                  </a:moveTo>
                  <a:lnTo>
                    <a:pt x="7362825" y="1967864"/>
                  </a:lnTo>
                  <a:lnTo>
                    <a:pt x="7362825" y="0"/>
                  </a:lnTo>
                  <a:lnTo>
                    <a:pt x="0" y="0"/>
                  </a:lnTo>
                  <a:lnTo>
                    <a:pt x="0" y="19678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1434211"/>
            <a:ext cx="76200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Python’s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membership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membership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25" dirty="0">
                <a:latin typeface="Times New Roman"/>
                <a:cs typeface="Times New Roman"/>
              </a:rPr>
              <a:t> as </a:t>
            </a:r>
            <a:r>
              <a:rPr sz="2000" dirty="0">
                <a:latin typeface="Times New Roman"/>
                <a:cs typeface="Times New Roman"/>
              </a:rPr>
              <a:t>strings,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tuples: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189602"/>
            <a:ext cx="65792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Identity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operators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14538" y="4574666"/>
            <a:ext cx="6343650" cy="1854200"/>
            <a:chOff x="1514538" y="4574666"/>
            <a:chExt cx="6343650" cy="1854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999" y="4584191"/>
              <a:ext cx="6324600" cy="18348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9300" y="4579429"/>
              <a:ext cx="6334125" cy="1844675"/>
            </a:xfrm>
            <a:custGeom>
              <a:avLst/>
              <a:gdLst/>
              <a:ahLst/>
              <a:cxnLst/>
              <a:rect l="l" t="t" r="r" b="b"/>
              <a:pathLst>
                <a:path w="6334125" h="1844675">
                  <a:moveTo>
                    <a:pt x="0" y="1844420"/>
                  </a:moveTo>
                  <a:lnTo>
                    <a:pt x="6334125" y="1844420"/>
                  </a:lnTo>
                  <a:lnTo>
                    <a:pt x="6334125" y="0"/>
                  </a:lnTo>
                  <a:lnTo>
                    <a:pt x="0" y="0"/>
                  </a:lnTo>
                  <a:lnTo>
                    <a:pt x="0" y="184442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500632"/>
            <a:ext cx="852995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making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anticipation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occurring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specifying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conditions.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structures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evaluate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produce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TRUE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FALSE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outcome.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statements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outcome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FALSE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otherwise.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484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making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marR="5080">
              <a:lnSpc>
                <a:spcPts val="3600"/>
              </a:lnSpc>
              <a:spcBef>
                <a:spcPts val="819"/>
              </a:spcBef>
            </a:pP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Conditional</a:t>
            </a:r>
            <a:r>
              <a:rPr sz="3600" b="1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Execution</a:t>
            </a:r>
            <a:r>
              <a:rPr sz="3600" b="1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60" dirty="0">
                <a:solidFill>
                  <a:srgbClr val="0000FF"/>
                </a:solidFill>
                <a:latin typeface="Arial"/>
                <a:cs typeface="Arial"/>
              </a:rPr>
              <a:t>(Decision</a:t>
            </a:r>
            <a:r>
              <a:rPr sz="3600" b="1" spc="-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0000FF"/>
                </a:solidFill>
                <a:latin typeface="Arial"/>
                <a:cs typeface="Arial"/>
              </a:rPr>
              <a:t>Making)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9040" y="3642359"/>
            <a:ext cx="2494759" cy="28270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586" y="4666869"/>
            <a:ext cx="43611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rlito"/>
                <a:cs typeface="Carlito"/>
              </a:rPr>
              <a:t>Python</a:t>
            </a:r>
            <a:r>
              <a:rPr sz="1800" i="1" spc="-5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programming</a:t>
            </a:r>
            <a:r>
              <a:rPr sz="1800" i="1" spc="-4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language</a:t>
            </a:r>
            <a:r>
              <a:rPr sz="1800" i="1" spc="-3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assumes</a:t>
            </a:r>
            <a:r>
              <a:rPr sz="1800" i="1" spc="-35" dirty="0">
                <a:latin typeface="Carlito"/>
                <a:cs typeface="Carlito"/>
              </a:rPr>
              <a:t> </a:t>
            </a:r>
            <a:r>
              <a:rPr sz="1800" i="1" spc="-25" dirty="0">
                <a:latin typeface="Carlito"/>
                <a:cs typeface="Carlito"/>
              </a:rPr>
              <a:t>any </a:t>
            </a:r>
            <a:r>
              <a:rPr sz="1800" b="1" i="1" spc="-20" dirty="0">
                <a:latin typeface="Carlito"/>
                <a:cs typeface="Carlito"/>
              </a:rPr>
              <a:t>non-</a:t>
            </a:r>
            <a:r>
              <a:rPr sz="1800" b="1" i="1" dirty="0">
                <a:latin typeface="Carlito"/>
                <a:cs typeface="Carlito"/>
              </a:rPr>
              <a:t>zero</a:t>
            </a:r>
            <a:r>
              <a:rPr sz="1800" b="1" i="1" spc="-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and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b="1" i="1" spc="-20" dirty="0">
                <a:latin typeface="Carlito"/>
                <a:cs typeface="Carlito"/>
              </a:rPr>
              <a:t>non-</a:t>
            </a:r>
            <a:r>
              <a:rPr sz="1800" b="1" i="1" dirty="0">
                <a:latin typeface="Carlito"/>
                <a:cs typeface="Carlito"/>
              </a:rPr>
              <a:t>null</a:t>
            </a:r>
            <a:r>
              <a:rPr sz="1800" b="1" i="1" spc="-1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values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as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TRUE,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and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if </a:t>
            </a:r>
            <a:r>
              <a:rPr sz="1800" i="1" spc="-25" dirty="0">
                <a:latin typeface="Carlito"/>
                <a:cs typeface="Carlito"/>
              </a:rPr>
              <a:t>it </a:t>
            </a:r>
            <a:r>
              <a:rPr sz="1800" i="1" dirty="0">
                <a:latin typeface="Carlito"/>
                <a:cs typeface="Carlito"/>
              </a:rPr>
              <a:t>is</a:t>
            </a:r>
            <a:r>
              <a:rPr sz="1800" i="1" spc="-1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either</a:t>
            </a:r>
            <a:r>
              <a:rPr sz="1800" i="1" spc="-5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zero</a:t>
            </a:r>
            <a:r>
              <a:rPr sz="1800" b="1" i="1" spc="-1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or</a:t>
            </a:r>
            <a:r>
              <a:rPr sz="1800" i="1" spc="-10" dirty="0">
                <a:latin typeface="Carlito"/>
                <a:cs typeface="Carlito"/>
              </a:rPr>
              <a:t> </a:t>
            </a:r>
            <a:r>
              <a:rPr sz="1800" b="1" i="1" dirty="0">
                <a:latin typeface="Carlito"/>
                <a:cs typeface="Carlito"/>
              </a:rPr>
              <a:t>null</a:t>
            </a:r>
            <a:r>
              <a:rPr sz="1800" i="1" dirty="0">
                <a:latin typeface="Carlito"/>
                <a:cs typeface="Carlito"/>
              </a:rPr>
              <a:t>,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then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it</a:t>
            </a:r>
            <a:r>
              <a:rPr sz="1800" i="1" spc="-1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is</a:t>
            </a:r>
            <a:r>
              <a:rPr sz="1800" i="1" spc="-1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assumed </a:t>
            </a:r>
            <a:r>
              <a:rPr sz="1800" i="1" spc="-25" dirty="0">
                <a:latin typeface="Carlito"/>
                <a:cs typeface="Carlito"/>
              </a:rPr>
              <a:t>as </a:t>
            </a:r>
            <a:r>
              <a:rPr sz="1800" i="1" spc="-10" dirty="0">
                <a:latin typeface="Carlito"/>
                <a:cs typeface="Carlito"/>
              </a:rPr>
              <a:t>FALSE</a:t>
            </a:r>
            <a:r>
              <a:rPr sz="1800" i="1" spc="-6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value.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887" y="1411956"/>
            <a:ext cx="3206115" cy="18542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else</a:t>
            </a:r>
            <a:r>
              <a:rPr sz="2000" spc="-10" dirty="0">
                <a:latin typeface="Times New Roman"/>
                <a:cs typeface="Times New Roman"/>
              </a:rPr>
              <a:t> statements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Nested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Chained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992" y="349122"/>
            <a:ext cx="538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Decision</a:t>
            </a:r>
            <a:r>
              <a:rPr sz="3600" b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Making</a:t>
            </a:r>
            <a:r>
              <a:rPr sz="3600" b="1" spc="-22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3600" b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4964" y="1600200"/>
            <a:ext cx="4044950" cy="92201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02284" marR="1896745" indent="-410209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expression: statement(s)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Statement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after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condition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2103" y="2738627"/>
            <a:ext cx="4044950" cy="1478280"/>
          </a:xfrm>
          <a:custGeom>
            <a:avLst/>
            <a:gdLst/>
            <a:ahLst/>
            <a:cxnLst/>
            <a:rect l="l" t="t" r="r" b="b"/>
            <a:pathLst>
              <a:path w="4044950" h="1478279">
                <a:moveTo>
                  <a:pt x="0" y="1478280"/>
                </a:moveTo>
                <a:lnTo>
                  <a:pt x="4044696" y="1478280"/>
                </a:lnTo>
                <a:lnTo>
                  <a:pt x="4044696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42103" y="2752725"/>
            <a:ext cx="404050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284" marR="1891664" indent="-41020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expression: statement(s)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502284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statement(s)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Statement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after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condition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2103" y="4433315"/>
            <a:ext cx="4044950" cy="203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expression1:</a:t>
            </a:r>
            <a:endParaRPr sz="1800">
              <a:latin typeface="Courier New"/>
              <a:cs typeface="Courier New"/>
            </a:endParaRPr>
          </a:p>
          <a:p>
            <a:pPr marL="92075" marR="1896745" indent="41020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statement(s) else:</a:t>
            </a:r>
            <a:endParaRPr sz="1800">
              <a:latin typeface="Courier New"/>
              <a:cs typeface="Courier New"/>
            </a:endParaRPr>
          </a:p>
          <a:p>
            <a:pPr marL="911860" marR="1349375" indent="-27305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expression2: statement(s)</a:t>
            </a:r>
            <a:endParaRPr sz="1800">
              <a:latin typeface="Courier New"/>
              <a:cs typeface="Courier New"/>
            </a:endParaRPr>
          </a:p>
          <a:p>
            <a:pPr marL="63944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419" y="1877060"/>
            <a:ext cx="2813685" cy="186690"/>
          </a:xfrm>
          <a:custGeom>
            <a:avLst/>
            <a:gdLst/>
            <a:ahLst/>
            <a:cxnLst/>
            <a:rect l="l" t="t" r="r" b="b"/>
            <a:pathLst>
              <a:path w="2813685" h="186689">
                <a:moveTo>
                  <a:pt x="2737217" y="31649"/>
                </a:moveTo>
                <a:lnTo>
                  <a:pt x="0" y="173989"/>
                </a:lnTo>
                <a:lnTo>
                  <a:pt x="762" y="186689"/>
                </a:lnTo>
                <a:lnTo>
                  <a:pt x="2737875" y="44347"/>
                </a:lnTo>
                <a:lnTo>
                  <a:pt x="2737217" y="31649"/>
                </a:lnTo>
                <a:close/>
              </a:path>
              <a:path w="2813685" h="186689">
                <a:moveTo>
                  <a:pt x="2806690" y="30987"/>
                </a:moveTo>
                <a:lnTo>
                  <a:pt x="2749931" y="30987"/>
                </a:lnTo>
                <a:lnTo>
                  <a:pt x="2750566" y="43687"/>
                </a:lnTo>
                <a:lnTo>
                  <a:pt x="2737875" y="44347"/>
                </a:lnTo>
                <a:lnTo>
                  <a:pt x="2739517" y="76073"/>
                </a:lnTo>
                <a:lnTo>
                  <a:pt x="2813685" y="34036"/>
                </a:lnTo>
                <a:lnTo>
                  <a:pt x="2806690" y="30987"/>
                </a:lnTo>
                <a:close/>
              </a:path>
              <a:path w="2813685" h="186689">
                <a:moveTo>
                  <a:pt x="2749931" y="30987"/>
                </a:moveTo>
                <a:lnTo>
                  <a:pt x="2737217" y="31649"/>
                </a:lnTo>
                <a:lnTo>
                  <a:pt x="2737875" y="44347"/>
                </a:lnTo>
                <a:lnTo>
                  <a:pt x="2750566" y="43687"/>
                </a:lnTo>
                <a:lnTo>
                  <a:pt x="2749931" y="30987"/>
                </a:lnTo>
                <a:close/>
              </a:path>
              <a:path w="2813685" h="186689">
                <a:moveTo>
                  <a:pt x="2735580" y="0"/>
                </a:moveTo>
                <a:lnTo>
                  <a:pt x="2737217" y="31649"/>
                </a:lnTo>
                <a:lnTo>
                  <a:pt x="2749931" y="30987"/>
                </a:lnTo>
                <a:lnTo>
                  <a:pt x="2806690" y="30987"/>
                </a:lnTo>
                <a:lnTo>
                  <a:pt x="273558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88260" y="2395981"/>
            <a:ext cx="2068830" cy="2347595"/>
          </a:xfrm>
          <a:custGeom>
            <a:avLst/>
            <a:gdLst/>
            <a:ahLst/>
            <a:cxnLst/>
            <a:rect l="l" t="t" r="r" b="b"/>
            <a:pathLst>
              <a:path w="2068829" h="2347595">
                <a:moveTo>
                  <a:pt x="1983740" y="857123"/>
                </a:moveTo>
                <a:lnTo>
                  <a:pt x="1967445" y="837819"/>
                </a:lnTo>
                <a:lnTo>
                  <a:pt x="1928749" y="791972"/>
                </a:lnTo>
                <a:lnTo>
                  <a:pt x="1916201" y="821131"/>
                </a:lnTo>
                <a:lnTo>
                  <a:pt x="5080" y="0"/>
                </a:lnTo>
                <a:lnTo>
                  <a:pt x="0" y="11684"/>
                </a:lnTo>
                <a:lnTo>
                  <a:pt x="1911184" y="832789"/>
                </a:lnTo>
                <a:lnTo>
                  <a:pt x="1898650" y="861949"/>
                </a:lnTo>
                <a:lnTo>
                  <a:pt x="1983740" y="857123"/>
                </a:lnTo>
                <a:close/>
              </a:path>
              <a:path w="2068829" h="2347595">
                <a:moveTo>
                  <a:pt x="2068322" y="2347214"/>
                </a:moveTo>
                <a:lnTo>
                  <a:pt x="2054415" y="2307590"/>
                </a:lnTo>
                <a:lnTo>
                  <a:pt x="2040128" y="2266823"/>
                </a:lnTo>
                <a:lnTo>
                  <a:pt x="2018042" y="2289594"/>
                </a:lnTo>
                <a:lnTo>
                  <a:pt x="35941" y="367030"/>
                </a:lnTo>
                <a:lnTo>
                  <a:pt x="27051" y="376174"/>
                </a:lnTo>
                <a:lnTo>
                  <a:pt x="2009165" y="2298750"/>
                </a:lnTo>
                <a:lnTo>
                  <a:pt x="1987042" y="2321560"/>
                </a:lnTo>
                <a:lnTo>
                  <a:pt x="2068322" y="234721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252" y="4572000"/>
            <a:ext cx="4044950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1015" marR="1897380" indent="-410209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expression1: statement(s)</a:t>
            </a:r>
            <a:endParaRPr sz="1800">
              <a:latin typeface="Courier New"/>
              <a:cs typeface="Courier New"/>
            </a:endParaRPr>
          </a:p>
          <a:p>
            <a:pPr marL="501015" marR="1624965" indent="-410209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elif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expression2: statement(s)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else:</a:t>
            </a:r>
            <a:endParaRPr sz="18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statement(s)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3601" y="3289553"/>
            <a:ext cx="915035" cy="1242060"/>
          </a:xfrm>
          <a:custGeom>
            <a:avLst/>
            <a:gdLst/>
            <a:ahLst/>
            <a:cxnLst/>
            <a:rect l="l" t="t" r="r" b="b"/>
            <a:pathLst>
              <a:path w="915035" h="1242060">
                <a:moveTo>
                  <a:pt x="864708" y="1184141"/>
                </a:moveTo>
                <a:lnTo>
                  <a:pt x="839127" y="1202944"/>
                </a:lnTo>
                <a:lnTo>
                  <a:pt x="914946" y="1241806"/>
                </a:lnTo>
                <a:lnTo>
                  <a:pt x="906776" y="1194435"/>
                </a:lnTo>
                <a:lnTo>
                  <a:pt x="872274" y="1194435"/>
                </a:lnTo>
                <a:lnTo>
                  <a:pt x="864708" y="1184141"/>
                </a:lnTo>
                <a:close/>
              </a:path>
              <a:path w="915035" h="1242060">
                <a:moveTo>
                  <a:pt x="874881" y="1176664"/>
                </a:moveTo>
                <a:lnTo>
                  <a:pt x="864708" y="1184141"/>
                </a:lnTo>
                <a:lnTo>
                  <a:pt x="872274" y="1194435"/>
                </a:lnTo>
                <a:lnTo>
                  <a:pt x="882434" y="1186942"/>
                </a:lnTo>
                <a:lnTo>
                  <a:pt x="874881" y="1176664"/>
                </a:lnTo>
                <a:close/>
              </a:path>
              <a:path w="915035" h="1242060">
                <a:moveTo>
                  <a:pt x="900468" y="1157859"/>
                </a:moveTo>
                <a:lnTo>
                  <a:pt x="874881" y="1176664"/>
                </a:lnTo>
                <a:lnTo>
                  <a:pt x="882434" y="1186942"/>
                </a:lnTo>
                <a:lnTo>
                  <a:pt x="872274" y="1194435"/>
                </a:lnTo>
                <a:lnTo>
                  <a:pt x="906776" y="1194435"/>
                </a:lnTo>
                <a:lnTo>
                  <a:pt x="900468" y="1157859"/>
                </a:lnTo>
                <a:close/>
              </a:path>
              <a:path w="915035" h="1242060">
                <a:moveTo>
                  <a:pt x="10236" y="0"/>
                </a:moveTo>
                <a:lnTo>
                  <a:pt x="0" y="7620"/>
                </a:lnTo>
                <a:lnTo>
                  <a:pt x="864708" y="1184141"/>
                </a:lnTo>
                <a:lnTo>
                  <a:pt x="874881" y="1176664"/>
                </a:lnTo>
                <a:lnTo>
                  <a:pt x="1023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1645" y="6133524"/>
            <a:ext cx="16649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spc="-10" dirty="0">
                <a:latin typeface="Courier New"/>
                <a:cs typeface="Courier New"/>
              </a:rPr>
              <a:t>statement(s)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FF"/>
                </a:solidFill>
                <a:latin typeface="Arial"/>
                <a:cs typeface="Arial"/>
              </a:rPr>
              <a:t>Exception</a:t>
            </a:r>
            <a:r>
              <a:rPr sz="3600" b="1" spc="-1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Arial"/>
                <a:cs typeface="Arial"/>
              </a:rPr>
              <a:t>Handling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459229"/>
            <a:ext cx="8836025" cy="234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Exception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powerful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mechanism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to </a:t>
            </a:r>
            <a:r>
              <a:rPr sz="2400" i="1" dirty="0">
                <a:latin typeface="Times New Roman"/>
                <a:cs typeface="Times New Roman"/>
              </a:rPr>
              <a:t>handle</a:t>
            </a:r>
            <a:r>
              <a:rPr sz="2400" i="1" spc="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runtime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errors</a:t>
            </a:r>
            <a:r>
              <a:rPr sz="2400" i="1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flow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maintained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friendly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displayed.</a:t>
            </a:r>
            <a:endParaRPr sz="2400">
              <a:latin typeface="Times New Roman"/>
              <a:cs typeface="Times New Roman"/>
            </a:endParaRPr>
          </a:p>
          <a:p>
            <a:pPr marL="755650" indent="-285750" algn="just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try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block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errors.</a:t>
            </a:r>
            <a:endParaRPr sz="2000">
              <a:latin typeface="Times New Roman"/>
              <a:cs typeface="Times New Roman"/>
            </a:endParaRPr>
          </a:p>
          <a:p>
            <a:pPr marL="755650" indent="-285750" algn="just">
              <a:lnSpc>
                <a:spcPct val="100000"/>
              </a:lnSpc>
              <a:buFont typeface="Wingdings"/>
              <a:buChar char=""/>
              <a:tabLst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except</a:t>
            </a:r>
            <a:r>
              <a:rPr sz="20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error.</a:t>
            </a:r>
            <a:endParaRPr sz="2000">
              <a:latin typeface="Times New Roman"/>
              <a:cs typeface="Times New Roman"/>
            </a:endParaRPr>
          </a:p>
          <a:p>
            <a:pPr marL="755015" marR="6350" indent="-285750" algn="just">
              <a:lnSpc>
                <a:spcPct val="100000"/>
              </a:lnSpc>
              <a:buFont typeface="Wingdings"/>
              <a:buChar char="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finally</a:t>
            </a:r>
            <a:r>
              <a:rPr sz="2000" b="1" spc="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code,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regardless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	</a:t>
            </a:r>
            <a:r>
              <a:rPr sz="2000" dirty="0">
                <a:latin typeface="Times New Roman"/>
                <a:cs typeface="Times New Roman"/>
              </a:rPr>
              <a:t>except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blocks.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0344" y="3976115"/>
            <a:ext cx="5163820" cy="23075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2400" spc="-20" dirty="0">
                <a:latin typeface="Courier New"/>
                <a:cs typeface="Courier New"/>
              </a:rPr>
              <a:t>try:</a:t>
            </a:r>
            <a:endParaRPr sz="240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1/0</a:t>
            </a:r>
            <a:endParaRPr sz="2400">
              <a:latin typeface="Courier New"/>
              <a:cs typeface="Courier New"/>
            </a:endParaRPr>
          </a:p>
          <a:p>
            <a:pPr marL="274955" marR="1045844" indent="-1828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except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Exception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e: </a:t>
            </a:r>
            <a:r>
              <a:rPr sz="2400" spc="-10" dirty="0">
                <a:latin typeface="Courier New"/>
                <a:cs typeface="Courier New"/>
              </a:rPr>
              <a:t>print(e)</a:t>
            </a:r>
            <a:endParaRPr sz="24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finally:</a:t>
            </a:r>
            <a:endParaRPr sz="240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print(“I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am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always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there”)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6422" y="2401711"/>
            <a:ext cx="2801761" cy="23191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642" y="4821682"/>
            <a:ext cx="545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Post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queries</a:t>
            </a:r>
            <a:r>
              <a:rPr sz="24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Discussion</a:t>
            </a:r>
            <a:r>
              <a:rPr sz="24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Forum!!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533525"/>
            <a:ext cx="590550" cy="590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" y="2521076"/>
            <a:ext cx="590550" cy="590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5" y="3508628"/>
            <a:ext cx="590550" cy="590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608" y="1552575"/>
            <a:ext cx="523875" cy="561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608" y="3527678"/>
            <a:ext cx="523875" cy="561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" y="2521076"/>
            <a:ext cx="381000" cy="6000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3019" y="1687144"/>
            <a:ext cx="445134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7845" y="3557397"/>
            <a:ext cx="44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 marR="5080" indent="-15430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40" dirty="0"/>
              <a:t>You</a:t>
            </a:r>
            <a:r>
              <a:rPr spc="-8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spc="-20" dirty="0"/>
              <a:t>your </a:t>
            </a:r>
            <a:r>
              <a:rPr dirty="0"/>
              <a:t>time</a:t>
            </a:r>
            <a:r>
              <a:rPr spc="-6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10" dirty="0"/>
              <a:t>attention</a:t>
            </a:r>
            <a:r>
              <a:rPr spc="-65" dirty="0"/>
              <a:t> </a:t>
            </a:r>
            <a:r>
              <a:rPr spc="-50" dirty="0"/>
              <a:t>!</a:t>
            </a: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400" b="1" dirty="0">
                <a:solidFill>
                  <a:srgbClr val="C0504D"/>
                </a:solidFill>
                <a:latin typeface="Arial"/>
                <a:cs typeface="Arial"/>
              </a:rPr>
              <a:t>Contact</a:t>
            </a:r>
            <a:r>
              <a:rPr lang="en-US" sz="1400" b="1">
                <a:solidFill>
                  <a:srgbClr val="C0504D"/>
                </a:solidFill>
                <a:latin typeface="Arial"/>
                <a:cs typeface="Arial"/>
              </a:rPr>
              <a:t>: radhika</a:t>
            </a:r>
            <a:r>
              <a:rPr lang="en-US" sz="1400" b="1" dirty="0">
                <a:solidFill>
                  <a:srgbClr val="C0504D"/>
                </a:solidFill>
                <a:latin typeface="Arial"/>
                <a:cs typeface="Arial"/>
              </a:rPr>
              <a:t>.richy@wilp.bits-pilani.ac.in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555" y="1387856"/>
            <a:ext cx="5168265" cy="3976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Times New Roman"/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Immutable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Structures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Tuple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 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Operations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Dictionary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Conditional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Exception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Handling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169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95"/>
              </a:spcBef>
            </a:pPr>
            <a:r>
              <a:rPr sz="2800" b="1" spc="-150" dirty="0">
                <a:solidFill>
                  <a:srgbClr val="0000FF"/>
                </a:solidFill>
                <a:latin typeface="Arial"/>
                <a:cs typeface="Arial"/>
              </a:rPr>
              <a:t>Agenda</a:t>
            </a:r>
            <a:r>
              <a:rPr sz="28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800" b="1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8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Arial"/>
                <a:cs typeface="Arial"/>
              </a:rPr>
              <a:t>#2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397631"/>
            <a:ext cx="8726805" cy="4707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Mutable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Objects: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mutable,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throughout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program.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practice,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value.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‘in-place’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 doesn’t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creation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  object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dictionaries,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sets.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Immutable</a:t>
            </a:r>
            <a:r>
              <a:rPr sz="24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objects:</a:t>
            </a:r>
            <a:endParaRPr sz="2400">
              <a:latin typeface="Times New Roman"/>
              <a:cs typeface="Times New Roman"/>
            </a:endParaRPr>
          </a:p>
          <a:p>
            <a:pPr marL="12700" marR="2794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Immutable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during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program.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</a:t>
            </a:r>
            <a:r>
              <a:rPr sz="2400" spc="5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variable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immutable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entirely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altered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immutable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objects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changed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‘in-</a:t>
            </a:r>
            <a:r>
              <a:rPr sz="2400" dirty="0">
                <a:latin typeface="Times New Roman"/>
                <a:cs typeface="Times New Roman"/>
              </a:rPr>
              <a:t>place.’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tuples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examples.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Immutable</a:t>
            </a:r>
            <a:r>
              <a:rPr sz="3600" b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0000FF"/>
                </a:solidFill>
                <a:latin typeface="Arial"/>
                <a:cs typeface="Arial"/>
              </a:rPr>
              <a:t>&amp;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Mutable</a:t>
            </a:r>
            <a:r>
              <a:rPr sz="3600" b="1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0000FF"/>
                </a:solidFill>
                <a:latin typeface="Arial"/>
                <a:cs typeface="Arial"/>
              </a:rPr>
              <a:t>Objects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Immutable</a:t>
            </a:r>
            <a:r>
              <a:rPr sz="3600" b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35" dirty="0">
                <a:solidFill>
                  <a:srgbClr val="0000FF"/>
                </a:solidFill>
                <a:latin typeface="Arial"/>
                <a:cs typeface="Arial"/>
              </a:rPr>
              <a:t>&amp;</a:t>
            </a:r>
            <a:r>
              <a:rPr sz="3600" b="1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0" dirty="0">
                <a:solidFill>
                  <a:srgbClr val="0000FF"/>
                </a:solidFill>
                <a:latin typeface="Arial"/>
                <a:cs typeface="Arial"/>
              </a:rPr>
              <a:t>Mutable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16507"/>
            <a:ext cx="235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Mutable</a:t>
            </a:r>
            <a:r>
              <a:rPr sz="2400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Structures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28" y="1516507"/>
            <a:ext cx="2657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Immutable</a:t>
            </a:r>
            <a:r>
              <a:rPr sz="2400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Structures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5325" y="1587992"/>
            <a:ext cx="3767142" cy="4628448"/>
            <a:chOff x="695325" y="1587992"/>
            <a:chExt cx="3767142" cy="462844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5" y="2402966"/>
              <a:ext cx="2200275" cy="1523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620" y="1587992"/>
              <a:ext cx="88847" cy="4628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20361" y="1600961"/>
              <a:ext cx="0" cy="4572000"/>
            </a:xfrm>
            <a:custGeom>
              <a:avLst/>
              <a:gdLst/>
              <a:ahLst/>
              <a:cxnLst/>
              <a:rect l="l" t="t" r="r" b="b"/>
              <a:pathLst>
                <a:path h="4572000">
                  <a:moveTo>
                    <a:pt x="0" y="0"/>
                  </a:moveTo>
                  <a:lnTo>
                    <a:pt x="0" y="457200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9530" y="2393442"/>
            <a:ext cx="1734021" cy="15716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803775" y="4359909"/>
            <a:ext cx="4037329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above,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once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integer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modified,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it’s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it </a:t>
            </a:r>
            <a:r>
              <a:rPr sz="1800" dirty="0">
                <a:latin typeface="Times New Roman"/>
                <a:cs typeface="Times New Roman"/>
              </a:rPr>
              <a:t>now</a:t>
            </a:r>
            <a:r>
              <a:rPr sz="1800" spc="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points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r>
              <a:rPr sz="1800" spc="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0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2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space</a:t>
            </a:r>
            <a:r>
              <a:rPr sz="1800" spc="2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memory.</a:t>
            </a:r>
            <a:r>
              <a:rPr sz="1800" spc="25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Immutable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numbers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(integers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floats),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strings,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bools,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tuples,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more.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587" y="4634229"/>
            <a:ext cx="403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you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above,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though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1587" y="5183251"/>
            <a:ext cx="368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305" algn="l"/>
                <a:tab pos="1373505" algn="l"/>
                <a:tab pos="2078989" algn="l"/>
                <a:tab pos="3018155" algn="l"/>
              </a:tabLst>
            </a:pPr>
            <a:r>
              <a:rPr sz="1800" spc="-10" dirty="0">
                <a:latin typeface="Times New Roman"/>
                <a:cs typeface="Times New Roman"/>
              </a:rPr>
              <a:t>remains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same.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Mutable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objects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587" y="4908930"/>
            <a:ext cx="403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281430" algn="l"/>
                <a:tab pos="1799589" algn="l"/>
                <a:tab pos="2026920" algn="l"/>
                <a:tab pos="2343785" algn="l"/>
                <a:tab pos="3389629" algn="l"/>
                <a:tab pos="383286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contents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List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modified,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it’s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1587" y="5457545"/>
            <a:ext cx="3515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sets,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dictionaries.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492123"/>
            <a:ext cx="410527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Lets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hands-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session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Tuple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 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operations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Dictionary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operations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88900" marR="5080">
              <a:lnSpc>
                <a:spcPts val="3600"/>
              </a:lnSpc>
              <a:spcBef>
                <a:spcPts val="819"/>
              </a:spcBef>
            </a:pPr>
            <a:r>
              <a:rPr sz="3600" b="1" spc="-125" dirty="0">
                <a:solidFill>
                  <a:srgbClr val="0000FF"/>
                </a:solidFill>
                <a:latin typeface="Arial"/>
                <a:cs typeface="Arial"/>
              </a:rPr>
              <a:t>Demo</a:t>
            </a:r>
            <a:r>
              <a:rPr sz="36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9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3600" b="1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r>
              <a:rPr sz="3600" b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90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r>
              <a:rPr sz="3600" b="1" spc="-2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0000FF"/>
                </a:solidFill>
                <a:latin typeface="Arial"/>
                <a:cs typeface="Arial"/>
              </a:rPr>
              <a:t>/ </a:t>
            </a:r>
            <a:r>
              <a:rPr sz="3600" b="1" spc="-55" dirty="0">
                <a:solidFill>
                  <a:srgbClr val="0000FF"/>
                </a:solidFill>
                <a:latin typeface="Arial"/>
                <a:cs typeface="Arial"/>
              </a:rPr>
              <a:t>Structures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43101"/>
            <a:ext cx="7226934" cy="3537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Arithmetic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Comparison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(Relational)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Assignment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Logical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Bitwise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Membership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Identity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379221"/>
            <a:ext cx="40722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Operators</a:t>
            </a:r>
            <a:r>
              <a:rPr sz="3600" b="1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3600" b="1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0000FF"/>
                </a:solidFill>
                <a:latin typeface="Arial"/>
                <a:cs typeface="Arial"/>
              </a:rPr>
              <a:t>Python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FF"/>
                </a:solidFill>
                <a:latin typeface="Times New Roman"/>
                <a:cs typeface="Times New Roman"/>
              </a:rPr>
              <a:t>Arithmetic</a:t>
            </a:r>
            <a:r>
              <a:rPr sz="3600" b="1" spc="-1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56626" y="1418463"/>
            <a:ext cx="7029450" cy="5057775"/>
            <a:chOff x="1456626" y="1418463"/>
            <a:chExt cx="7029450" cy="5057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087" y="1427988"/>
              <a:ext cx="6984339" cy="5038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61388" y="1423225"/>
              <a:ext cx="7019925" cy="5048250"/>
            </a:xfrm>
            <a:custGeom>
              <a:avLst/>
              <a:gdLst/>
              <a:ahLst/>
              <a:cxnLst/>
              <a:rect l="l" t="t" r="r" b="b"/>
              <a:pathLst>
                <a:path w="7019925" h="5048250">
                  <a:moveTo>
                    <a:pt x="0" y="5047869"/>
                  </a:moveTo>
                  <a:lnTo>
                    <a:pt x="7019925" y="5047869"/>
                  </a:lnTo>
                  <a:lnTo>
                    <a:pt x="7019925" y="0"/>
                  </a:lnTo>
                  <a:lnTo>
                    <a:pt x="0" y="0"/>
                  </a:lnTo>
                  <a:lnTo>
                    <a:pt x="0" y="50478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3226434"/>
            <a:ext cx="760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Assume </a:t>
            </a:r>
            <a:r>
              <a:rPr sz="1800" spc="-20" dirty="0">
                <a:latin typeface="Times New Roman"/>
                <a:cs typeface="Times New Roman"/>
              </a:rPr>
              <a:t>a=10 b=20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0000FF"/>
                </a:solidFill>
                <a:latin typeface="Times New Roman"/>
                <a:cs typeface="Times New Roman"/>
              </a:rPr>
              <a:t>Comparison</a:t>
            </a:r>
            <a:r>
              <a:rPr sz="3600" b="1" spc="-2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155" dirty="0">
                <a:solidFill>
                  <a:srgbClr val="0000FF"/>
                </a:solidFill>
                <a:latin typeface="Times New Roman"/>
                <a:cs typeface="Times New Roman"/>
              </a:rPr>
              <a:t>(Relational)</a:t>
            </a:r>
            <a:r>
              <a:rPr sz="3600" b="1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b="1" spc="-120" dirty="0">
                <a:solidFill>
                  <a:srgbClr val="0000FF"/>
                </a:solidFill>
                <a:latin typeface="Times New Roman"/>
                <a:cs typeface="Times New Roman"/>
              </a:rPr>
              <a:t>Operators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3475" y="1438275"/>
            <a:ext cx="6433820" cy="4895850"/>
            <a:chOff x="1133475" y="1438275"/>
            <a:chExt cx="6433820" cy="489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735" y="1485562"/>
              <a:ext cx="6378912" cy="48120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8237" y="1443037"/>
              <a:ext cx="6424295" cy="4886325"/>
            </a:xfrm>
            <a:custGeom>
              <a:avLst/>
              <a:gdLst/>
              <a:ahLst/>
              <a:cxnLst/>
              <a:rect l="l" t="t" r="r" b="b"/>
              <a:pathLst>
                <a:path w="6424295" h="4886325">
                  <a:moveTo>
                    <a:pt x="0" y="4886325"/>
                  </a:moveTo>
                  <a:lnTo>
                    <a:pt x="6424040" y="4886325"/>
                  </a:lnTo>
                  <a:lnTo>
                    <a:pt x="6424040" y="0"/>
                  </a:lnTo>
                  <a:lnTo>
                    <a:pt x="0" y="0"/>
                  </a:lnTo>
                  <a:lnTo>
                    <a:pt x="0" y="4886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858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FF"/>
                </a:solidFill>
                <a:latin typeface="Arial"/>
                <a:cs typeface="Arial"/>
              </a:rPr>
              <a:t>Assignment</a:t>
            </a:r>
            <a:r>
              <a:rPr sz="3600" b="1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25" dirty="0">
                <a:solidFill>
                  <a:srgbClr val="0000FF"/>
                </a:solidFill>
                <a:latin typeface="Arial"/>
                <a:cs typeface="Arial"/>
              </a:rPr>
              <a:t>Operators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2011" y="1447419"/>
            <a:ext cx="6038850" cy="5019675"/>
            <a:chOff x="1362011" y="1447419"/>
            <a:chExt cx="6038850" cy="5019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456944"/>
              <a:ext cx="6019800" cy="50002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66774" y="1452181"/>
              <a:ext cx="6029325" cy="5010150"/>
            </a:xfrm>
            <a:custGeom>
              <a:avLst/>
              <a:gdLst/>
              <a:ahLst/>
              <a:cxnLst/>
              <a:rect l="l" t="t" r="r" b="b"/>
              <a:pathLst>
                <a:path w="6029325" h="5010150">
                  <a:moveTo>
                    <a:pt x="0" y="5009769"/>
                  </a:moveTo>
                  <a:lnTo>
                    <a:pt x="6029325" y="5009769"/>
                  </a:lnTo>
                  <a:lnTo>
                    <a:pt x="6029325" y="0"/>
                  </a:lnTo>
                  <a:lnTo>
                    <a:pt x="0" y="0"/>
                  </a:lnTo>
                  <a:lnTo>
                    <a:pt x="0" y="50097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1025</Words>
  <Application>Microsoft Macintosh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Carlito</vt:lpstr>
      <vt:lpstr>Courier New</vt:lpstr>
      <vt:lpstr>Times New Roman</vt:lpstr>
      <vt:lpstr>Wingdings</vt:lpstr>
      <vt:lpstr>Office Theme</vt:lpstr>
      <vt:lpstr>PowerPoint Presentation</vt:lpstr>
      <vt:lpstr>Agenda for CS #2</vt:lpstr>
      <vt:lpstr>Immutable &amp; Mutable Objects</vt:lpstr>
      <vt:lpstr>Immutable &amp; Mutable</vt:lpstr>
      <vt:lpstr>Demo on Python Data Types / Structures</vt:lpstr>
      <vt:lpstr>Operators in Python</vt:lpstr>
      <vt:lpstr>Arithmetic Operators</vt:lpstr>
      <vt:lpstr>Comparison (Relational) Operators</vt:lpstr>
      <vt:lpstr>Assignment Operators</vt:lpstr>
      <vt:lpstr>Logical Operators</vt:lpstr>
      <vt:lpstr>Bitwise Operators</vt:lpstr>
      <vt:lpstr>Membership &amp; Identity Operators</vt:lpstr>
      <vt:lpstr>Conditional Execution in Python (Decision Making)</vt:lpstr>
      <vt:lpstr>Decision Making in Python</vt:lpstr>
      <vt:lpstr>Exception Handling</vt:lpstr>
      <vt:lpstr>Post your queries in the Discussion Forum!!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 Office User</cp:lastModifiedBy>
  <cp:revision>3</cp:revision>
  <dcterms:created xsi:type="dcterms:W3CDTF">2024-05-05T03:12:11Z</dcterms:created>
  <dcterms:modified xsi:type="dcterms:W3CDTF">2025-07-11T03:53:58Z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2024-05-05T00:00:00Z</vt:filetime>
  </property>
  <property fmtid="{D5CDD505-2E9C-101B-9397-08002B2CF9AE}" pid="5" name="Producer">
    <vt:lpwstr>3-Heights(TM) PDF Security Shell 4.8.25.2 (http://www.pdf-tools.com)</vt:lpwstr>
  </property>
</Properties>
</file>