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</p:sldIdLst>
  <p:sldSz cx="9144000" cy="6858000" type="screen4x3"/>
  <p:notesSz cx="9144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5"/>
  </p:normalViewPr>
  <p:slideViewPr>
    <p:cSldViewPr>
      <p:cViewPr varScale="1">
        <p:scale>
          <a:sx n="107" d="100"/>
          <a:sy n="107" d="100"/>
        </p:scale>
        <p:origin x="1760" y="16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9143999" cy="68579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3352800"/>
            <a:ext cx="8686800" cy="2743200"/>
          </a:xfrm>
          <a:custGeom>
            <a:avLst/>
            <a:gdLst/>
            <a:ahLst/>
            <a:cxnLst/>
            <a:rect l="l" t="t" r="r" b="b"/>
            <a:pathLst>
              <a:path w="8686800" h="2743200">
                <a:moveTo>
                  <a:pt x="8686800" y="0"/>
                </a:moveTo>
                <a:lnTo>
                  <a:pt x="0" y="0"/>
                </a:lnTo>
                <a:lnTo>
                  <a:pt x="0" y="2743200"/>
                </a:lnTo>
                <a:lnTo>
                  <a:pt x="8686800" y="2743200"/>
                </a:lnTo>
                <a:lnTo>
                  <a:pt x="8686800" y="0"/>
                </a:lnTo>
                <a:close/>
              </a:path>
            </a:pathLst>
          </a:custGeom>
          <a:solidFill>
            <a:srgbClr val="0F114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89560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5791200" y="6096000"/>
            <a:ext cx="2895600" cy="76200"/>
          </a:xfrm>
          <a:custGeom>
            <a:avLst/>
            <a:gdLst/>
            <a:ahLst/>
            <a:cxnLst/>
            <a:rect l="l" t="t" r="r" b="b"/>
            <a:pathLst>
              <a:path w="2895600" h="76200">
                <a:moveTo>
                  <a:pt x="2895600" y="0"/>
                </a:moveTo>
                <a:lnTo>
                  <a:pt x="0" y="0"/>
                </a:lnTo>
                <a:lnTo>
                  <a:pt x="0" y="76200"/>
                </a:lnTo>
                <a:lnTo>
                  <a:pt x="2895600" y="76200"/>
                </a:lnTo>
                <a:lnTo>
                  <a:pt x="2895600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1" name="bg object 2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3352800"/>
            <a:ext cx="2057400" cy="197967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4629911" y="6550152"/>
            <a:ext cx="2329180" cy="48895"/>
          </a:xfrm>
          <a:custGeom>
            <a:avLst/>
            <a:gdLst/>
            <a:ahLst/>
            <a:cxnLst/>
            <a:rect l="l" t="t" r="r" b="b"/>
            <a:pathLst>
              <a:path w="2329179" h="48895">
                <a:moveTo>
                  <a:pt x="2328672" y="0"/>
                </a:moveTo>
                <a:lnTo>
                  <a:pt x="0" y="0"/>
                </a:lnTo>
                <a:lnTo>
                  <a:pt x="0" y="48768"/>
                </a:lnTo>
                <a:lnTo>
                  <a:pt x="2328672" y="48768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6908292" y="6550152"/>
            <a:ext cx="2235835" cy="45720"/>
          </a:xfrm>
          <a:custGeom>
            <a:avLst/>
            <a:gdLst/>
            <a:ahLst/>
            <a:cxnLst/>
            <a:rect l="l" t="t" r="r" b="b"/>
            <a:pathLst>
              <a:path w="2235834" h="45720">
                <a:moveTo>
                  <a:pt x="2235707" y="0"/>
                </a:moveTo>
                <a:lnTo>
                  <a:pt x="0" y="0"/>
                </a:lnTo>
                <a:lnTo>
                  <a:pt x="0" y="45720"/>
                </a:lnTo>
                <a:lnTo>
                  <a:pt x="2235707" y="45720"/>
                </a:lnTo>
                <a:lnTo>
                  <a:pt x="2235707" y="0"/>
                </a:lnTo>
                <a:close/>
              </a:path>
            </a:pathLst>
          </a:custGeom>
          <a:solidFill>
            <a:srgbClr val="E21C2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083307" y="6550152"/>
            <a:ext cx="2581910" cy="48895"/>
          </a:xfrm>
          <a:custGeom>
            <a:avLst/>
            <a:gdLst/>
            <a:ahLst/>
            <a:cxnLst/>
            <a:rect l="l" t="t" r="r" b="b"/>
            <a:pathLst>
              <a:path w="2581910" h="48895">
                <a:moveTo>
                  <a:pt x="2581656" y="0"/>
                </a:moveTo>
                <a:lnTo>
                  <a:pt x="0" y="0"/>
                </a:lnTo>
                <a:lnTo>
                  <a:pt x="0" y="48768"/>
                </a:lnTo>
                <a:lnTo>
                  <a:pt x="2581656" y="48768"/>
                </a:lnTo>
                <a:lnTo>
                  <a:pt x="2581656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495800" y="6557772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19"/>
                </a:lnTo>
                <a:lnTo>
                  <a:pt x="2328672" y="45719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2133599" y="6557772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20">
                <a:moveTo>
                  <a:pt x="2362200" y="0"/>
                </a:moveTo>
                <a:lnTo>
                  <a:pt x="0" y="0"/>
                </a:lnTo>
                <a:lnTo>
                  <a:pt x="0" y="45719"/>
                </a:lnTo>
                <a:lnTo>
                  <a:pt x="2362200" y="45719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6815327" y="6557772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20">
                <a:moveTo>
                  <a:pt x="2328672" y="0"/>
                </a:moveTo>
                <a:lnTo>
                  <a:pt x="0" y="0"/>
                </a:lnTo>
                <a:lnTo>
                  <a:pt x="0" y="45719"/>
                </a:lnTo>
                <a:lnTo>
                  <a:pt x="2328672" y="45719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2" name="bg object 22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629400" y="0"/>
            <a:ext cx="2193036" cy="693420"/>
          </a:xfrm>
          <a:prstGeom prst="rect">
            <a:avLst/>
          </a:prstGeom>
        </p:spPr>
      </p:pic>
      <p:sp>
        <p:nvSpPr>
          <p:cNvPr id="23" name="bg object 23"/>
          <p:cNvSpPr/>
          <p:nvPr/>
        </p:nvSpPr>
        <p:spPr>
          <a:xfrm>
            <a:off x="2362200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76C2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0" y="1295400"/>
            <a:ext cx="2362200" cy="45720"/>
          </a:xfrm>
          <a:custGeom>
            <a:avLst/>
            <a:gdLst/>
            <a:ahLst/>
            <a:cxnLst/>
            <a:rect l="l" t="t" r="r" b="b"/>
            <a:pathLst>
              <a:path w="2362200" h="45719">
                <a:moveTo>
                  <a:pt x="2362200" y="0"/>
                </a:moveTo>
                <a:lnTo>
                  <a:pt x="0" y="0"/>
                </a:lnTo>
                <a:lnTo>
                  <a:pt x="0" y="45720"/>
                </a:lnTo>
                <a:lnTo>
                  <a:pt x="2362200" y="45720"/>
                </a:lnTo>
                <a:lnTo>
                  <a:pt x="2362200" y="0"/>
                </a:lnTo>
                <a:close/>
              </a:path>
            </a:pathLst>
          </a:custGeom>
          <a:solidFill>
            <a:srgbClr val="FBAF1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4681728" y="1295400"/>
            <a:ext cx="2329180" cy="45720"/>
          </a:xfrm>
          <a:custGeom>
            <a:avLst/>
            <a:gdLst/>
            <a:ahLst/>
            <a:cxnLst/>
            <a:rect l="l" t="t" r="r" b="b"/>
            <a:pathLst>
              <a:path w="2329179" h="45719">
                <a:moveTo>
                  <a:pt x="2328672" y="0"/>
                </a:moveTo>
                <a:lnTo>
                  <a:pt x="0" y="0"/>
                </a:lnTo>
                <a:lnTo>
                  <a:pt x="0" y="45720"/>
                </a:lnTo>
                <a:lnTo>
                  <a:pt x="2328672" y="45720"/>
                </a:lnTo>
                <a:lnTo>
                  <a:pt x="2328672" y="0"/>
                </a:lnTo>
                <a:close/>
              </a:path>
            </a:pathLst>
          </a:custGeom>
          <a:solidFill>
            <a:srgbClr val="FF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54939" y="379221"/>
            <a:ext cx="3704590" cy="88374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424553" y="3128213"/>
            <a:ext cx="4104004" cy="15589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rgbClr val="006FC0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585842" y="6639430"/>
            <a:ext cx="4488180" cy="1822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0F114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7/10/25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928861" y="6191005"/>
            <a:ext cx="173990" cy="196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rgbClr val="888888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api/_as_gen/matplotlib.pyplot.plo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born.pydata.org/" TargetMode="External"/><Relationship Id="rId2" Type="http://schemas.openxmlformats.org/officeDocument/2006/relationships/hyperlink" Target="https://matplotlib.org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2445" y="5218595"/>
            <a:ext cx="1663064" cy="688340"/>
          </a:xfrm>
          <a:prstGeom prst="rect">
            <a:avLst/>
          </a:prstGeom>
        </p:spPr>
        <p:txBody>
          <a:bodyPr vert="horz" wrap="square" lIns="0" tIns="75565" rIns="0" bIns="0" rtlCol="0">
            <a:spAutoFit/>
          </a:bodyPr>
          <a:lstStyle/>
          <a:p>
            <a:pPr marR="5080" algn="ctr">
              <a:lnSpc>
                <a:spcPct val="100000"/>
              </a:lnSpc>
              <a:spcBef>
                <a:spcPts val="595"/>
              </a:spcBef>
            </a:pPr>
            <a:r>
              <a:rPr sz="2900" b="1" spc="-140" dirty="0">
                <a:solidFill>
                  <a:srgbClr val="FFFFFF"/>
                </a:solidFill>
                <a:latin typeface="Arial"/>
                <a:cs typeface="Arial"/>
              </a:rPr>
              <a:t>BITS</a:t>
            </a:r>
            <a:r>
              <a:rPr sz="2900" b="1" spc="-26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2900" spc="-130" dirty="0">
                <a:solidFill>
                  <a:srgbClr val="FFFFFF"/>
                </a:solidFill>
                <a:latin typeface="Arial"/>
                <a:cs typeface="Arial"/>
              </a:rPr>
              <a:t>Pilani</a:t>
            </a:r>
            <a:endParaRPr sz="2900">
              <a:latin typeface="Arial"/>
              <a:cs typeface="Arial"/>
            </a:endParaRPr>
          </a:p>
          <a:p>
            <a:pPr marR="2540" algn="ctr">
              <a:lnSpc>
                <a:spcPct val="100000"/>
              </a:lnSpc>
              <a:spcBef>
                <a:spcPts val="160"/>
              </a:spcBef>
            </a:pPr>
            <a:r>
              <a:rPr sz="900" spc="-95" dirty="0">
                <a:solidFill>
                  <a:srgbClr val="FFFFFF"/>
                </a:solidFill>
                <a:latin typeface="Arial"/>
                <a:cs typeface="Arial"/>
              </a:rPr>
              <a:t>Pilani|Dubai|Goa|Hyderabad</a:t>
            </a:r>
            <a:endParaRPr sz="90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312797" y="3867429"/>
            <a:ext cx="5996305" cy="150464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00125" marR="5080" indent="-1000125">
              <a:lnSpc>
                <a:spcPct val="118900"/>
              </a:lnSpc>
              <a:spcBef>
                <a:spcPts val="100"/>
              </a:spcBef>
            </a:pPr>
            <a:r>
              <a:rPr sz="2800" b="1" spc="-155" dirty="0">
                <a:solidFill>
                  <a:srgbClr val="00AF50"/>
                </a:solidFill>
                <a:latin typeface="Arial"/>
                <a:cs typeface="Arial"/>
              </a:rPr>
              <a:t>Introduction</a:t>
            </a:r>
            <a:r>
              <a:rPr sz="2800" b="1" spc="-28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90" dirty="0">
                <a:solidFill>
                  <a:srgbClr val="00AF50"/>
                </a:solidFill>
                <a:latin typeface="Arial"/>
                <a:cs typeface="Arial"/>
              </a:rPr>
              <a:t>to</a:t>
            </a:r>
            <a:r>
              <a:rPr sz="2800" b="1" spc="-260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50" dirty="0">
                <a:solidFill>
                  <a:srgbClr val="00AF50"/>
                </a:solidFill>
                <a:latin typeface="Arial"/>
                <a:cs typeface="Arial"/>
              </a:rPr>
              <a:t>Python</a:t>
            </a:r>
            <a:r>
              <a:rPr sz="2800" b="1" spc="-229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00AF50"/>
                </a:solidFill>
                <a:latin typeface="Arial"/>
                <a:cs typeface="Arial"/>
              </a:rPr>
              <a:t>for</a:t>
            </a:r>
            <a:r>
              <a:rPr sz="2800" b="1" spc="-26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30" dirty="0">
                <a:solidFill>
                  <a:srgbClr val="00AF50"/>
                </a:solidFill>
                <a:latin typeface="Arial"/>
                <a:cs typeface="Arial"/>
              </a:rPr>
              <a:t>Data</a:t>
            </a:r>
            <a:r>
              <a:rPr sz="2800" b="1" spc="-245" dirty="0">
                <a:solidFill>
                  <a:srgbClr val="00AF50"/>
                </a:solidFill>
                <a:latin typeface="Arial"/>
                <a:cs typeface="Arial"/>
              </a:rPr>
              <a:t> </a:t>
            </a:r>
            <a:r>
              <a:rPr sz="2800" b="1" spc="-100" dirty="0">
                <a:solidFill>
                  <a:srgbClr val="00AF50"/>
                </a:solidFill>
                <a:latin typeface="Arial"/>
                <a:cs typeface="Arial"/>
              </a:rPr>
              <a:t>Science </a:t>
            </a:r>
            <a:r>
              <a:rPr lang="en-CA" sz="2000" b="1" spc="-100" dirty="0">
                <a:solidFill>
                  <a:srgbClr val="FBD4B5"/>
                </a:solidFill>
                <a:latin typeface="Arial"/>
                <a:cs typeface="Arial"/>
              </a:rPr>
              <a:t>Section 1 - Non-Specific </a:t>
            </a:r>
            <a:r>
              <a:rPr lang="en-CA" sz="2000" b="1" spc="-100" dirty="0" err="1">
                <a:solidFill>
                  <a:srgbClr val="FBD4B5"/>
                </a:solidFill>
                <a:latin typeface="Arial"/>
                <a:cs typeface="Arial"/>
              </a:rPr>
              <a:t>M.Tech</a:t>
            </a:r>
            <a:r>
              <a:rPr lang="en-CA" sz="2000" b="1" spc="-100" dirty="0">
                <a:solidFill>
                  <a:srgbClr val="FBD4B5"/>
                </a:solidFill>
                <a:latin typeface="Arial"/>
                <a:cs typeface="Arial"/>
              </a:rPr>
              <a:t> AIML</a:t>
            </a:r>
            <a:r>
              <a:rPr lang="en-CA" sz="2800" b="1" spc="-100" dirty="0">
                <a:solidFill>
                  <a:srgbClr val="FBD4B5"/>
                </a:solidFill>
                <a:latin typeface="Arial"/>
                <a:cs typeface="Arial"/>
              </a:rPr>
              <a:t>				</a:t>
            </a:r>
            <a:endParaRPr sz="2800" dirty="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6659244" y="5628843"/>
            <a:ext cx="194691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5"/>
              </a:spcBef>
            </a:pPr>
            <a:r>
              <a:rPr lang="en-US" sz="2800" spc="-10" dirty="0">
                <a:solidFill>
                  <a:srgbClr val="FFFFFF"/>
                </a:solidFill>
                <a:latin typeface="Times New Roman"/>
                <a:cs typeface="Times New Roman"/>
              </a:rPr>
              <a:t>Radhika B</a:t>
            </a:r>
            <a:endParaRPr sz="2800" dirty="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954261" y="6415532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solidFill>
                  <a:srgbClr val="888888"/>
                </a:solidFill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1140" y="1387856"/>
            <a:ext cx="4306570" cy="2659380"/>
          </a:xfrm>
          <a:prstGeom prst="rect">
            <a:avLst/>
          </a:prstGeom>
        </p:spPr>
        <p:txBody>
          <a:bodyPr vert="horz" wrap="square" lIns="0" tIns="8572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75"/>
              </a:spcBef>
              <a:buClr>
                <a:srgbClr val="0F1141"/>
              </a:buClr>
              <a:buFont typeface="Times New Roman"/>
              <a:buAutoNum type="arabicParenR"/>
              <a:tabLst>
                <a:tab pos="469265" algn="l"/>
              </a:tabLst>
            </a:pPr>
            <a:r>
              <a:rPr sz="2400" spc="-10" dirty="0">
                <a:latin typeface="Times New Roman"/>
                <a:cs typeface="Times New Roman"/>
              </a:rPr>
              <a:t>Visualizations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Matplotlib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spc="-10" dirty="0">
                <a:latin typeface="Times New Roman"/>
                <a:cs typeface="Times New Roman"/>
              </a:rPr>
              <a:t>Visualizations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using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Seaborn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dirty="0">
                <a:latin typeface="Times New Roman"/>
                <a:cs typeface="Times New Roman"/>
              </a:rPr>
              <a:t>Introduction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Scikit-</a:t>
            </a:r>
            <a:r>
              <a:rPr sz="2400" spc="-10" dirty="0">
                <a:latin typeface="Times New Roman"/>
                <a:cs typeface="Times New Roman"/>
              </a:rPr>
              <a:t>learn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spc="-10" dirty="0">
                <a:latin typeface="Times New Roman"/>
                <a:cs typeface="Times New Roman"/>
              </a:rPr>
              <a:t>Summary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spc="-35" dirty="0">
                <a:latin typeface="Times New Roman"/>
                <a:cs typeface="Times New Roman"/>
              </a:rPr>
              <a:t>Way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ahead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spc="-25" dirty="0">
                <a:latin typeface="Times New Roman"/>
                <a:cs typeface="Times New Roman"/>
              </a:rPr>
              <a:t>Q&amp;A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AutoNum type="arabicParenR"/>
              <a:tabLst>
                <a:tab pos="469265" algn="l"/>
              </a:tabLst>
            </a:pPr>
            <a:r>
              <a:rPr sz="2400" spc="-10" dirty="0">
                <a:latin typeface="Times New Roman"/>
                <a:cs typeface="Times New Roman"/>
              </a:rPr>
              <a:t>Feedback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34010" rIns="0" bIns="0" rtlCol="0">
            <a:spAutoFit/>
          </a:bodyPr>
          <a:lstStyle/>
          <a:p>
            <a:pPr marL="133985">
              <a:lnSpc>
                <a:spcPct val="100000"/>
              </a:lnSpc>
              <a:spcBef>
                <a:spcPts val="95"/>
              </a:spcBef>
            </a:pPr>
            <a:r>
              <a:rPr sz="2800" b="1" spc="-150" dirty="0">
                <a:solidFill>
                  <a:srgbClr val="0000FF"/>
                </a:solidFill>
                <a:latin typeface="Arial"/>
                <a:cs typeface="Arial"/>
              </a:rPr>
              <a:t>Agenda</a:t>
            </a:r>
            <a:r>
              <a:rPr sz="2800" b="1" spc="-27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114" dirty="0">
                <a:solidFill>
                  <a:srgbClr val="0000FF"/>
                </a:solidFill>
                <a:latin typeface="Arial"/>
                <a:cs typeface="Arial"/>
              </a:rPr>
              <a:t>for</a:t>
            </a:r>
            <a:r>
              <a:rPr sz="2800" b="1" spc="-28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95" dirty="0">
                <a:solidFill>
                  <a:srgbClr val="0000FF"/>
                </a:solidFill>
                <a:latin typeface="Arial"/>
                <a:cs typeface="Arial"/>
              </a:rPr>
              <a:t>CS</a:t>
            </a:r>
            <a:r>
              <a:rPr sz="2800" b="1" spc="-27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2800" b="1" spc="-25" dirty="0">
                <a:solidFill>
                  <a:srgbClr val="0000FF"/>
                </a:solidFill>
                <a:latin typeface="Arial"/>
                <a:cs typeface="Arial"/>
              </a:rPr>
              <a:t>#6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39" y="1598421"/>
            <a:ext cx="8641715" cy="25133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20955" indent="-3429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Wingdings"/>
              <a:buChar char=""/>
              <a:tabLst>
                <a:tab pos="355600" algn="l"/>
              </a:tabLst>
            </a:pPr>
            <a:r>
              <a:rPr sz="2400" dirty="0">
                <a:latin typeface="Times New Roman"/>
                <a:cs typeface="Times New Roman"/>
              </a:rPr>
              <a:t>Matplotlib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 low level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graph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plotting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in python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that</a:t>
            </a:r>
            <a:r>
              <a:rPr sz="2400" spc="-10" dirty="0">
                <a:latin typeface="Times New Roman"/>
                <a:cs typeface="Times New Roman"/>
              </a:rPr>
              <a:t> serves </a:t>
            </a:r>
            <a:r>
              <a:rPr sz="2400" dirty="0">
                <a:latin typeface="Times New Roman"/>
                <a:cs typeface="Times New Roman"/>
              </a:rPr>
              <a:t>as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visualization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utility.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dirty="0">
                <a:latin typeface="Times New Roman"/>
                <a:cs typeface="Times New Roman"/>
              </a:rPr>
              <a:t>Most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of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Matplotlib</a:t>
            </a:r>
            <a:r>
              <a:rPr sz="2400" spc="-5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utilities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lies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under</a:t>
            </a:r>
            <a:r>
              <a:rPr sz="2400" spc="-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15" dirty="0"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C00000"/>
                </a:solidFill>
                <a:latin typeface="Times New Roman"/>
                <a:cs typeface="Times New Roman"/>
              </a:rPr>
              <a:t>pyplot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https://matplotlib.org/stable/api/_as_gen/matplotlib.pyplot.plot.html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80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spc="-10" dirty="0">
                <a:latin typeface="Times New Roman"/>
                <a:cs typeface="Times New Roman"/>
              </a:rPr>
              <a:t>Let’s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try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small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plots</a:t>
            </a:r>
            <a:endParaRPr sz="2400">
              <a:latin typeface="Times New Roman"/>
              <a:cs typeface="Times New Roman"/>
            </a:endParaRPr>
          </a:p>
          <a:p>
            <a:pPr marL="354965" indent="-3422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354965" algn="l"/>
              </a:tabLst>
            </a:pPr>
            <a:r>
              <a:rPr sz="2400" spc="-20" dirty="0">
                <a:latin typeface="Times New Roman"/>
                <a:cs typeface="Times New Roman"/>
              </a:rPr>
              <a:t>Tomorrow </a:t>
            </a:r>
            <a:r>
              <a:rPr sz="2400" dirty="0">
                <a:latin typeface="Times New Roman"/>
                <a:cs typeface="Times New Roman"/>
              </a:rPr>
              <a:t>we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shall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use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the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bike</a:t>
            </a:r>
            <a:r>
              <a:rPr sz="2400" spc="-2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dataset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plot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some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more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plots</a:t>
            </a:r>
            <a:r>
              <a:rPr sz="2400" spc="-25" dirty="0">
                <a:latin typeface="Times New Roman"/>
                <a:cs typeface="Times New Roman"/>
              </a:rPr>
              <a:t> ..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31140" y="379221"/>
            <a:ext cx="339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60" dirty="0">
                <a:solidFill>
                  <a:srgbClr val="0000FF"/>
                </a:solidFill>
                <a:latin typeface="Arial"/>
                <a:cs typeface="Arial"/>
              </a:rPr>
              <a:t>Matplotlib</a:t>
            </a:r>
            <a:r>
              <a:rPr sz="3600" b="1" spc="-19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00" dirty="0">
                <a:solidFill>
                  <a:srgbClr val="0000FF"/>
                </a:solidFill>
                <a:latin typeface="Arial"/>
                <a:cs typeface="Arial"/>
              </a:rPr>
              <a:t>Pyplot</a:t>
            </a:r>
            <a:endParaRPr sz="36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93039" y="1598421"/>
            <a:ext cx="8570595" cy="15621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00000"/>
              </a:lnSpc>
              <a:spcBef>
                <a:spcPts val="100"/>
              </a:spcBef>
              <a:buClr>
                <a:srgbClr val="0F1141"/>
              </a:buClr>
              <a:buFont typeface="Wingdings"/>
              <a:buChar char=""/>
              <a:tabLst>
                <a:tab pos="469900" algn="l"/>
              </a:tabLst>
            </a:pPr>
            <a:r>
              <a:rPr sz="2400" dirty="0">
                <a:latin typeface="Times New Roman"/>
                <a:cs typeface="Times New Roman"/>
              </a:rPr>
              <a:t>Seaborn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is a</a:t>
            </a:r>
            <a:r>
              <a:rPr sz="2400" spc="-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Python data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visualization</a:t>
            </a:r>
            <a:r>
              <a:rPr sz="2400" spc="-4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library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based on</a:t>
            </a:r>
            <a:r>
              <a:rPr sz="2400" spc="25" dirty="0">
                <a:latin typeface="Times New Roman"/>
                <a:cs typeface="Times New Roman"/>
              </a:rPr>
              <a:t> </a:t>
            </a: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2"/>
              </a:rPr>
              <a:t>matplotlib</a:t>
            </a:r>
            <a:r>
              <a:rPr sz="2400" u="none" spc="-10" dirty="0">
                <a:latin typeface="Times New Roman"/>
                <a:cs typeface="Times New Roman"/>
              </a:rPr>
              <a:t>. </a:t>
            </a:r>
            <a:r>
              <a:rPr sz="2400" u="none" dirty="0">
                <a:latin typeface="Times New Roman"/>
                <a:cs typeface="Times New Roman"/>
              </a:rPr>
              <a:t>It</a:t>
            </a:r>
            <a:r>
              <a:rPr sz="2400" u="none" spc="-1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provides</a:t>
            </a:r>
            <a:r>
              <a:rPr sz="2400" u="none" spc="-2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a</a:t>
            </a:r>
            <a:r>
              <a:rPr sz="2400" u="none" spc="-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high-level</a:t>
            </a:r>
            <a:r>
              <a:rPr sz="2400" u="none" spc="-40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interface</a:t>
            </a:r>
            <a:r>
              <a:rPr sz="2400" u="none" spc="-3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for</a:t>
            </a:r>
            <a:r>
              <a:rPr sz="2400" u="none" spc="1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drawing</a:t>
            </a:r>
            <a:r>
              <a:rPr sz="2400" u="none" spc="-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attractive</a:t>
            </a:r>
            <a:r>
              <a:rPr sz="2400" u="none" spc="-45" dirty="0">
                <a:latin typeface="Times New Roman"/>
                <a:cs typeface="Times New Roman"/>
              </a:rPr>
              <a:t> </a:t>
            </a:r>
            <a:r>
              <a:rPr sz="2400" u="none" spc="-25" dirty="0">
                <a:latin typeface="Times New Roman"/>
                <a:cs typeface="Times New Roman"/>
              </a:rPr>
              <a:t>and </a:t>
            </a:r>
            <a:r>
              <a:rPr sz="2400" u="none" dirty="0">
                <a:latin typeface="Times New Roman"/>
                <a:cs typeface="Times New Roman"/>
              </a:rPr>
              <a:t>informative</a:t>
            </a:r>
            <a:r>
              <a:rPr sz="2400" u="none" spc="-35" dirty="0">
                <a:latin typeface="Times New Roman"/>
                <a:cs typeface="Times New Roman"/>
              </a:rPr>
              <a:t> </a:t>
            </a:r>
            <a:r>
              <a:rPr sz="2400" u="none" dirty="0">
                <a:latin typeface="Times New Roman"/>
                <a:cs typeface="Times New Roman"/>
              </a:rPr>
              <a:t>statistical</a:t>
            </a:r>
            <a:r>
              <a:rPr sz="2400" u="none" spc="-50" dirty="0">
                <a:latin typeface="Times New Roman"/>
                <a:cs typeface="Times New Roman"/>
              </a:rPr>
              <a:t> </a:t>
            </a:r>
            <a:r>
              <a:rPr sz="2400" u="none" spc="-10" dirty="0">
                <a:latin typeface="Times New Roman"/>
                <a:cs typeface="Times New Roman"/>
              </a:rPr>
              <a:t>graphics.</a:t>
            </a:r>
            <a:endParaRPr sz="2400">
              <a:latin typeface="Times New Roman"/>
              <a:cs typeface="Times New Roman"/>
            </a:endParaRPr>
          </a:p>
          <a:p>
            <a:pPr marL="469265" indent="-456565">
              <a:lnSpc>
                <a:spcPct val="100000"/>
              </a:lnSpc>
              <a:spcBef>
                <a:spcPts val="575"/>
              </a:spcBef>
              <a:buClr>
                <a:srgbClr val="0F1141"/>
              </a:buClr>
              <a:buFont typeface="Wingdings"/>
              <a:buChar char=""/>
              <a:tabLst>
                <a:tab pos="469265" algn="l"/>
              </a:tabLst>
            </a:pPr>
            <a:r>
              <a:rPr sz="2400" u="sng" spc="-10" dirty="0">
                <a:solidFill>
                  <a:srgbClr val="0000FF"/>
                </a:solidFill>
                <a:uFill>
                  <a:solidFill>
                    <a:srgbClr val="0000FF"/>
                  </a:solidFill>
                </a:uFill>
                <a:latin typeface="Times New Roman"/>
                <a:cs typeface="Times New Roman"/>
                <a:hlinkClick r:id="rId3"/>
              </a:rPr>
              <a:t>https://seaborn.pydata.org/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80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sz="4400" b="1" spc="-135" dirty="0">
                <a:solidFill>
                  <a:srgbClr val="0000FF"/>
                </a:solidFill>
                <a:latin typeface="Arial"/>
                <a:cs typeface="Arial"/>
              </a:rPr>
              <a:t>Seaborn</a:t>
            </a:r>
            <a:endParaRPr sz="4400">
              <a:latin typeface="Arial"/>
              <a:cs typeface="Arial"/>
            </a:endParaRPr>
          </a:p>
        </p:txBody>
      </p:sp>
      <p:pic>
        <p:nvPicPr>
          <p:cNvPr id="4" name="object 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2600" y="3276617"/>
            <a:ext cx="5866168" cy="2951971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2809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5"/>
              </a:spcBef>
            </a:pPr>
            <a:r>
              <a:rPr sz="4400" b="1" spc="-135" dirty="0">
                <a:solidFill>
                  <a:srgbClr val="0000FF"/>
                </a:solidFill>
                <a:latin typeface="Arial"/>
                <a:cs typeface="Arial"/>
              </a:rPr>
              <a:t>Summary</a:t>
            </a:r>
            <a:endParaRPr sz="4400">
              <a:latin typeface="Arial"/>
              <a:cs typeface="Aria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551" y="1667827"/>
            <a:ext cx="4349750" cy="3977640"/>
          </a:xfrm>
          <a:prstGeom prst="rect">
            <a:avLst/>
          </a:prstGeom>
        </p:spPr>
        <p:txBody>
          <a:bodyPr vert="horz" wrap="square" lIns="0" tIns="86360" rIns="0" bIns="0" rtlCol="0">
            <a:spAutoFit/>
          </a:bodyPr>
          <a:lstStyle/>
          <a:p>
            <a:pPr marL="342900" indent="-330200">
              <a:lnSpc>
                <a:spcPct val="100000"/>
              </a:lnSpc>
              <a:spcBef>
                <a:spcPts val="680"/>
              </a:spcBef>
              <a:buAutoNum type="arabicParenR"/>
              <a:tabLst>
                <a:tab pos="342900" algn="l"/>
              </a:tabLst>
            </a:pP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Basics</a:t>
            </a:r>
            <a:endParaRPr sz="2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342265" algn="l"/>
              </a:tabLst>
            </a:pP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1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Structures</a:t>
            </a:r>
            <a:endParaRPr sz="2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42265" algn="l"/>
              </a:tabLst>
            </a:pPr>
            <a:r>
              <a:rPr sz="2400" dirty="0">
                <a:latin typeface="Times New Roman"/>
                <a:cs typeface="Times New Roman"/>
              </a:rPr>
              <a:t>Python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Programming</a:t>
            </a:r>
            <a:r>
              <a:rPr sz="2400" spc="-35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Constructs</a:t>
            </a:r>
            <a:endParaRPr sz="2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42265" algn="l"/>
              </a:tabLst>
            </a:pPr>
            <a:r>
              <a:rPr sz="2400" dirty="0">
                <a:latin typeface="Times New Roman"/>
                <a:cs typeface="Times New Roman"/>
              </a:rPr>
              <a:t>Functions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and</a:t>
            </a:r>
            <a:r>
              <a:rPr sz="2400" spc="5" dirty="0">
                <a:latin typeface="Times New Roman"/>
                <a:cs typeface="Times New Roman"/>
              </a:rPr>
              <a:t> </a:t>
            </a:r>
            <a:r>
              <a:rPr sz="2400" spc="-20" dirty="0">
                <a:latin typeface="Times New Roman"/>
                <a:cs typeface="Times New Roman"/>
              </a:rPr>
              <a:t>Files</a:t>
            </a:r>
            <a:endParaRPr sz="24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42900" algn="l"/>
              </a:tabLst>
            </a:pPr>
            <a:r>
              <a:rPr sz="2400" spc="-10" dirty="0">
                <a:latin typeface="Times New Roman"/>
                <a:cs typeface="Times New Roman"/>
              </a:rPr>
              <a:t>NumPy</a:t>
            </a:r>
            <a:endParaRPr sz="2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80"/>
              </a:spcBef>
              <a:buAutoNum type="arabicParenR"/>
              <a:tabLst>
                <a:tab pos="342265" algn="l"/>
              </a:tabLst>
            </a:pPr>
            <a:r>
              <a:rPr sz="2400" spc="-10" dirty="0">
                <a:latin typeface="Times New Roman"/>
                <a:cs typeface="Times New Roman"/>
              </a:rPr>
              <a:t>Pandas</a:t>
            </a:r>
            <a:endParaRPr sz="2400">
              <a:latin typeface="Times New Roman"/>
              <a:cs typeface="Times New Roman"/>
            </a:endParaRPr>
          </a:p>
          <a:p>
            <a:pPr marL="342265" indent="-329565">
              <a:lnSpc>
                <a:spcPct val="100000"/>
              </a:lnSpc>
              <a:spcBef>
                <a:spcPts val="575"/>
              </a:spcBef>
              <a:buAutoNum type="arabicParenR"/>
              <a:tabLst>
                <a:tab pos="342265" algn="l"/>
              </a:tabLst>
            </a:pPr>
            <a:r>
              <a:rPr sz="2400" dirty="0">
                <a:latin typeface="Times New Roman"/>
                <a:cs typeface="Times New Roman"/>
              </a:rPr>
              <a:t>Data</a:t>
            </a:r>
            <a:r>
              <a:rPr sz="2400" spc="-1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Exploration</a:t>
            </a:r>
            <a:r>
              <a:rPr sz="2400" spc="-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–Bike </a:t>
            </a:r>
            <a:r>
              <a:rPr sz="2400" spc="-10" dirty="0">
                <a:latin typeface="Times New Roman"/>
                <a:cs typeface="Times New Roman"/>
              </a:rPr>
              <a:t>dataset</a:t>
            </a:r>
            <a:endParaRPr sz="2400">
              <a:latin typeface="Times New Roman"/>
              <a:cs typeface="Times New Roman"/>
            </a:endParaRPr>
          </a:p>
          <a:p>
            <a:pPr marL="342900" indent="-330200">
              <a:lnSpc>
                <a:spcPct val="100000"/>
              </a:lnSpc>
              <a:spcBef>
                <a:spcPts val="575"/>
              </a:spcBef>
              <a:buAutoNum type="arabicParenR" startAt="9"/>
              <a:tabLst>
                <a:tab pos="342900" algn="l"/>
              </a:tabLst>
            </a:pPr>
            <a:r>
              <a:rPr sz="2400" spc="-10" dirty="0">
                <a:latin typeface="Times New Roman"/>
                <a:cs typeface="Times New Roman"/>
              </a:rPr>
              <a:t>Matplotlib</a:t>
            </a:r>
            <a:endParaRPr sz="2400">
              <a:latin typeface="Times New Roman"/>
              <a:cs typeface="Times New Roman"/>
            </a:endParaRPr>
          </a:p>
          <a:p>
            <a:pPr marL="494665" indent="-481965">
              <a:lnSpc>
                <a:spcPct val="100000"/>
              </a:lnSpc>
              <a:spcBef>
                <a:spcPts val="580"/>
              </a:spcBef>
              <a:buAutoNum type="arabicParenR" startAt="9"/>
              <a:tabLst>
                <a:tab pos="494665" algn="l"/>
              </a:tabLst>
            </a:pPr>
            <a:r>
              <a:rPr sz="2400" spc="-10" dirty="0">
                <a:latin typeface="Times New Roman"/>
                <a:cs typeface="Times New Roman"/>
              </a:rPr>
              <a:t>Seaborn</a:t>
            </a:r>
            <a:endParaRPr sz="24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41300" rIns="0" bIns="0" rtlCol="0">
            <a:spAutoFit/>
          </a:bodyPr>
          <a:lstStyle/>
          <a:p>
            <a:pPr marL="88900">
              <a:lnSpc>
                <a:spcPct val="100000"/>
              </a:lnSpc>
              <a:spcBef>
                <a:spcPts val="100"/>
              </a:spcBef>
            </a:pPr>
            <a:r>
              <a:rPr sz="3600" b="1" spc="-155" dirty="0">
                <a:solidFill>
                  <a:srgbClr val="0000FF"/>
                </a:solidFill>
                <a:latin typeface="Arial"/>
                <a:cs typeface="Arial"/>
              </a:rPr>
              <a:t>Journey</a:t>
            </a:r>
            <a:r>
              <a:rPr sz="3600" b="1" spc="-350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145" dirty="0">
                <a:solidFill>
                  <a:srgbClr val="0000FF"/>
                </a:solidFill>
                <a:latin typeface="Arial"/>
                <a:cs typeface="Arial"/>
              </a:rPr>
              <a:t>Ahead</a:t>
            </a:r>
            <a:r>
              <a:rPr sz="3600" b="1" spc="-225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sz="3600" b="1" spc="-50" dirty="0">
                <a:solidFill>
                  <a:srgbClr val="0000FF"/>
                </a:solidFill>
                <a:latin typeface="Arial"/>
                <a:cs typeface="Arial"/>
              </a:rPr>
              <a:t>…</a:t>
            </a:r>
            <a:endParaRPr sz="36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44551" y="6053926"/>
            <a:ext cx="3004820" cy="3346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495"/>
              </a:lnSpc>
            </a:pPr>
            <a:r>
              <a:rPr sz="2200" dirty="0">
                <a:latin typeface="Times New Roman"/>
                <a:cs typeface="Times New Roman"/>
              </a:rPr>
              <a:t>15.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Keep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Up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Practice!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44551" y="1328673"/>
            <a:ext cx="7065645" cy="47199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830" indent="-278130">
              <a:lnSpc>
                <a:spcPct val="100000"/>
              </a:lnSpc>
              <a:spcBef>
                <a:spcPts val="95"/>
              </a:spcBef>
              <a:buAutoNum type="arabicPeriod"/>
              <a:tabLst>
                <a:tab pos="290830" algn="l"/>
              </a:tabLst>
            </a:pPr>
            <a:r>
              <a:rPr sz="2200" dirty="0">
                <a:latin typeface="Times New Roman"/>
                <a:cs typeface="Times New Roman"/>
              </a:rPr>
              <a:t>Mentally</a:t>
            </a:r>
            <a:r>
              <a:rPr sz="2200" spc="-1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Prepare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Yourself</a:t>
            </a:r>
            <a:endParaRPr sz="2200">
              <a:latin typeface="Times New Roman"/>
              <a:cs typeface="Times New Roman"/>
            </a:endParaRPr>
          </a:p>
          <a:p>
            <a:pPr marL="290830" indent="-278130">
              <a:lnSpc>
                <a:spcPct val="100000"/>
              </a:lnSpc>
              <a:buAutoNum type="arabicPeriod"/>
              <a:tabLst>
                <a:tab pos="290830" algn="l"/>
              </a:tabLst>
            </a:pPr>
            <a:r>
              <a:rPr sz="2200" dirty="0">
                <a:latin typeface="Times New Roman"/>
                <a:cs typeface="Times New Roman"/>
              </a:rPr>
              <a:t>Research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Exclusively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Significant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Topics</a:t>
            </a:r>
            <a:endParaRPr sz="2200">
              <a:latin typeface="Times New Roman"/>
              <a:cs typeface="Times New Roman"/>
            </a:endParaRPr>
          </a:p>
          <a:p>
            <a:pPr marL="290830" indent="-278130">
              <a:lnSpc>
                <a:spcPct val="100000"/>
              </a:lnSpc>
              <a:spcBef>
                <a:spcPts val="5"/>
              </a:spcBef>
              <a:buAutoNum type="arabicPeriod"/>
              <a:tabLst>
                <a:tab pos="290830" algn="l"/>
              </a:tabLst>
            </a:pPr>
            <a:r>
              <a:rPr sz="2200" dirty="0">
                <a:latin typeface="Times New Roman"/>
                <a:cs typeface="Times New Roman"/>
              </a:rPr>
              <a:t>Develop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Self-</a:t>
            </a:r>
            <a:r>
              <a:rPr sz="2200" dirty="0">
                <a:latin typeface="Times New Roman"/>
                <a:cs typeface="Times New Roman"/>
              </a:rPr>
              <a:t>Confidence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in</a:t>
            </a:r>
            <a:r>
              <a:rPr sz="2200" spc="-7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Solving</a:t>
            </a:r>
            <a:r>
              <a:rPr sz="2200" spc="-9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Tasks</a:t>
            </a:r>
            <a:endParaRPr sz="2200">
              <a:latin typeface="Times New Roman"/>
              <a:cs typeface="Times New Roman"/>
            </a:endParaRPr>
          </a:p>
          <a:p>
            <a:pPr marL="290830" indent="-278130">
              <a:lnSpc>
                <a:spcPct val="100000"/>
              </a:lnSpc>
              <a:buAutoNum type="arabicPeriod"/>
              <a:tabLst>
                <a:tab pos="290830" algn="l"/>
              </a:tabLst>
            </a:pPr>
            <a:r>
              <a:rPr sz="2200" dirty="0">
                <a:latin typeface="Times New Roman"/>
                <a:cs typeface="Times New Roman"/>
              </a:rPr>
              <a:t>Spend</a:t>
            </a:r>
            <a:r>
              <a:rPr sz="2200" spc="-140" dirty="0">
                <a:latin typeface="Times New Roman"/>
                <a:cs typeface="Times New Roman"/>
              </a:rPr>
              <a:t> </a:t>
            </a:r>
            <a:r>
              <a:rPr sz="2200" spc="-35" dirty="0">
                <a:latin typeface="Times New Roman"/>
                <a:cs typeface="Times New Roman"/>
              </a:rPr>
              <a:t>Time</a:t>
            </a:r>
            <a:r>
              <a:rPr sz="2200" spc="-10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Analyzing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Complex</a:t>
            </a:r>
            <a:r>
              <a:rPr sz="2200" spc="-5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Problem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Statements</a:t>
            </a:r>
            <a:endParaRPr sz="22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AutoNum type="arabicPeriod"/>
              <a:tabLst>
                <a:tab pos="286385" algn="l"/>
              </a:tabLst>
            </a:pPr>
            <a:r>
              <a:rPr sz="2200" spc="-30" dirty="0">
                <a:latin typeface="Times New Roman"/>
                <a:cs typeface="Times New Roman"/>
              </a:rPr>
              <a:t>Work</a:t>
            </a:r>
            <a:r>
              <a:rPr sz="2200" spc="-11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On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Improving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Specific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Math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8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Programming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Skills</a:t>
            </a:r>
            <a:endParaRPr sz="2200">
              <a:latin typeface="Times New Roman"/>
              <a:cs typeface="Times New Roman"/>
            </a:endParaRPr>
          </a:p>
          <a:p>
            <a:pPr marL="286385" indent="-273685">
              <a:lnSpc>
                <a:spcPct val="100000"/>
              </a:lnSpc>
              <a:buAutoNum type="arabicPeriod"/>
              <a:tabLst>
                <a:tab pos="286385" algn="l"/>
              </a:tabLst>
            </a:pPr>
            <a:r>
              <a:rPr sz="2200" dirty="0">
                <a:latin typeface="Times New Roman"/>
                <a:cs typeface="Times New Roman"/>
              </a:rPr>
              <a:t>Try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Numerous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Visualization</a:t>
            </a:r>
            <a:r>
              <a:rPr sz="2200" spc="-9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Techniques</a:t>
            </a:r>
            <a:endParaRPr sz="2200">
              <a:latin typeface="Times New Roman"/>
              <a:cs typeface="Times New Roman"/>
            </a:endParaRPr>
          </a:p>
          <a:p>
            <a:pPr marL="290830" indent="-278130">
              <a:lnSpc>
                <a:spcPct val="100000"/>
              </a:lnSpc>
              <a:buAutoNum type="arabicPeriod"/>
              <a:tabLst>
                <a:tab pos="290830" algn="l"/>
              </a:tabLst>
            </a:pPr>
            <a:r>
              <a:rPr sz="2200" spc="-10" dirty="0">
                <a:latin typeface="Times New Roman"/>
                <a:cs typeface="Times New Roman"/>
              </a:rPr>
              <a:t>Dedication</a:t>
            </a:r>
            <a:r>
              <a:rPr sz="2200" spc="-1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Persistence</a:t>
            </a:r>
            <a:endParaRPr sz="2200">
              <a:latin typeface="Times New Roman"/>
              <a:cs typeface="Times New Roman"/>
            </a:endParaRPr>
          </a:p>
          <a:p>
            <a:pPr marL="275590" indent="-262890">
              <a:lnSpc>
                <a:spcPct val="100000"/>
              </a:lnSpc>
              <a:buAutoNum type="arabicPeriod"/>
              <a:tabLst>
                <a:tab pos="275590" algn="l"/>
              </a:tabLst>
            </a:pPr>
            <a:r>
              <a:rPr sz="2200" dirty="0">
                <a:latin typeface="Times New Roman"/>
                <a:cs typeface="Times New Roman"/>
              </a:rPr>
              <a:t>Ask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For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Help</a:t>
            </a:r>
            <a:r>
              <a:rPr sz="2200" spc="-6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When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Required</a:t>
            </a:r>
            <a:endParaRPr sz="2200">
              <a:latin typeface="Times New Roman"/>
              <a:cs typeface="Times New Roman"/>
            </a:endParaRPr>
          </a:p>
          <a:p>
            <a:pPr marL="290830" indent="-278130">
              <a:lnSpc>
                <a:spcPct val="100000"/>
              </a:lnSpc>
              <a:buAutoNum type="arabicPeriod"/>
              <a:tabLst>
                <a:tab pos="290830" algn="l"/>
              </a:tabLst>
            </a:pPr>
            <a:r>
              <a:rPr sz="2200" dirty="0">
                <a:latin typeface="Times New Roman"/>
                <a:cs typeface="Times New Roman"/>
              </a:rPr>
              <a:t>Read</a:t>
            </a:r>
            <a:r>
              <a:rPr sz="2200" spc="-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Research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Papers</a:t>
            </a:r>
            <a:endParaRPr sz="2200">
              <a:latin typeface="Times New Roman"/>
              <a:cs typeface="Times New Roman"/>
            </a:endParaRPr>
          </a:p>
          <a:p>
            <a:pPr marL="426084" indent="-413384">
              <a:lnSpc>
                <a:spcPct val="100000"/>
              </a:lnSpc>
              <a:buAutoNum type="arabicPeriod"/>
              <a:tabLst>
                <a:tab pos="426084" algn="l"/>
              </a:tabLst>
            </a:pPr>
            <a:r>
              <a:rPr sz="2200" spc="-25" dirty="0">
                <a:latin typeface="Times New Roman"/>
                <a:cs typeface="Times New Roman"/>
              </a:rPr>
              <a:t>Take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Breaks</a:t>
            </a:r>
            <a:endParaRPr sz="2200">
              <a:latin typeface="Times New Roman"/>
              <a:cs typeface="Times New Roman"/>
            </a:endParaRPr>
          </a:p>
          <a:p>
            <a:pPr marL="420370" indent="-407670">
              <a:lnSpc>
                <a:spcPct val="100000"/>
              </a:lnSpc>
              <a:buAutoNum type="arabicPeriod"/>
              <a:tabLst>
                <a:tab pos="420370" algn="l"/>
              </a:tabLst>
            </a:pPr>
            <a:r>
              <a:rPr sz="2200" dirty="0">
                <a:latin typeface="Times New Roman"/>
                <a:cs typeface="Times New Roman"/>
              </a:rPr>
              <a:t>Stay</a:t>
            </a:r>
            <a:r>
              <a:rPr sz="2200" spc="-35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Updated</a:t>
            </a:r>
            <a:endParaRPr sz="2200">
              <a:latin typeface="Times New Roman"/>
              <a:cs typeface="Times New Roman"/>
            </a:endParaRPr>
          </a:p>
          <a:p>
            <a:pPr marL="430530" indent="-417830">
              <a:lnSpc>
                <a:spcPct val="100000"/>
              </a:lnSpc>
              <a:buAutoNum type="arabicPeriod"/>
              <a:tabLst>
                <a:tab pos="430530" algn="l"/>
              </a:tabLst>
            </a:pPr>
            <a:r>
              <a:rPr sz="2200" spc="-10" dirty="0">
                <a:latin typeface="Times New Roman"/>
                <a:cs typeface="Times New Roman"/>
              </a:rPr>
              <a:t>Understand</a:t>
            </a:r>
            <a:r>
              <a:rPr sz="2200" spc="-7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The</a:t>
            </a:r>
            <a:r>
              <a:rPr sz="2200" spc="-2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Purpose</a:t>
            </a:r>
            <a:r>
              <a:rPr sz="2200" spc="-4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Of</a:t>
            </a:r>
            <a:r>
              <a:rPr sz="2200" spc="-105" dirty="0">
                <a:latin typeface="Times New Roman"/>
                <a:cs typeface="Times New Roman"/>
              </a:rPr>
              <a:t> </a:t>
            </a:r>
            <a:r>
              <a:rPr sz="2200" spc="-45" dirty="0">
                <a:latin typeface="Times New Roman"/>
                <a:cs typeface="Times New Roman"/>
              </a:rPr>
              <a:t>Your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Codes</a:t>
            </a:r>
            <a:endParaRPr sz="2200">
              <a:latin typeface="Times New Roman"/>
              <a:cs typeface="Times New Roman"/>
            </a:endParaRPr>
          </a:p>
          <a:p>
            <a:pPr marL="426084" indent="-413384">
              <a:lnSpc>
                <a:spcPct val="100000"/>
              </a:lnSpc>
              <a:buAutoNum type="arabicPeriod"/>
              <a:tabLst>
                <a:tab pos="426084" algn="l"/>
              </a:tabLst>
            </a:pPr>
            <a:r>
              <a:rPr sz="2200" spc="-10" dirty="0">
                <a:latin typeface="Times New Roman"/>
                <a:cs typeface="Times New Roman"/>
              </a:rPr>
              <a:t>Try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spc="-50" dirty="0">
                <a:latin typeface="Times New Roman"/>
                <a:cs typeface="Times New Roman"/>
              </a:rPr>
              <a:t>Various</a:t>
            </a:r>
            <a:r>
              <a:rPr sz="2200" spc="-1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Architectures,</a:t>
            </a:r>
            <a:r>
              <a:rPr sz="2200" spc="-8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Models,</a:t>
            </a:r>
            <a:r>
              <a:rPr sz="2200" spc="-65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Optimizers,</a:t>
            </a:r>
            <a:r>
              <a:rPr sz="2200" spc="-50" dirty="0">
                <a:latin typeface="Times New Roman"/>
                <a:cs typeface="Times New Roman"/>
              </a:rPr>
              <a:t> </a:t>
            </a:r>
            <a:r>
              <a:rPr sz="2200" spc="-20" dirty="0">
                <a:latin typeface="Times New Roman"/>
                <a:cs typeface="Times New Roman"/>
              </a:rPr>
              <a:t>etc.</a:t>
            </a:r>
            <a:endParaRPr sz="2200">
              <a:latin typeface="Times New Roman"/>
              <a:cs typeface="Times New Roman"/>
            </a:endParaRPr>
          </a:p>
          <a:p>
            <a:pPr marL="431165" indent="-418465">
              <a:lnSpc>
                <a:spcPct val="100000"/>
              </a:lnSpc>
              <a:buAutoNum type="arabicPeriod"/>
              <a:tabLst>
                <a:tab pos="431165" algn="l"/>
              </a:tabLst>
            </a:pPr>
            <a:r>
              <a:rPr sz="2200" dirty="0">
                <a:latin typeface="Times New Roman"/>
                <a:cs typeface="Times New Roman"/>
              </a:rPr>
              <a:t>Just</a:t>
            </a:r>
            <a:r>
              <a:rPr sz="2200" spc="-40" dirty="0">
                <a:latin typeface="Times New Roman"/>
                <a:cs typeface="Times New Roman"/>
              </a:rPr>
              <a:t> </a:t>
            </a:r>
            <a:r>
              <a:rPr sz="2200" spc="-10" dirty="0">
                <a:latin typeface="Times New Roman"/>
                <a:cs typeface="Times New Roman"/>
              </a:rPr>
              <a:t>Explore</a:t>
            </a:r>
            <a:r>
              <a:rPr sz="2200" spc="-13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And</a:t>
            </a:r>
            <a:r>
              <a:rPr sz="2200" spc="-20" dirty="0">
                <a:latin typeface="Times New Roman"/>
                <a:cs typeface="Times New Roman"/>
              </a:rPr>
              <a:t> </a:t>
            </a:r>
            <a:r>
              <a:rPr sz="2200" dirty="0">
                <a:latin typeface="Times New Roman"/>
                <a:cs typeface="Times New Roman"/>
              </a:rPr>
              <a:t>Have</a:t>
            </a:r>
            <a:r>
              <a:rPr sz="2200" spc="-25" dirty="0">
                <a:latin typeface="Times New Roman"/>
                <a:cs typeface="Times New Roman"/>
              </a:rPr>
              <a:t> Fun</a:t>
            </a:r>
            <a:endParaRPr sz="2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406422" y="2401711"/>
            <a:ext cx="2801761" cy="2319161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841373" y="4818126"/>
            <a:ext cx="5457825" cy="760730"/>
          </a:xfrm>
          <a:prstGeom prst="rect">
            <a:avLst/>
          </a:prstGeom>
        </p:spPr>
        <p:txBody>
          <a:bodyPr vert="horz" wrap="square" lIns="0" tIns="24765" rIns="0" bIns="0" rtlCol="0">
            <a:spAutoFit/>
          </a:bodyPr>
          <a:lstStyle/>
          <a:p>
            <a:pPr marL="38100" marR="5080" indent="-26034">
              <a:lnSpc>
                <a:spcPts val="2880"/>
              </a:lnSpc>
              <a:spcBef>
                <a:spcPts val="195"/>
              </a:spcBef>
            </a:pP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Post</a:t>
            </a:r>
            <a:r>
              <a:rPr sz="24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sz="24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queries</a:t>
            </a:r>
            <a:r>
              <a:rPr sz="24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in</a:t>
            </a:r>
            <a:r>
              <a:rPr sz="24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i="1" spc="-4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Discussion</a:t>
            </a:r>
            <a:r>
              <a:rPr sz="24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spc="-10" dirty="0">
                <a:solidFill>
                  <a:srgbClr val="000000"/>
                </a:solidFill>
                <a:latin typeface="Times New Roman"/>
                <a:cs typeface="Times New Roman"/>
              </a:rPr>
              <a:t>Forum!!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All</a:t>
            </a:r>
            <a:r>
              <a:rPr sz="2400" i="1" spc="-4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the</a:t>
            </a:r>
            <a:r>
              <a:rPr sz="24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best</a:t>
            </a:r>
            <a:r>
              <a:rPr sz="24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for</a:t>
            </a:r>
            <a:r>
              <a:rPr sz="2400" i="1" spc="-2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your</a:t>
            </a:r>
            <a:r>
              <a:rPr sz="2400" i="1" spc="-1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upcoming</a:t>
            </a:r>
            <a:r>
              <a:rPr sz="2400" i="1" spc="-30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0000"/>
                </a:solidFill>
                <a:latin typeface="Times New Roman"/>
                <a:cs typeface="Times New Roman"/>
              </a:rPr>
              <a:t>semesters</a:t>
            </a:r>
            <a:r>
              <a:rPr sz="2400" i="1" spc="-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500" i="1" spc="185" dirty="0">
                <a:solidFill>
                  <a:srgbClr val="000000"/>
                </a:solidFill>
                <a:latin typeface="Wingdings"/>
                <a:cs typeface="Wingdings"/>
              </a:rPr>
              <a:t></a:t>
            </a:r>
            <a:endParaRPr sz="2500">
              <a:latin typeface="Wingdings"/>
              <a:cs typeface="Wingdings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26080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Feedback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4325" y="1533525"/>
            <a:ext cx="590550" cy="59055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14325" y="2521076"/>
            <a:ext cx="590550" cy="5905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4325" y="3508628"/>
            <a:ext cx="590550" cy="590550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054608" y="1552575"/>
            <a:ext cx="523875" cy="561975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054608" y="3527678"/>
            <a:ext cx="523875" cy="561975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111758" y="2521076"/>
            <a:ext cx="381000" cy="600075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803019" y="1687144"/>
            <a:ext cx="445134" cy="13868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5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780"/>
              </a:spcBef>
            </a:pPr>
            <a:endParaRPr sz="2800">
              <a:latin typeface="Arial"/>
              <a:cs typeface="Arial"/>
            </a:endParaRPr>
          </a:p>
          <a:p>
            <a:pPr marL="17145">
              <a:lnSpc>
                <a:spcPct val="100000"/>
              </a:lnSpc>
              <a:spcBef>
                <a:spcPts val="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0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3</a:t>
            </a:r>
            <a:endParaRPr sz="28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425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b="1" dirty="0">
                <a:latin typeface="Arial"/>
                <a:cs typeface="Arial"/>
              </a:rPr>
              <a:t>BITS</a:t>
            </a:r>
            <a:r>
              <a:rPr b="1" spc="-15" dirty="0">
                <a:latin typeface="Arial"/>
                <a:cs typeface="Arial"/>
              </a:rPr>
              <a:t> </a:t>
            </a:r>
            <a:r>
              <a:rPr dirty="0"/>
              <a:t>Pilani, Deemed</a:t>
            </a:r>
            <a:r>
              <a:rPr spc="-15" dirty="0"/>
              <a:t> </a:t>
            </a:r>
            <a:r>
              <a:rPr dirty="0"/>
              <a:t>to</a:t>
            </a:r>
            <a:r>
              <a:rPr spc="-35" dirty="0"/>
              <a:t> </a:t>
            </a:r>
            <a:r>
              <a:rPr dirty="0"/>
              <a:t>be</a:t>
            </a:r>
            <a:r>
              <a:rPr spc="-20" dirty="0"/>
              <a:t> </a:t>
            </a:r>
            <a:r>
              <a:rPr dirty="0"/>
              <a:t>University</a:t>
            </a:r>
            <a:r>
              <a:rPr spc="5" dirty="0"/>
              <a:t> </a:t>
            </a:r>
            <a:r>
              <a:rPr dirty="0"/>
              <a:t>under</a:t>
            </a:r>
            <a:r>
              <a:rPr spc="-30" dirty="0"/>
              <a:t> </a:t>
            </a:r>
            <a:r>
              <a:rPr dirty="0"/>
              <a:t>Section</a:t>
            </a:r>
            <a:r>
              <a:rPr spc="-20" dirty="0"/>
              <a:t> </a:t>
            </a:r>
            <a:r>
              <a:rPr dirty="0"/>
              <a:t>3</a:t>
            </a:r>
            <a:r>
              <a:rPr spc="-25" dirty="0"/>
              <a:t> </a:t>
            </a:r>
            <a:r>
              <a:rPr dirty="0"/>
              <a:t>of</a:t>
            </a:r>
            <a:r>
              <a:rPr spc="-25" dirty="0"/>
              <a:t> </a:t>
            </a:r>
            <a:r>
              <a:rPr dirty="0"/>
              <a:t>UGC</a:t>
            </a:r>
            <a:r>
              <a:rPr spc="-25" dirty="0"/>
              <a:t> </a:t>
            </a:r>
            <a:r>
              <a:rPr dirty="0"/>
              <a:t>Act,</a:t>
            </a:r>
            <a:r>
              <a:rPr spc="-30" dirty="0"/>
              <a:t> </a:t>
            </a:r>
            <a:r>
              <a:rPr spc="-20" dirty="0"/>
              <a:t>1956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1807845" y="3557397"/>
            <a:ext cx="44005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Arial"/>
                <a:cs typeface="Arial"/>
              </a:rPr>
              <a:t>:</a:t>
            </a:r>
            <a:r>
              <a:rPr sz="2800" b="1" spc="-15" dirty="0">
                <a:latin typeface="Arial"/>
                <a:cs typeface="Arial"/>
              </a:rPr>
              <a:t> </a:t>
            </a:r>
            <a:r>
              <a:rPr sz="2800" b="1" spc="-50" dirty="0">
                <a:latin typeface="Arial"/>
                <a:cs typeface="Arial"/>
              </a:rPr>
              <a:t>1</a:t>
            </a:r>
            <a:endParaRPr sz="2800">
              <a:latin typeface="Arial"/>
              <a:cs typeface="Arial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757555" marR="5080" indent="-154305">
              <a:lnSpc>
                <a:spcPct val="100000"/>
              </a:lnSpc>
              <a:spcBef>
                <a:spcPts val="100"/>
              </a:spcBef>
            </a:pPr>
            <a:r>
              <a:rPr dirty="0"/>
              <a:t>Thank</a:t>
            </a:r>
            <a:r>
              <a:rPr spc="-95" dirty="0"/>
              <a:t> </a:t>
            </a:r>
            <a:r>
              <a:rPr spc="-40" dirty="0"/>
              <a:t>You</a:t>
            </a:r>
            <a:r>
              <a:rPr spc="-80" dirty="0"/>
              <a:t> </a:t>
            </a:r>
            <a:r>
              <a:rPr dirty="0"/>
              <a:t>for</a:t>
            </a:r>
            <a:r>
              <a:rPr spc="-80" dirty="0"/>
              <a:t> </a:t>
            </a:r>
            <a:r>
              <a:rPr spc="-20" dirty="0"/>
              <a:t>your </a:t>
            </a:r>
            <a:r>
              <a:rPr dirty="0"/>
              <a:t>time</a:t>
            </a:r>
            <a:r>
              <a:rPr spc="-65" dirty="0"/>
              <a:t> </a:t>
            </a:r>
            <a:r>
              <a:rPr dirty="0"/>
              <a:t>&amp;</a:t>
            </a:r>
            <a:r>
              <a:rPr spc="-50" dirty="0"/>
              <a:t> </a:t>
            </a:r>
            <a:r>
              <a:rPr spc="-10" dirty="0"/>
              <a:t>attention</a:t>
            </a:r>
            <a:r>
              <a:rPr spc="-65" dirty="0"/>
              <a:t> </a:t>
            </a:r>
            <a:r>
              <a:rPr spc="-50" dirty="0"/>
              <a:t>!</a:t>
            </a:r>
          </a:p>
          <a:p>
            <a:pPr marL="12700">
              <a:lnSpc>
                <a:spcPct val="100000"/>
              </a:lnSpc>
              <a:spcBef>
                <a:spcPts val="1750"/>
              </a:spcBef>
            </a:pP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</TotalTime>
  <Words>392</Words>
  <Application>Microsoft Macintosh PowerPoint</Application>
  <PresentationFormat>On-screen Show (4:3)</PresentationFormat>
  <Paragraphs>68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Carlito</vt:lpstr>
      <vt:lpstr>Times New Roman</vt:lpstr>
      <vt:lpstr>Wingdings</vt:lpstr>
      <vt:lpstr>Office Theme</vt:lpstr>
      <vt:lpstr>PowerPoint Presentation</vt:lpstr>
      <vt:lpstr>Agenda for CS #6</vt:lpstr>
      <vt:lpstr>Matplotlib Pyplot</vt:lpstr>
      <vt:lpstr>Seaborn</vt:lpstr>
      <vt:lpstr>Summary</vt:lpstr>
      <vt:lpstr>Journey Ahead …</vt:lpstr>
      <vt:lpstr>Post your queries in the Discussion Forum!! All the best for your upcoming semesters </vt:lpstr>
      <vt:lpstr>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</dc:creator>
  <cp:lastModifiedBy>Microsoft Office User</cp:lastModifiedBy>
  <cp:revision>2</cp:revision>
  <dcterms:created xsi:type="dcterms:W3CDTF">2024-05-19T12:27:28Z</dcterms:created>
  <dcterms:modified xsi:type="dcterms:W3CDTF">2025-07-11T04:03:07Z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2024-04-22T00:00:00Z</vt:filetime>
  </property>
  <property fmtid="{D5CDD505-2E9C-101B-9397-08002B2CF9AE}" pid="3" name="Creator">
    <vt:lpwstr>Microsoft® PowerPoint® 2019</vt:lpwstr>
  </property>
  <property fmtid="{D5CDD505-2E9C-101B-9397-08002B2CF9AE}" pid="4" name="LastSaved">
    <vt:filetime>2024-05-19T00:00:00Z</vt:filetime>
  </property>
  <property fmtid="{D5CDD505-2E9C-101B-9397-08002B2CF9AE}" pid="5" name="Producer">
    <vt:lpwstr>3-Heights(TM) PDF Security Shell 4.8.25.2 (http://www.pdf-tools.com)</vt:lpwstr>
  </property>
</Properties>
</file>