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12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9740" y="1472945"/>
            <a:ext cx="3348354" cy="456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352800"/>
            <a:ext cx="8686800" cy="2743200"/>
          </a:xfrm>
          <a:custGeom>
            <a:avLst/>
            <a:gdLst/>
            <a:ahLst/>
            <a:cxnLst/>
            <a:rect l="l" t="t" r="r" b="b"/>
            <a:pathLst>
              <a:path w="8686800" h="2743200">
                <a:moveTo>
                  <a:pt x="8686800" y="0"/>
                </a:moveTo>
                <a:lnTo>
                  <a:pt x="0" y="0"/>
                </a:lnTo>
                <a:lnTo>
                  <a:pt x="0" y="2743200"/>
                </a:lnTo>
                <a:lnTo>
                  <a:pt x="8686800" y="2743200"/>
                </a:lnTo>
                <a:lnTo>
                  <a:pt x="8686800" y="0"/>
                </a:lnTo>
                <a:close/>
              </a:path>
            </a:pathLst>
          </a:custGeom>
          <a:solidFill>
            <a:srgbClr val="0F1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9560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79120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3352800"/>
            <a:ext cx="2057400" cy="19796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29911" y="6550152"/>
            <a:ext cx="2329180" cy="48895"/>
          </a:xfrm>
          <a:custGeom>
            <a:avLst/>
            <a:gdLst/>
            <a:ahLst/>
            <a:cxnLst/>
            <a:rect l="l" t="t" r="r" b="b"/>
            <a:pathLst>
              <a:path w="2329179" h="48895">
                <a:moveTo>
                  <a:pt x="2328672" y="0"/>
                </a:moveTo>
                <a:lnTo>
                  <a:pt x="0" y="0"/>
                </a:lnTo>
                <a:lnTo>
                  <a:pt x="0" y="48768"/>
                </a:lnTo>
                <a:lnTo>
                  <a:pt x="2328672" y="48768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908292" y="6550152"/>
            <a:ext cx="2235835" cy="45720"/>
          </a:xfrm>
          <a:custGeom>
            <a:avLst/>
            <a:gdLst/>
            <a:ahLst/>
            <a:cxnLst/>
            <a:rect l="l" t="t" r="r" b="b"/>
            <a:pathLst>
              <a:path w="2235834" h="45720">
                <a:moveTo>
                  <a:pt x="2235707" y="0"/>
                </a:moveTo>
                <a:lnTo>
                  <a:pt x="0" y="0"/>
                </a:lnTo>
                <a:lnTo>
                  <a:pt x="0" y="45720"/>
                </a:lnTo>
                <a:lnTo>
                  <a:pt x="2235707" y="45720"/>
                </a:lnTo>
                <a:lnTo>
                  <a:pt x="2235707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83307" y="6550152"/>
            <a:ext cx="2581910" cy="48895"/>
          </a:xfrm>
          <a:custGeom>
            <a:avLst/>
            <a:gdLst/>
            <a:ahLst/>
            <a:cxnLst/>
            <a:rect l="l" t="t" r="r" b="b"/>
            <a:pathLst>
              <a:path w="2581910" h="48895">
                <a:moveTo>
                  <a:pt x="2581656" y="0"/>
                </a:moveTo>
                <a:lnTo>
                  <a:pt x="0" y="0"/>
                </a:lnTo>
                <a:lnTo>
                  <a:pt x="0" y="48768"/>
                </a:lnTo>
                <a:lnTo>
                  <a:pt x="2581656" y="48768"/>
                </a:lnTo>
                <a:lnTo>
                  <a:pt x="2581656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95800" y="6557772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19"/>
                </a:lnTo>
                <a:lnTo>
                  <a:pt x="2328672" y="45719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33599" y="6557772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20">
                <a:moveTo>
                  <a:pt x="2362200" y="0"/>
                </a:moveTo>
                <a:lnTo>
                  <a:pt x="0" y="0"/>
                </a:lnTo>
                <a:lnTo>
                  <a:pt x="0" y="45719"/>
                </a:lnTo>
                <a:lnTo>
                  <a:pt x="2362200" y="45719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815327" y="6557772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19"/>
                </a:lnTo>
                <a:lnTo>
                  <a:pt x="2328672" y="45719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9400" y="0"/>
            <a:ext cx="2193036" cy="69342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362200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0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19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81728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0063"/>
            <a:ext cx="6142990" cy="111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4553" y="3128213"/>
            <a:ext cx="4104004" cy="155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85842" y="6639430"/>
            <a:ext cx="448818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3518" y="6191005"/>
            <a:ext cx="259715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windows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mailto:radhika.richy@wilp.bits-pilani.ac.in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" y="5218595"/>
            <a:ext cx="1663064" cy="6883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95"/>
              </a:spcBef>
            </a:pP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9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3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endParaRPr sz="2900">
              <a:latin typeface="Arial"/>
              <a:cs typeface="Arial"/>
            </a:endParaRPr>
          </a:p>
          <a:p>
            <a:pPr marR="2540" algn="ctr">
              <a:lnSpc>
                <a:spcPct val="100000"/>
              </a:lnSpc>
              <a:spcBef>
                <a:spcPts val="160"/>
              </a:spcBef>
            </a:pP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Pilani|Dubai|Goa|Hyderabad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2797" y="3867429"/>
            <a:ext cx="599630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8369" marR="5080" indent="-929005">
              <a:lnSpc>
                <a:spcPct val="118900"/>
              </a:lnSpc>
              <a:spcBef>
                <a:spcPts val="100"/>
              </a:spcBef>
            </a:pPr>
            <a:r>
              <a:rPr sz="2800" b="1" spc="-155" dirty="0">
                <a:solidFill>
                  <a:srgbClr val="00AF50"/>
                </a:solidFill>
                <a:latin typeface="Arial"/>
                <a:cs typeface="Arial"/>
              </a:rPr>
              <a:t>Introduction</a:t>
            </a:r>
            <a:r>
              <a:rPr sz="2800" b="1" spc="-2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00AF50"/>
                </a:solidFill>
                <a:latin typeface="Arial"/>
                <a:cs typeface="Arial"/>
              </a:rPr>
              <a:t>to</a:t>
            </a:r>
            <a:r>
              <a:rPr sz="2800" b="1" spc="-2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00AF50"/>
                </a:solidFill>
                <a:latin typeface="Arial"/>
                <a:cs typeface="Arial"/>
              </a:rPr>
              <a:t>Python</a:t>
            </a:r>
            <a:r>
              <a:rPr sz="2800" b="1" spc="-229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sz="2800" b="1" spc="-2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30" dirty="0">
                <a:solidFill>
                  <a:srgbClr val="00AF50"/>
                </a:solidFill>
                <a:latin typeface="Arial"/>
                <a:cs typeface="Arial"/>
              </a:rPr>
              <a:t>Data</a:t>
            </a:r>
            <a:r>
              <a:rPr sz="2800" b="1" spc="-2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00AF50"/>
                </a:solidFill>
                <a:latin typeface="Arial"/>
                <a:cs typeface="Arial"/>
              </a:rPr>
              <a:t>Science </a:t>
            </a:r>
            <a:r>
              <a:rPr sz="2800" b="1" spc="-150" dirty="0">
                <a:solidFill>
                  <a:srgbClr val="FBD4B5"/>
                </a:solidFill>
                <a:latin typeface="Arial"/>
                <a:cs typeface="Arial"/>
              </a:rPr>
              <a:t>DSECLPFDS</a:t>
            </a:r>
            <a:r>
              <a:rPr sz="2800" b="1" spc="-285" dirty="0">
                <a:solidFill>
                  <a:srgbClr val="FBD4B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BD4B5"/>
                </a:solidFill>
                <a:latin typeface="Arial"/>
                <a:cs typeface="Arial"/>
              </a:rPr>
              <a:t>/</a:t>
            </a:r>
            <a:r>
              <a:rPr sz="2800" b="1" spc="-380" dirty="0">
                <a:solidFill>
                  <a:srgbClr val="FBD4B5"/>
                </a:solidFill>
                <a:latin typeface="Arial"/>
                <a:cs typeface="Arial"/>
              </a:rPr>
              <a:t> </a:t>
            </a:r>
            <a:r>
              <a:rPr sz="2800" b="1" spc="-30" dirty="0">
                <a:solidFill>
                  <a:srgbClr val="FBD4B5"/>
                </a:solidFill>
                <a:latin typeface="Arial"/>
                <a:cs typeface="Arial"/>
              </a:rPr>
              <a:t>AIMLCPFDS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7304" y="5577027"/>
            <a:ext cx="22294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Radhika B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4261" y="641553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50063"/>
            <a:ext cx="6142990" cy="798218"/>
          </a:xfrm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50" dirty="0">
                <a:solidFill>
                  <a:srgbClr val="0000FF"/>
                </a:solidFill>
                <a:latin typeface="Arial"/>
                <a:cs typeface="Arial"/>
              </a:rPr>
              <a:t>Today’s</a:t>
            </a:r>
            <a:r>
              <a:rPr sz="3600" b="1" spc="-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25" dirty="0">
                <a:solidFill>
                  <a:srgbClr val="0000FF"/>
                </a:solidFill>
                <a:latin typeface="Arial"/>
                <a:cs typeface="Arial"/>
              </a:rPr>
              <a:t>Schedule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18346"/>
              </p:ext>
            </p:extLst>
          </p:nvPr>
        </p:nvGraphicFramePr>
        <p:xfrm>
          <a:off x="2895600" y="1828800"/>
          <a:ext cx="31242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Today</a:t>
                      </a:r>
                      <a:r>
                        <a:rPr sz="1800" spc="-4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S1</a:t>
                      </a:r>
                      <a:r>
                        <a:rPr sz="1800" spc="-2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lang="en-US" sz="1800" spc="-1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5:30-8:30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PM)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76555" indent="-28575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37655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Motivation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Agenda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76555" indent="-28575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37655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Basics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76555" marR="1097915" indent="-28575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Setting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Python 	Environment</a:t>
                      </a:r>
                      <a:endParaRPr lang="en-US" sz="1800" spc="-10" dirty="0">
                        <a:latin typeface="Times New Roman"/>
                        <a:cs typeface="Times New Roman"/>
                      </a:endParaRPr>
                    </a:p>
                    <a:p>
                      <a:pPr marL="376555" marR="1097915" indent="-28575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377825" algn="l"/>
                        </a:tabLst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Package imports</a:t>
                      </a:r>
                    </a:p>
                    <a:p>
                      <a:pPr marL="376555" marR="1097915" indent="-28575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377825" algn="l"/>
                        </a:tabLst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Data Types &amp; Type Casting</a:t>
                      </a:r>
                    </a:p>
                    <a:p>
                      <a:pPr marL="376555" marR="1097915" indent="-28575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377825" algn="l"/>
                        </a:tabLst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Variables, Expressions &amp; Statement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101"/>
            <a:ext cx="8453120" cy="3025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Computer</a:t>
            </a:r>
            <a:r>
              <a:rPr sz="2400" u="sng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  <a:tab pos="927100" algn="l"/>
                <a:tab pos="1359535" algn="l"/>
                <a:tab pos="2961640" algn="l"/>
                <a:tab pos="3599179" algn="l"/>
                <a:tab pos="4758690" algn="l"/>
                <a:tab pos="5074285" algn="l"/>
                <a:tab pos="6202045" algn="l"/>
                <a:tab pos="6873240" algn="l"/>
                <a:tab pos="8134984" algn="l"/>
              </a:tabLst>
            </a:pPr>
            <a:r>
              <a:rPr sz="2400" spc="-2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instructions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perform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specific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task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executed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computer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C, C++,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Executed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compiler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interpreter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marR="5080">
              <a:lnSpc>
                <a:spcPts val="3600"/>
              </a:lnSpc>
              <a:spcBef>
                <a:spcPts val="819"/>
              </a:spcBef>
            </a:pPr>
            <a:r>
              <a:rPr sz="3600" b="1" spc="-145" dirty="0">
                <a:solidFill>
                  <a:srgbClr val="0000FF"/>
                </a:solidFill>
                <a:latin typeface="Arial"/>
                <a:cs typeface="Arial"/>
              </a:rPr>
              <a:t>Program</a:t>
            </a:r>
            <a:r>
              <a:rPr sz="3600" b="1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FF"/>
                </a:solidFill>
                <a:latin typeface="Arial"/>
                <a:cs typeface="Arial"/>
              </a:rPr>
              <a:t>&amp;</a:t>
            </a:r>
            <a:r>
              <a:rPr sz="36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50" dirty="0">
                <a:solidFill>
                  <a:srgbClr val="0000FF"/>
                </a:solidFill>
                <a:latin typeface="Arial"/>
                <a:cs typeface="Arial"/>
              </a:rPr>
              <a:t>Programming </a:t>
            </a:r>
            <a:r>
              <a:rPr sz="3600" b="1" spc="-30" dirty="0">
                <a:solidFill>
                  <a:srgbClr val="0000FF"/>
                </a:solidFill>
                <a:latin typeface="Arial"/>
                <a:cs typeface="Arial"/>
              </a:rPr>
              <a:t>Language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16507"/>
            <a:ext cx="176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Why</a:t>
            </a:r>
            <a:r>
              <a:rPr sz="24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Python</a:t>
            </a:r>
            <a:r>
              <a:rPr sz="240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marR="5080">
              <a:lnSpc>
                <a:spcPts val="3600"/>
              </a:lnSpc>
              <a:spcBef>
                <a:spcPts val="819"/>
              </a:spcBef>
            </a:pPr>
            <a:r>
              <a:rPr sz="3600" b="1" spc="-14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r>
              <a:rPr sz="3600" b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80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36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3600" b="1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50" dirty="0">
                <a:solidFill>
                  <a:srgbClr val="0000FF"/>
                </a:solidFill>
                <a:latin typeface="Arial"/>
                <a:cs typeface="Arial"/>
              </a:rPr>
              <a:t>Programming </a:t>
            </a:r>
            <a:r>
              <a:rPr sz="3600" b="1" spc="-30" dirty="0">
                <a:solidFill>
                  <a:srgbClr val="0000FF"/>
                </a:solidFill>
                <a:latin typeface="Arial"/>
                <a:cs typeface="Arial"/>
              </a:rPr>
              <a:t>Language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9466" y="5199633"/>
            <a:ext cx="634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1355" marR="5080" indent="-66929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Worldwide,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popular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…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http://pypl.github.io/PYPL.html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290" y="2038667"/>
            <a:ext cx="4201160" cy="2948305"/>
            <a:chOff x="42290" y="2038667"/>
            <a:chExt cx="4201160" cy="29483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5" y="2048255"/>
              <a:ext cx="4181855" cy="29291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053" y="2043429"/>
              <a:ext cx="4191635" cy="2938780"/>
            </a:xfrm>
            <a:custGeom>
              <a:avLst/>
              <a:gdLst/>
              <a:ahLst/>
              <a:cxnLst/>
              <a:rect l="l" t="t" r="r" b="b"/>
              <a:pathLst>
                <a:path w="4191635" h="2938779">
                  <a:moveTo>
                    <a:pt x="0" y="2938653"/>
                  </a:moveTo>
                  <a:lnTo>
                    <a:pt x="4191380" y="2938653"/>
                  </a:lnTo>
                  <a:lnTo>
                    <a:pt x="4191380" y="0"/>
                  </a:lnTo>
                  <a:lnTo>
                    <a:pt x="0" y="0"/>
                  </a:lnTo>
                  <a:lnTo>
                    <a:pt x="0" y="29386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58195" y="2672651"/>
            <a:ext cx="4743450" cy="1680210"/>
            <a:chOff x="4358195" y="2672651"/>
            <a:chExt cx="4743450" cy="16802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7845" y="2727960"/>
              <a:ext cx="4687621" cy="15798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62958" y="2677414"/>
              <a:ext cx="4733925" cy="1670685"/>
            </a:xfrm>
            <a:custGeom>
              <a:avLst/>
              <a:gdLst/>
              <a:ahLst/>
              <a:cxnLst/>
              <a:rect l="l" t="t" r="r" b="b"/>
              <a:pathLst>
                <a:path w="4733925" h="1670685">
                  <a:moveTo>
                    <a:pt x="0" y="1670685"/>
                  </a:moveTo>
                  <a:lnTo>
                    <a:pt x="4733924" y="1670685"/>
                  </a:lnTo>
                  <a:lnTo>
                    <a:pt x="4733924" y="0"/>
                  </a:lnTo>
                  <a:lnTo>
                    <a:pt x="0" y="0"/>
                  </a:lnTo>
                  <a:lnTo>
                    <a:pt x="0" y="16706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-10" dirty="0"/>
              <a:t>Python</a:t>
            </a:r>
          </a:p>
          <a:p>
            <a:pPr marL="354330" marR="6350" indent="-341630">
              <a:lnSpc>
                <a:spcPts val="2590"/>
              </a:lnSpc>
              <a:spcBef>
                <a:spcPts val="620"/>
              </a:spcBef>
              <a:buClr>
                <a:srgbClr val="0F1141"/>
              </a:buClr>
              <a:buFont typeface="Courier New"/>
              <a:buChar char="o"/>
              <a:tabLst>
                <a:tab pos="355600" algn="l"/>
              </a:tabLst>
            </a:pPr>
            <a:r>
              <a:rPr u="none" dirty="0">
                <a:solidFill>
                  <a:srgbClr val="000000"/>
                </a:solidFill>
              </a:rPr>
              <a:t>Designed</a:t>
            </a:r>
            <a:r>
              <a:rPr u="none" spc="2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by</a:t>
            </a:r>
            <a:r>
              <a:rPr u="none" spc="2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Guido</a:t>
            </a:r>
            <a:r>
              <a:rPr u="none" spc="240" dirty="0">
                <a:solidFill>
                  <a:srgbClr val="000000"/>
                </a:solidFill>
              </a:rPr>
              <a:t> </a:t>
            </a:r>
            <a:r>
              <a:rPr u="none" spc="-25" dirty="0">
                <a:solidFill>
                  <a:srgbClr val="000000"/>
                </a:solidFill>
              </a:rPr>
              <a:t>van 	</a:t>
            </a:r>
            <a:r>
              <a:rPr u="none" dirty="0">
                <a:solidFill>
                  <a:srgbClr val="000000"/>
                </a:solidFill>
              </a:rPr>
              <a:t>Rossum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around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1990</a:t>
            </a:r>
          </a:p>
          <a:p>
            <a:pPr marL="354330" marR="5080" indent="-341630">
              <a:lnSpc>
                <a:spcPts val="2590"/>
              </a:lnSpc>
              <a:spcBef>
                <a:spcPts val="580"/>
              </a:spcBef>
              <a:buClr>
                <a:srgbClr val="0F1141"/>
              </a:buClr>
              <a:buFont typeface="Courier New"/>
              <a:buChar char="o"/>
              <a:tabLst>
                <a:tab pos="355600" algn="l"/>
                <a:tab pos="1106805" algn="l"/>
                <a:tab pos="1839595" algn="l"/>
                <a:tab pos="2269490" algn="l"/>
              </a:tabLst>
            </a:pPr>
            <a:r>
              <a:rPr u="none" spc="-25" dirty="0">
                <a:solidFill>
                  <a:srgbClr val="000000"/>
                </a:solidFill>
              </a:rPr>
              <a:t>Not</a:t>
            </a:r>
            <a:r>
              <a:rPr u="none" dirty="0">
                <a:solidFill>
                  <a:srgbClr val="000000"/>
                </a:solidFill>
              </a:rPr>
              <a:t>	</a:t>
            </a:r>
            <a:r>
              <a:rPr u="none" spc="-20" dirty="0">
                <a:solidFill>
                  <a:srgbClr val="000000"/>
                </a:solidFill>
              </a:rPr>
              <a:t>just</a:t>
            </a:r>
            <a:r>
              <a:rPr u="none" dirty="0">
                <a:solidFill>
                  <a:srgbClr val="000000"/>
                </a:solidFill>
              </a:rPr>
              <a:t>	</a:t>
            </a:r>
            <a:r>
              <a:rPr u="none" spc="-50" dirty="0">
                <a:solidFill>
                  <a:srgbClr val="000000"/>
                </a:solidFill>
              </a:rPr>
              <a:t>a</a:t>
            </a:r>
            <a:r>
              <a:rPr u="none" dirty="0">
                <a:solidFill>
                  <a:srgbClr val="000000"/>
                </a:solidFill>
              </a:rPr>
              <a:t>	</a:t>
            </a:r>
            <a:r>
              <a:rPr u="none" spc="-10" dirty="0">
                <a:solidFill>
                  <a:srgbClr val="000000"/>
                </a:solidFill>
              </a:rPr>
              <a:t>scripting 	language</a:t>
            </a:r>
          </a:p>
          <a:p>
            <a:pPr marL="354330" indent="-341630">
              <a:lnSpc>
                <a:spcPct val="100000"/>
              </a:lnSpc>
              <a:spcBef>
                <a:spcPts val="250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u="none" dirty="0">
                <a:solidFill>
                  <a:srgbClr val="000000"/>
                </a:solidFill>
              </a:rPr>
              <a:t>Easy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to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learn,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read,</a:t>
            </a:r>
            <a:r>
              <a:rPr u="none" spc="-25" dirty="0">
                <a:solidFill>
                  <a:srgbClr val="000000"/>
                </a:solidFill>
              </a:rPr>
              <a:t> use</a:t>
            </a:r>
          </a:p>
          <a:p>
            <a:pPr marL="354330" marR="5715" indent="-341630">
              <a:lnSpc>
                <a:spcPts val="2590"/>
              </a:lnSpc>
              <a:spcBef>
                <a:spcPts val="620"/>
              </a:spcBef>
              <a:buClr>
                <a:srgbClr val="0F1141"/>
              </a:buClr>
              <a:buFont typeface="Courier New"/>
              <a:buChar char="o"/>
              <a:tabLst>
                <a:tab pos="355600" algn="l"/>
                <a:tab pos="1961514" algn="l"/>
                <a:tab pos="2826385" algn="l"/>
              </a:tabLst>
            </a:pPr>
            <a:r>
              <a:rPr u="none" spc="-10" dirty="0">
                <a:solidFill>
                  <a:srgbClr val="000000"/>
                </a:solidFill>
              </a:rPr>
              <a:t>Extensible</a:t>
            </a:r>
            <a:r>
              <a:rPr u="none" dirty="0">
                <a:solidFill>
                  <a:srgbClr val="000000"/>
                </a:solidFill>
              </a:rPr>
              <a:t>	</a:t>
            </a:r>
            <a:r>
              <a:rPr u="none" spc="-20" dirty="0">
                <a:solidFill>
                  <a:srgbClr val="000000"/>
                </a:solidFill>
              </a:rPr>
              <a:t>(add</a:t>
            </a:r>
            <a:r>
              <a:rPr u="none" dirty="0">
                <a:solidFill>
                  <a:srgbClr val="000000"/>
                </a:solidFill>
              </a:rPr>
              <a:t>	</a:t>
            </a:r>
            <a:r>
              <a:rPr u="none" spc="-25" dirty="0">
                <a:solidFill>
                  <a:srgbClr val="000000"/>
                </a:solidFill>
              </a:rPr>
              <a:t>new 	</a:t>
            </a:r>
            <a:r>
              <a:rPr u="none" spc="-10" dirty="0">
                <a:solidFill>
                  <a:srgbClr val="000000"/>
                </a:solidFill>
              </a:rPr>
              <a:t>modules)</a:t>
            </a:r>
          </a:p>
          <a:p>
            <a:pPr marL="354330" indent="-341630">
              <a:lnSpc>
                <a:spcPct val="100000"/>
              </a:lnSpc>
              <a:spcBef>
                <a:spcPts val="250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u="none" dirty="0">
                <a:solidFill>
                  <a:srgbClr val="000000"/>
                </a:solidFill>
              </a:rPr>
              <a:t>Highly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readable</a:t>
            </a:r>
          </a:p>
          <a:p>
            <a:pPr marL="354330" indent="-341630">
              <a:lnSpc>
                <a:spcPct val="100000"/>
              </a:lnSpc>
              <a:spcBef>
                <a:spcPts val="290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u="none" dirty="0">
                <a:solidFill>
                  <a:srgbClr val="000000"/>
                </a:solidFill>
              </a:rPr>
              <a:t>Latest</a:t>
            </a:r>
            <a:r>
              <a:rPr u="none" spc="-114" dirty="0">
                <a:solidFill>
                  <a:srgbClr val="000000"/>
                </a:solidFill>
              </a:rPr>
              <a:t> </a:t>
            </a:r>
            <a:r>
              <a:rPr u="none" spc="-30" dirty="0">
                <a:solidFill>
                  <a:srgbClr val="000000"/>
                </a:solidFill>
              </a:rPr>
              <a:t>Version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3.11.x</a:t>
            </a:r>
          </a:p>
          <a:p>
            <a:pPr marL="354330" marR="5715" indent="-341630">
              <a:lnSpc>
                <a:spcPts val="2590"/>
              </a:lnSpc>
              <a:spcBef>
                <a:spcPts val="615"/>
              </a:spcBef>
              <a:buClr>
                <a:srgbClr val="0F1141"/>
              </a:buClr>
              <a:buFont typeface="Courier New"/>
              <a:buChar char="o"/>
              <a:tabLst>
                <a:tab pos="355600" algn="l"/>
                <a:tab pos="1129665" algn="l"/>
                <a:tab pos="1833880" algn="l"/>
                <a:tab pos="2233295" algn="l"/>
              </a:tabLst>
            </a:pPr>
            <a:r>
              <a:rPr u="none" spc="-20" dirty="0">
                <a:solidFill>
                  <a:srgbClr val="000000"/>
                </a:solidFill>
              </a:rPr>
              <a:t>Most</a:t>
            </a:r>
            <a:r>
              <a:rPr u="none" dirty="0">
                <a:solidFill>
                  <a:srgbClr val="000000"/>
                </a:solidFill>
              </a:rPr>
              <a:t>	</a:t>
            </a:r>
            <a:r>
              <a:rPr u="none" spc="-20" dirty="0">
                <a:solidFill>
                  <a:srgbClr val="000000"/>
                </a:solidFill>
              </a:rPr>
              <a:t>fond</a:t>
            </a:r>
            <a:r>
              <a:rPr u="none" dirty="0">
                <a:solidFill>
                  <a:srgbClr val="000000"/>
                </a:solidFill>
              </a:rPr>
              <a:t>	</a:t>
            </a:r>
            <a:r>
              <a:rPr u="none" spc="-25" dirty="0">
                <a:solidFill>
                  <a:srgbClr val="000000"/>
                </a:solidFill>
              </a:rPr>
              <a:t>of</a:t>
            </a:r>
            <a:r>
              <a:rPr u="none" dirty="0">
                <a:solidFill>
                  <a:srgbClr val="000000"/>
                </a:solidFill>
              </a:rPr>
              <a:t>	</a:t>
            </a:r>
            <a:r>
              <a:rPr u="none" spc="-10" dirty="0">
                <a:solidFill>
                  <a:srgbClr val="000000"/>
                </a:solidFill>
              </a:rPr>
              <a:t>language 	</a:t>
            </a:r>
            <a:r>
              <a:rPr u="none" dirty="0">
                <a:solidFill>
                  <a:srgbClr val="000000"/>
                </a:solidFill>
              </a:rPr>
              <a:t>for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Scientists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8640" y="6025394"/>
            <a:ext cx="116459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z="1900" spc="-10" dirty="0">
                <a:latin typeface="Times New Roman"/>
                <a:cs typeface="Times New Roman"/>
              </a:rPr>
              <a:t>(Hopefully)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marR="5080">
              <a:lnSpc>
                <a:spcPts val="3600"/>
              </a:lnSpc>
              <a:spcBef>
                <a:spcPts val="819"/>
              </a:spcBef>
            </a:pPr>
            <a:r>
              <a:rPr sz="3600" b="1" spc="-14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r>
              <a:rPr sz="3600" b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80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sz="36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3600" b="1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50" dirty="0">
                <a:solidFill>
                  <a:srgbClr val="0000FF"/>
                </a:solidFill>
                <a:latin typeface="Arial"/>
                <a:cs typeface="Arial"/>
              </a:rPr>
              <a:t>Programming </a:t>
            </a:r>
            <a:r>
              <a:rPr sz="3600" b="1" spc="-30" dirty="0">
                <a:solidFill>
                  <a:srgbClr val="0000FF"/>
                </a:solidFill>
                <a:latin typeface="Arial"/>
                <a:cs typeface="Arial"/>
              </a:rPr>
              <a:t>Language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4675" y="1441450"/>
            <a:ext cx="4227195" cy="46120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Touchy</a:t>
            </a:r>
            <a:r>
              <a:rPr sz="2400" u="sng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Feel</a:t>
            </a:r>
            <a:r>
              <a:rPr sz="2400" u="sng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Properties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90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Open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Source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copyrighted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restricted</a:t>
            </a:r>
            <a:endParaRPr sz="2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Font typeface="Courier New"/>
              <a:buChar char="o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owned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independent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non-</a:t>
            </a:r>
            <a:r>
              <a:rPr sz="2000" spc="-10" dirty="0">
                <a:latin typeface="Times New Roman"/>
                <a:cs typeface="Times New Roman"/>
              </a:rPr>
              <a:t>profit, </a:t>
            </a:r>
            <a:r>
              <a:rPr sz="2000" spc="-25" dirty="0">
                <a:latin typeface="Times New Roman"/>
                <a:cs typeface="Times New Roman"/>
              </a:rPr>
              <a:t>PSF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40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Mature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(30+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years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old)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90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Supportive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community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plenty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books,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too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Active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community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75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learn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Font typeface="Courier New"/>
              <a:buChar char="o"/>
              <a:tabLst>
                <a:tab pos="756285" algn="l"/>
              </a:tabLst>
            </a:pPr>
            <a:r>
              <a:rPr sz="1900" dirty="0">
                <a:latin typeface="Times New Roman"/>
                <a:cs typeface="Times New Roman"/>
              </a:rPr>
              <a:t>reads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like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“pseudo-code”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756285" algn="l"/>
              </a:tabLst>
            </a:pPr>
            <a:r>
              <a:rPr sz="1900" dirty="0">
                <a:latin typeface="Times New Roman"/>
                <a:cs typeface="Times New Roman"/>
              </a:rPr>
              <a:t>Suitable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first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language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756285" algn="l"/>
              </a:tabLst>
            </a:pPr>
            <a:r>
              <a:rPr sz="1900" dirty="0">
                <a:latin typeface="Times New Roman"/>
                <a:cs typeface="Times New Roman"/>
              </a:rPr>
              <a:t>Suitable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last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language</a:t>
            </a:r>
            <a:r>
              <a:rPr sz="1900" spc="-10" dirty="0">
                <a:latin typeface="Times New Roman"/>
                <a:cs typeface="Times New Roman"/>
              </a:rPr>
              <a:t> :-</a:t>
            </a:r>
            <a:r>
              <a:rPr sz="1900" spc="-5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r>
              <a:rPr sz="3600" b="1" spc="-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40" dirty="0">
                <a:solidFill>
                  <a:srgbClr val="0000FF"/>
                </a:solidFill>
                <a:latin typeface="Arial"/>
                <a:cs typeface="Arial"/>
              </a:rPr>
              <a:t>Applications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700" y="1833296"/>
            <a:ext cx="8014018" cy="34396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r>
              <a:rPr sz="3600" b="1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0" dirty="0">
                <a:solidFill>
                  <a:srgbClr val="0000FF"/>
                </a:solidFill>
                <a:latin typeface="Arial"/>
                <a:cs typeface="Arial"/>
              </a:rPr>
              <a:t>Ecosystem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43101"/>
            <a:ext cx="3820160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Components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Python</a:t>
            </a:r>
            <a:r>
              <a:rPr sz="2400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World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Core </a:t>
            </a:r>
            <a:r>
              <a:rPr sz="2400" spc="-10" dirty="0"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Distributions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760721"/>
            <a:ext cx="2923540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Frameworks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IDEs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Third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Libraries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9375" y="2863977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Core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Python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6575" y="3138296"/>
            <a:ext cx="373570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Programming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itself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Some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modules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available</a:t>
            </a:r>
            <a:endParaRPr sz="18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packages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explicitly 	installed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9375" y="4235957"/>
            <a:ext cx="466471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Python</a:t>
            </a:r>
            <a:r>
              <a:rPr sz="18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Distribution</a:t>
            </a:r>
            <a:endParaRPr sz="18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Font typeface="Courier New"/>
              <a:buChar char="o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packages</a:t>
            </a:r>
            <a:endParaRPr sz="18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Font typeface="Courier New"/>
              <a:buChar char="o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Majority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packages,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libraries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already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available</a:t>
            </a:r>
            <a:endParaRPr sz="18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Font typeface="Courier New"/>
              <a:buChar char="o"/>
              <a:tabLst>
                <a:tab pos="755650" algn="l"/>
              </a:tabLst>
            </a:pPr>
            <a:r>
              <a:rPr sz="1800" dirty="0">
                <a:latin typeface="Times New Roman"/>
                <a:cs typeface="Times New Roman"/>
              </a:rPr>
              <a:t>Package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simplified</a:t>
            </a:r>
            <a:endParaRPr sz="18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buFont typeface="Courier New"/>
              <a:buChar char="o"/>
              <a:tabLst>
                <a:tab pos="1212850" algn="l"/>
              </a:tabLst>
            </a:pPr>
            <a:r>
              <a:rPr sz="1800" dirty="0">
                <a:latin typeface="Times New Roman"/>
                <a:cs typeface="Times New Roman"/>
              </a:rPr>
              <a:t>Anaconda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Continuum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Analytics</a:t>
            </a:r>
            <a:endParaRPr sz="18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buFont typeface="Courier New"/>
              <a:buChar char="o"/>
              <a:tabLst>
                <a:tab pos="1212850" algn="l"/>
              </a:tabLst>
            </a:pPr>
            <a:r>
              <a:rPr sz="1800" dirty="0">
                <a:latin typeface="Times New Roman"/>
                <a:cs typeface="Times New Roman"/>
              </a:rPr>
              <a:t>IPython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IPyKit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variant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r>
              <a:rPr sz="3600" b="1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0" dirty="0">
                <a:solidFill>
                  <a:srgbClr val="0000FF"/>
                </a:solidFill>
                <a:latin typeface="Arial"/>
                <a:cs typeface="Arial"/>
              </a:rPr>
              <a:t>Ecosystem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6070619"/>
            <a:ext cx="222694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000" dirty="0">
                <a:latin typeface="Wingdings"/>
                <a:cs typeface="Wingdings"/>
              </a:rPr>
              <a:t>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Jupyter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Notebooks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6175" y="1531541"/>
            <a:ext cx="3512185" cy="16154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Third</a:t>
            </a:r>
            <a:r>
              <a:rPr sz="2200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party</a:t>
            </a:r>
            <a:r>
              <a:rPr sz="2200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Libraries</a:t>
            </a:r>
            <a:endParaRPr sz="2200">
              <a:latin typeface="Times New Roman"/>
              <a:cs typeface="Times New Roman"/>
            </a:endParaRPr>
          </a:p>
          <a:p>
            <a:pPr marL="755015" marR="230504" indent="-285750">
              <a:lnSpc>
                <a:spcPts val="2160"/>
              </a:lnSpc>
              <a:spcBef>
                <a:spcPts val="525"/>
              </a:spcBef>
              <a:buFont typeface="Courier New"/>
              <a:buChar char="o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Makes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life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developers 	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simple</a:t>
            </a:r>
            <a:endParaRPr sz="2000">
              <a:latin typeface="Times New Roman"/>
              <a:cs typeface="Times New Roman"/>
            </a:endParaRPr>
          </a:p>
          <a:p>
            <a:pPr marL="755015" marR="5080" indent="-285750">
              <a:lnSpc>
                <a:spcPts val="2160"/>
              </a:lnSpc>
              <a:spcBef>
                <a:spcPts val="480"/>
              </a:spcBef>
              <a:buFont typeface="Courier New"/>
              <a:buChar char="o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right 	</a:t>
            </a:r>
            <a:r>
              <a:rPr sz="2000" dirty="0">
                <a:latin typeface="Times New Roman"/>
                <a:cs typeface="Times New Roman"/>
              </a:rPr>
              <a:t>library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task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4440" y="3120846"/>
            <a:ext cx="2369185" cy="27095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97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NumPy</a:t>
            </a:r>
            <a:endParaRPr sz="20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97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Scipy</a:t>
            </a:r>
            <a:endParaRPr sz="20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97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Pandas</a:t>
            </a:r>
            <a:endParaRPr sz="20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97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Matplotlib</a:t>
            </a:r>
            <a:endParaRPr sz="20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97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Seaborn</a:t>
            </a:r>
            <a:endParaRPr sz="20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297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Bokeh</a:t>
            </a:r>
            <a:endParaRPr sz="20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97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ScikitLearn</a:t>
            </a:r>
            <a:endParaRPr sz="20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97180" algn="l"/>
              </a:tabLst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1471930"/>
            <a:ext cx="465010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Frameworks</a:t>
            </a:r>
            <a:r>
              <a:rPr sz="2000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sz="200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IDEs</a:t>
            </a:r>
            <a:endParaRPr sz="20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Font typeface="Courier New"/>
              <a:buChar char="o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25" dirty="0">
                <a:latin typeface="Times New Roman"/>
                <a:cs typeface="Times New Roman"/>
              </a:rPr>
              <a:t> and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755015" marR="5080" indent="-285750">
              <a:lnSpc>
                <a:spcPct val="100000"/>
              </a:lnSpc>
              <a:buFont typeface="Courier New"/>
              <a:buChar char="o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	</a:t>
            </a:r>
            <a:r>
              <a:rPr sz="2000" dirty="0">
                <a:latin typeface="Times New Roman"/>
                <a:cs typeface="Times New Roman"/>
              </a:rPr>
              <a:t>developers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 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application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rather 	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0" dirty="0">
                <a:latin typeface="Times New Roman"/>
                <a:cs typeface="Times New Roman"/>
              </a:rPr>
              <a:t> elements</a:t>
            </a:r>
            <a:endParaRPr sz="20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framework</a:t>
            </a:r>
            <a:endParaRPr sz="20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buFont typeface="Wingdings"/>
              <a:buChar char=""/>
              <a:tabLst>
                <a:tab pos="1212850" algn="l"/>
              </a:tabLst>
            </a:pPr>
            <a:r>
              <a:rPr sz="2000" spc="-10" dirty="0">
                <a:latin typeface="Times New Roman"/>
                <a:cs typeface="Times New Roman"/>
              </a:rPr>
              <a:t>Django</a:t>
            </a:r>
            <a:endParaRPr sz="20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buFont typeface="Wingdings"/>
              <a:buChar char=""/>
              <a:tabLst>
                <a:tab pos="1212850" algn="l"/>
              </a:tabLst>
            </a:pPr>
            <a:r>
              <a:rPr sz="2000" spc="-10" dirty="0">
                <a:latin typeface="Times New Roman"/>
                <a:cs typeface="Times New Roman"/>
              </a:rPr>
              <a:t>Web2py</a:t>
            </a:r>
            <a:endParaRPr sz="20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buFont typeface="Wingdings"/>
              <a:buChar char=""/>
              <a:tabLst>
                <a:tab pos="1212850" algn="l"/>
              </a:tabLst>
            </a:pPr>
            <a:r>
              <a:rPr sz="2000" spc="-10" dirty="0">
                <a:latin typeface="Times New Roman"/>
                <a:cs typeface="Times New Roman"/>
              </a:rPr>
              <a:t>Flask</a:t>
            </a:r>
            <a:endParaRPr sz="200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buFont typeface="Courier New"/>
              <a:buChar char="o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IDEs</a:t>
            </a:r>
            <a:endParaRPr sz="20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buFont typeface="Wingdings"/>
              <a:buChar char=""/>
              <a:tabLst>
                <a:tab pos="1212850" algn="l"/>
              </a:tabLst>
            </a:pPr>
            <a:r>
              <a:rPr sz="2000" spc="-20" dirty="0">
                <a:latin typeface="Times New Roman"/>
                <a:cs typeface="Times New Roman"/>
              </a:rPr>
              <a:t>IDLE</a:t>
            </a:r>
            <a:endParaRPr sz="20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buFont typeface="Wingdings"/>
              <a:buChar char=""/>
              <a:tabLst>
                <a:tab pos="1212850" algn="l"/>
              </a:tabLst>
            </a:pPr>
            <a:r>
              <a:rPr sz="2000" spc="-10" dirty="0">
                <a:latin typeface="Times New Roman"/>
                <a:cs typeface="Times New Roman"/>
              </a:rPr>
              <a:t>PyCharm</a:t>
            </a:r>
            <a:endParaRPr sz="2000">
              <a:latin typeface="Times New Roman"/>
              <a:cs typeface="Times New Roman"/>
            </a:endParaRPr>
          </a:p>
          <a:p>
            <a:pPr marL="1212850" lvl="1" indent="-285750">
              <a:lnSpc>
                <a:spcPct val="100000"/>
              </a:lnSpc>
              <a:buFont typeface="Wingdings"/>
              <a:buChar char=""/>
              <a:tabLst>
                <a:tab pos="1212850" algn="l"/>
              </a:tabLst>
            </a:pPr>
            <a:r>
              <a:rPr sz="2000" spc="-10" dirty="0">
                <a:latin typeface="Times New Roman"/>
                <a:cs typeface="Times New Roman"/>
              </a:rPr>
              <a:t>Spyder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r>
              <a:rPr sz="3600" b="1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5" dirty="0">
                <a:solidFill>
                  <a:srgbClr val="0000FF"/>
                </a:solidFill>
                <a:latin typeface="Arial"/>
                <a:cs typeface="Arial"/>
              </a:rPr>
              <a:t>Installation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6056811"/>
            <a:ext cx="180086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  <a:tabLst>
                <a:tab pos="299085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Google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Collab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97595"/>
            <a:ext cx="7809230" cy="46310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Three</a:t>
            </a:r>
            <a:r>
              <a:rPr sz="2400" u="sng" spc="-1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Ways</a:t>
            </a:r>
            <a:r>
              <a:rPr sz="2400" u="sng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85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Install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10" dirty="0">
                <a:latin typeface="Times New Roman"/>
                <a:cs typeface="Times New Roman"/>
              </a:rPr>
              <a:t>directly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Install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installer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explicitly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install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/>
              <a:buChar char="–"/>
              <a:tabLst>
                <a:tab pos="756285" algn="l"/>
              </a:tabLst>
            </a:pPr>
            <a:r>
              <a:rPr sz="2000" u="sng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Times New Roman"/>
                <a:cs typeface="Times New Roman"/>
                <a:hlinkClick r:id="rId2"/>
              </a:rPr>
              <a:t>https://www.python.org/downloads/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75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distribution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The open-</a:t>
            </a:r>
            <a:r>
              <a:rPr sz="2000" spc="-10" dirty="0">
                <a:latin typeface="Times New Roman"/>
                <a:cs typeface="Times New Roman"/>
              </a:rPr>
              <a:t>source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Anaconda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easiest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 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perform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coding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6285" algn="l"/>
              </a:tabLst>
            </a:pPr>
            <a:r>
              <a:rPr sz="2000" spc="-20" dirty="0">
                <a:latin typeface="Times New Roman"/>
                <a:cs typeface="Times New Roman"/>
              </a:rPr>
              <a:t>Works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Linux,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Windows,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/>
              <a:buChar char="–"/>
              <a:tabLst>
                <a:tab pos="756285" algn="l"/>
              </a:tabLst>
            </a:pPr>
            <a:r>
              <a:rPr sz="2000" u="sng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Times New Roman"/>
                <a:cs typeface="Times New Roman"/>
                <a:hlinkClick r:id="rId3"/>
              </a:rPr>
              <a:t>https://docs.anaconda.com/anaconda/install/windows/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60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internet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connectivity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use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</a:tabLst>
            </a:pPr>
            <a:r>
              <a:rPr sz="2000" spc="-10" dirty="0">
                <a:latin typeface="Times New Roman"/>
                <a:cs typeface="Times New Roman"/>
              </a:rPr>
              <a:t>Microsoft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Notebooks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98" y="1470405"/>
            <a:ext cx="203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Common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IDE’s: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19"/>
              </a:spcBef>
            </a:pPr>
            <a:r>
              <a:rPr sz="3600" b="1" spc="-160" dirty="0">
                <a:solidFill>
                  <a:srgbClr val="0000FF"/>
                </a:solidFill>
                <a:latin typeface="Arial"/>
                <a:cs typeface="Arial"/>
              </a:rPr>
              <a:t>Integrated</a:t>
            </a:r>
            <a:r>
              <a:rPr sz="3600" b="1" spc="-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55" dirty="0">
                <a:solidFill>
                  <a:srgbClr val="0000FF"/>
                </a:solidFill>
                <a:latin typeface="Arial"/>
                <a:cs typeface="Arial"/>
              </a:rPr>
              <a:t>Development </a:t>
            </a: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Environments</a:t>
            </a:r>
            <a:r>
              <a:rPr sz="3600" b="1" spc="-1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40" dirty="0">
                <a:solidFill>
                  <a:srgbClr val="0000FF"/>
                </a:solidFill>
                <a:latin typeface="Arial"/>
                <a:cs typeface="Arial"/>
              </a:rPr>
              <a:t>(IDE)</a:t>
            </a:r>
            <a:r>
              <a:rPr sz="3600" b="1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2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3600" b="1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2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1" y="2261616"/>
            <a:ext cx="1458468" cy="14584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0657" y="2621339"/>
            <a:ext cx="3217108" cy="7649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0" y="2142744"/>
            <a:ext cx="1476755" cy="14767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9145" y="4752799"/>
            <a:ext cx="1288472" cy="15086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1198" y="4104513"/>
            <a:ext cx="7686675" cy="200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Our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Favourite</a:t>
            </a:r>
            <a:r>
              <a:rPr sz="24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(For</a:t>
            </a:r>
            <a:r>
              <a:rPr sz="24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WILP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Programme):</a:t>
            </a:r>
            <a:endParaRPr sz="2400" dirty="0">
              <a:latin typeface="Times New Roman"/>
              <a:cs typeface="Times New Roman"/>
            </a:endParaRPr>
          </a:p>
          <a:p>
            <a:pPr marL="3168015" marR="5715" indent="-341630" algn="just">
              <a:lnSpc>
                <a:spcPct val="100000"/>
              </a:lnSpc>
              <a:spcBef>
                <a:spcPts val="1930"/>
              </a:spcBef>
              <a:buFont typeface="Courier New"/>
              <a:buChar char="o"/>
              <a:tabLst>
                <a:tab pos="3169285" algn="l"/>
              </a:tabLst>
            </a:pPr>
            <a:r>
              <a:rPr sz="1800" b="1" dirty="0">
                <a:latin typeface="Times New Roman"/>
                <a:cs typeface="Times New Roman"/>
              </a:rPr>
              <a:t>.py</a:t>
            </a:r>
            <a:r>
              <a:rPr sz="1800" b="1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regular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file.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It's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plain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	</a:t>
            </a:r>
            <a:r>
              <a:rPr sz="1800" dirty="0">
                <a:latin typeface="Times New Roman"/>
                <a:cs typeface="Times New Roman"/>
              </a:rPr>
              <a:t>contains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just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code.</a:t>
            </a:r>
            <a:endParaRPr sz="1800" dirty="0">
              <a:latin typeface="Times New Roman"/>
              <a:cs typeface="Times New Roman"/>
            </a:endParaRPr>
          </a:p>
          <a:p>
            <a:pPr marL="3111500" marR="5080" indent="-285750" algn="just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3112770" algn="l"/>
              </a:tabLst>
            </a:pPr>
            <a:r>
              <a:rPr sz="1800" b="1" dirty="0">
                <a:latin typeface="Times New Roman"/>
                <a:cs typeface="Times New Roman"/>
              </a:rPr>
              <a:t>.ipynb</a:t>
            </a:r>
            <a:r>
              <a:rPr sz="1800" b="1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notebook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	</a:t>
            </a:r>
            <a:r>
              <a:rPr sz="1800" dirty="0">
                <a:latin typeface="Times New Roman"/>
                <a:cs typeface="Times New Roman"/>
              </a:rPr>
              <a:t>notebook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code,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execution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other 	</a:t>
            </a:r>
            <a:r>
              <a:rPr sz="1800" dirty="0">
                <a:latin typeface="Times New Roman"/>
                <a:cs typeface="Times New Roman"/>
              </a:rPr>
              <a:t>internal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settings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format.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473073"/>
            <a:ext cx="7620000" cy="40389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print()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message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input()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#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comments.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(triple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quotes)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documentation.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Demo:</a:t>
            </a:r>
            <a:endParaRPr sz="240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sz="2400" spc="-10" dirty="0">
                <a:latin typeface="Times New Roman"/>
                <a:cs typeface="Times New Roman"/>
              </a:rPr>
              <a:t>Let’s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launch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Jupyter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Notebook</a:t>
            </a:r>
            <a:endParaRPr sz="240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Notebook</a:t>
            </a:r>
            <a:endParaRPr sz="240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Courier New"/>
              <a:buChar char="o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Practice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 I/O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statements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comments.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79221"/>
            <a:ext cx="525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0000FF"/>
                </a:solidFill>
                <a:latin typeface="Arial"/>
                <a:cs typeface="Arial"/>
              </a:rPr>
              <a:t>Input</a:t>
            </a:r>
            <a:r>
              <a:rPr sz="3600" b="1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3600" b="1" spc="-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3600" b="1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5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3600" b="1" spc="-2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90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87856"/>
            <a:ext cx="5815330" cy="447237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2265" indent="-329565">
              <a:lnSpc>
                <a:spcPct val="100000"/>
              </a:lnSpc>
              <a:spcBef>
                <a:spcPts val="675"/>
              </a:spcBef>
              <a:buFont typeface="Times New Roman"/>
              <a:buAutoNum type="arabicParenR"/>
              <a:tabLst>
                <a:tab pos="342265" algn="l"/>
              </a:tabLst>
            </a:pPr>
            <a:r>
              <a:rPr sz="2400" dirty="0">
                <a:latin typeface="Times New Roman"/>
                <a:cs typeface="Times New Roman"/>
              </a:rPr>
              <a:t>Ground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Rules</a:t>
            </a:r>
            <a:endParaRPr sz="2400" dirty="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42265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DSECLPFDS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/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AIMLCPFDS</a:t>
            </a:r>
            <a:endParaRPr sz="2400" dirty="0">
              <a:latin typeface="Times New Roman"/>
              <a:cs typeface="Times New Roman"/>
            </a:endParaRPr>
          </a:p>
          <a:p>
            <a:pPr marL="870585" lvl="1" indent="-4572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870585" algn="l"/>
              </a:tabLst>
            </a:pPr>
            <a:r>
              <a:rPr sz="2400" dirty="0">
                <a:latin typeface="Times New Roman"/>
                <a:cs typeface="Times New Roman"/>
              </a:rPr>
              <a:t>Motivation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10" dirty="0">
                <a:latin typeface="Times New Roman"/>
                <a:cs typeface="Times New Roman"/>
              </a:rPr>
              <a:t>Objective</a:t>
            </a:r>
            <a:endParaRPr sz="2400" dirty="0">
              <a:latin typeface="Times New Roman"/>
              <a:cs typeface="Times New Roman"/>
            </a:endParaRPr>
          </a:p>
          <a:p>
            <a:pPr marL="870585" lvl="1" indent="-457200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870585" algn="l"/>
              </a:tabLst>
            </a:pPr>
            <a:r>
              <a:rPr sz="2400" dirty="0">
                <a:latin typeface="Times New Roman"/>
                <a:cs typeface="Times New Roman"/>
              </a:rPr>
              <a:t>Courseware,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LMS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Walkthrough</a:t>
            </a:r>
            <a:endParaRPr sz="2400" dirty="0">
              <a:latin typeface="Times New Roman"/>
              <a:cs typeface="Times New Roman"/>
            </a:endParaRPr>
          </a:p>
          <a:p>
            <a:pPr marL="870585" lvl="1" indent="-4572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870585" algn="l"/>
              </a:tabLst>
            </a:pPr>
            <a:r>
              <a:rPr sz="2400" dirty="0">
                <a:latin typeface="Times New Roman"/>
                <a:cs typeface="Times New Roman"/>
              </a:rPr>
              <a:t>Books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components</a:t>
            </a:r>
            <a:endParaRPr sz="2400" dirty="0">
              <a:latin typeface="Times New Roman"/>
              <a:cs typeface="Times New Roman"/>
            </a:endParaRPr>
          </a:p>
          <a:p>
            <a:pPr marL="870585" lvl="1" indent="-45720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870585" algn="l"/>
              </a:tabLst>
            </a:pPr>
            <a:r>
              <a:rPr sz="2400" dirty="0">
                <a:latin typeface="Times New Roman"/>
                <a:cs typeface="Times New Roman"/>
              </a:rPr>
              <a:t>Pedagogy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342265" algn="l"/>
              </a:tabLst>
            </a:pPr>
            <a:r>
              <a:rPr sz="2400" dirty="0">
                <a:latin typeface="Times New Roman"/>
                <a:cs typeface="Times New Roman"/>
              </a:rPr>
              <a:t>Course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Schedule</a:t>
            </a:r>
            <a:endParaRPr sz="2400" dirty="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42265" algn="l"/>
              </a:tabLst>
            </a:pPr>
            <a:r>
              <a:rPr sz="2400" dirty="0">
                <a:latin typeface="Times New Roman"/>
                <a:cs typeface="Times New Roman"/>
              </a:rPr>
              <a:t>Getting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Module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42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Q&amp;A</a:t>
            </a:r>
            <a:endParaRPr sz="2400" dirty="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342900" algn="l"/>
              </a:tabLst>
            </a:pPr>
            <a:r>
              <a:rPr sz="2400" spc="-10" dirty="0">
                <a:latin typeface="Times New Roman"/>
                <a:cs typeface="Times New Roman"/>
              </a:rPr>
              <a:t>Feedback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169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95"/>
              </a:spcBef>
            </a:pPr>
            <a:r>
              <a:rPr sz="2800" b="1" spc="-150" dirty="0">
                <a:solidFill>
                  <a:srgbClr val="0000FF"/>
                </a:solidFill>
                <a:latin typeface="Arial"/>
                <a:cs typeface="Arial"/>
              </a:rPr>
              <a:t>Agenda</a:t>
            </a:r>
            <a:r>
              <a:rPr sz="2800" b="1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800" b="1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0000FF"/>
                </a:solidFill>
                <a:latin typeface="Arial"/>
                <a:cs typeface="Arial"/>
              </a:rPr>
              <a:t>CS</a:t>
            </a:r>
            <a:r>
              <a:rPr sz="28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Arial"/>
                <a:cs typeface="Arial"/>
              </a:rPr>
              <a:t>#1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9377" y="2968751"/>
            <a:ext cx="546969" cy="5334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51490" y="2249377"/>
            <a:ext cx="349885" cy="1765300"/>
            <a:chOff x="6551490" y="2249377"/>
            <a:chExt cx="349885" cy="17653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490" y="2249377"/>
              <a:ext cx="349403" cy="17648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84441" y="2276094"/>
              <a:ext cx="274320" cy="1676400"/>
            </a:xfrm>
            <a:custGeom>
              <a:avLst/>
              <a:gdLst/>
              <a:ahLst/>
              <a:cxnLst/>
              <a:rect l="l" t="t" r="r" b="b"/>
              <a:pathLst>
                <a:path w="274320" h="1676400">
                  <a:moveTo>
                    <a:pt x="0" y="0"/>
                  </a:moveTo>
                  <a:lnTo>
                    <a:pt x="53363" y="6486"/>
                  </a:lnTo>
                  <a:lnTo>
                    <a:pt x="96964" y="24177"/>
                  </a:lnTo>
                  <a:lnTo>
                    <a:pt x="126372" y="50417"/>
                  </a:lnTo>
                  <a:lnTo>
                    <a:pt x="137159" y="82550"/>
                  </a:lnTo>
                  <a:lnTo>
                    <a:pt x="137159" y="776477"/>
                  </a:lnTo>
                  <a:lnTo>
                    <a:pt x="147947" y="808610"/>
                  </a:lnTo>
                  <a:lnTo>
                    <a:pt x="177355" y="834850"/>
                  </a:lnTo>
                  <a:lnTo>
                    <a:pt x="220956" y="852541"/>
                  </a:lnTo>
                  <a:lnTo>
                    <a:pt x="274319" y="859027"/>
                  </a:lnTo>
                  <a:lnTo>
                    <a:pt x="220956" y="865514"/>
                  </a:lnTo>
                  <a:lnTo>
                    <a:pt x="177355" y="883205"/>
                  </a:lnTo>
                  <a:lnTo>
                    <a:pt x="147947" y="909445"/>
                  </a:lnTo>
                  <a:lnTo>
                    <a:pt x="137159" y="941577"/>
                  </a:lnTo>
                  <a:lnTo>
                    <a:pt x="137159" y="1593849"/>
                  </a:lnTo>
                  <a:lnTo>
                    <a:pt x="126372" y="1625982"/>
                  </a:lnTo>
                  <a:lnTo>
                    <a:pt x="96964" y="1652222"/>
                  </a:lnTo>
                  <a:lnTo>
                    <a:pt x="53363" y="1669913"/>
                  </a:lnTo>
                  <a:lnTo>
                    <a:pt x="0" y="1676399"/>
                  </a:lnTo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81430"/>
            <a:ext cx="8683625" cy="29521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Imports</a:t>
            </a:r>
            <a:r>
              <a:rPr sz="2400" u="none" spc="-1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Import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similar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#include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C/C++.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modules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  module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importing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file/function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import.</a:t>
            </a:r>
            <a:endParaRPr sz="240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Ex: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math</a:t>
            </a:r>
            <a:endParaRPr sz="2400">
              <a:latin typeface="Times New Roman"/>
              <a:cs typeface="Times New Roman"/>
            </a:endParaRPr>
          </a:p>
          <a:p>
            <a:pPr marL="12700" marR="6502400" indent="456565" algn="just">
              <a:lnSpc>
                <a:spcPct val="120000"/>
              </a:lnSpc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print(math.pi) </a:t>
            </a: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Variable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4281296"/>
            <a:ext cx="8683625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Wingdings"/>
              <a:buChar char="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 variable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reserved memory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words, variables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containers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i="1" dirty="0">
                <a:latin typeface="Times New Roman"/>
                <a:cs typeface="Times New Roman"/>
              </a:rPr>
              <a:t>Python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has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no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command for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declaring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moment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Ex: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40" dirty="0">
                <a:solidFill>
                  <a:srgbClr val="0000FF"/>
                </a:solidFill>
                <a:latin typeface="Arial"/>
                <a:cs typeface="Arial"/>
              </a:rPr>
              <a:t>Basic</a:t>
            </a:r>
            <a:r>
              <a:rPr sz="3600" b="1" spc="-2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45" dirty="0">
                <a:solidFill>
                  <a:srgbClr val="0000FF"/>
                </a:solidFill>
                <a:latin typeface="Arial"/>
                <a:cs typeface="Arial"/>
              </a:rPr>
              <a:t>Code</a:t>
            </a:r>
            <a:r>
              <a:rPr sz="3600" b="1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0" dirty="0">
                <a:solidFill>
                  <a:srgbClr val="0000FF"/>
                </a:solidFill>
                <a:latin typeface="Arial"/>
                <a:cs typeface="Arial"/>
              </a:rPr>
              <a:t>Constructs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8918" y="617656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53897"/>
            <a:ext cx="427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36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95" dirty="0">
                <a:solidFill>
                  <a:srgbClr val="0000FF"/>
                </a:solidFill>
                <a:latin typeface="Arial"/>
                <a:cs typeface="Arial"/>
              </a:rPr>
              <a:t>Types</a:t>
            </a:r>
            <a:r>
              <a:rPr sz="3600" b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3600" b="1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218" y="1609372"/>
            <a:ext cx="6990716" cy="47827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53070" y="1295780"/>
            <a:ext cx="101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Immutable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32673" y="2362485"/>
            <a:ext cx="290195" cy="300990"/>
          </a:xfrm>
          <a:custGeom>
            <a:avLst/>
            <a:gdLst/>
            <a:ahLst/>
            <a:cxnLst/>
            <a:rect l="l" t="t" r="r" b="b"/>
            <a:pathLst>
              <a:path w="290195" h="300989">
                <a:moveTo>
                  <a:pt x="264626" y="0"/>
                </a:moveTo>
                <a:lnTo>
                  <a:pt x="103904" y="224227"/>
                </a:lnTo>
                <a:lnTo>
                  <a:pt x="26682" y="107480"/>
                </a:lnTo>
                <a:lnTo>
                  <a:pt x="0" y="145006"/>
                </a:lnTo>
                <a:lnTo>
                  <a:pt x="102648" y="300668"/>
                </a:lnTo>
                <a:lnTo>
                  <a:pt x="129645" y="263606"/>
                </a:lnTo>
                <a:lnTo>
                  <a:pt x="290053" y="38915"/>
                </a:lnTo>
                <a:lnTo>
                  <a:pt x="26462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32673" y="1716309"/>
            <a:ext cx="290195" cy="300990"/>
          </a:xfrm>
          <a:custGeom>
            <a:avLst/>
            <a:gdLst/>
            <a:ahLst/>
            <a:cxnLst/>
            <a:rect l="l" t="t" r="r" b="b"/>
            <a:pathLst>
              <a:path w="290195" h="300989">
                <a:moveTo>
                  <a:pt x="264626" y="0"/>
                </a:moveTo>
                <a:lnTo>
                  <a:pt x="103904" y="224227"/>
                </a:lnTo>
                <a:lnTo>
                  <a:pt x="26682" y="107480"/>
                </a:lnTo>
                <a:lnTo>
                  <a:pt x="0" y="145006"/>
                </a:lnTo>
                <a:lnTo>
                  <a:pt x="102648" y="300668"/>
                </a:lnTo>
                <a:lnTo>
                  <a:pt x="129645" y="263606"/>
                </a:lnTo>
                <a:lnTo>
                  <a:pt x="290053" y="38915"/>
                </a:lnTo>
                <a:lnTo>
                  <a:pt x="26462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32673" y="3721892"/>
            <a:ext cx="290195" cy="300990"/>
          </a:xfrm>
          <a:custGeom>
            <a:avLst/>
            <a:gdLst/>
            <a:ahLst/>
            <a:cxnLst/>
            <a:rect l="l" t="t" r="r" b="b"/>
            <a:pathLst>
              <a:path w="290195" h="300989">
                <a:moveTo>
                  <a:pt x="264626" y="0"/>
                </a:moveTo>
                <a:lnTo>
                  <a:pt x="103904" y="224227"/>
                </a:lnTo>
                <a:lnTo>
                  <a:pt x="26682" y="107481"/>
                </a:lnTo>
                <a:lnTo>
                  <a:pt x="0" y="145006"/>
                </a:lnTo>
                <a:lnTo>
                  <a:pt x="102648" y="300668"/>
                </a:lnTo>
                <a:lnTo>
                  <a:pt x="129645" y="263606"/>
                </a:lnTo>
                <a:lnTo>
                  <a:pt x="290053" y="38915"/>
                </a:lnTo>
                <a:lnTo>
                  <a:pt x="26462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32673" y="5791484"/>
            <a:ext cx="290195" cy="300990"/>
          </a:xfrm>
          <a:custGeom>
            <a:avLst/>
            <a:gdLst/>
            <a:ahLst/>
            <a:cxnLst/>
            <a:rect l="l" t="t" r="r" b="b"/>
            <a:pathLst>
              <a:path w="290195" h="300989">
                <a:moveTo>
                  <a:pt x="264626" y="0"/>
                </a:moveTo>
                <a:lnTo>
                  <a:pt x="103904" y="224227"/>
                </a:lnTo>
                <a:lnTo>
                  <a:pt x="26682" y="107481"/>
                </a:lnTo>
                <a:lnTo>
                  <a:pt x="0" y="145006"/>
                </a:lnTo>
                <a:lnTo>
                  <a:pt x="102648" y="300668"/>
                </a:lnTo>
                <a:lnTo>
                  <a:pt x="129645" y="263606"/>
                </a:lnTo>
                <a:lnTo>
                  <a:pt x="290053" y="38915"/>
                </a:lnTo>
                <a:lnTo>
                  <a:pt x="26462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740" y="5284470"/>
            <a:ext cx="1896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type()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can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be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used </a:t>
            </a:r>
            <a:r>
              <a:rPr sz="1800" i="1" spc="-65" dirty="0">
                <a:latin typeface="Times New Roman"/>
                <a:cs typeface="Times New Roman"/>
              </a:rPr>
              <a:t>To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find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data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53897"/>
            <a:ext cx="4272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36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95" dirty="0">
                <a:solidFill>
                  <a:srgbClr val="0000FF"/>
                </a:solidFill>
                <a:latin typeface="Arial"/>
                <a:cs typeface="Arial"/>
              </a:rPr>
              <a:t>Types</a:t>
            </a:r>
            <a:r>
              <a:rPr sz="3600" b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3600" b="1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7394" y="5785205"/>
            <a:ext cx="3580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type()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can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be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used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find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data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65147"/>
            <a:ext cx="8686800" cy="39700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6422" y="2401711"/>
            <a:ext cx="2801761" cy="23191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2642" y="4821682"/>
            <a:ext cx="545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Post</a:t>
            </a:r>
            <a:r>
              <a:rPr sz="24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sz="24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queries</a:t>
            </a:r>
            <a:r>
              <a:rPr sz="24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4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Discussion</a:t>
            </a:r>
            <a:r>
              <a:rPr sz="24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Forum!!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9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Feedback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533525"/>
            <a:ext cx="590550" cy="590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325" y="2521076"/>
            <a:ext cx="590550" cy="590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325" y="3508628"/>
            <a:ext cx="590550" cy="5905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608" y="1552575"/>
            <a:ext cx="523875" cy="5619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4608" y="3527678"/>
            <a:ext cx="523875" cy="5619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" y="2521076"/>
            <a:ext cx="381000" cy="6000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03019" y="1687144"/>
            <a:ext cx="445134" cy="138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2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7845" y="3557397"/>
            <a:ext cx="44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7555" marR="5080" indent="-15430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5" dirty="0"/>
              <a:t> </a:t>
            </a:r>
            <a:r>
              <a:rPr spc="-40" dirty="0"/>
              <a:t>You</a:t>
            </a:r>
            <a:r>
              <a:rPr spc="-80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spc="-20" dirty="0"/>
              <a:t>your </a:t>
            </a:r>
            <a:r>
              <a:rPr dirty="0"/>
              <a:t>time</a:t>
            </a:r>
            <a:r>
              <a:rPr spc="-65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spc="-10" dirty="0"/>
              <a:t>attention</a:t>
            </a:r>
            <a:r>
              <a:rPr spc="-65" dirty="0"/>
              <a:t> </a:t>
            </a:r>
            <a:r>
              <a:rPr spc="-50" dirty="0"/>
              <a:t>!</a:t>
            </a: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400" b="1" dirty="0">
                <a:solidFill>
                  <a:srgbClr val="C0504D"/>
                </a:solidFill>
                <a:latin typeface="Arial"/>
                <a:cs typeface="Arial"/>
              </a:rPr>
              <a:t>Contact</a:t>
            </a:r>
            <a:r>
              <a:rPr sz="1400" b="1" spc="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504D"/>
                </a:solidFill>
                <a:latin typeface="Arial"/>
                <a:cs typeface="Arial"/>
                <a:hlinkClick r:id="rId8"/>
              </a:rPr>
              <a:t>:</a:t>
            </a:r>
            <a:r>
              <a:rPr sz="1400" b="1" spc="10" dirty="0">
                <a:solidFill>
                  <a:srgbClr val="C0504D"/>
                </a:solidFill>
                <a:latin typeface="Arial"/>
                <a:cs typeface="Arial"/>
                <a:hlinkClick r:id="rId8"/>
              </a:rPr>
              <a:t> </a:t>
            </a:r>
            <a:r>
              <a:rPr lang="en-US" sz="1400" b="1" spc="-10" dirty="0">
                <a:solidFill>
                  <a:srgbClr val="0070C0"/>
                </a:solidFill>
                <a:latin typeface="Arial"/>
                <a:cs typeface="Arial"/>
                <a:hlinkClick r:id="rId8"/>
              </a:rPr>
              <a:t>radhika.richy</a:t>
            </a:r>
            <a:r>
              <a:rPr sz="1400" b="1" spc="-10" dirty="0">
                <a:solidFill>
                  <a:srgbClr val="C0504D"/>
                </a:solidFill>
                <a:latin typeface="Arial"/>
                <a:cs typeface="Arial"/>
                <a:hlinkClick r:id="rId8"/>
              </a:rPr>
              <a:t>@wilp.bits-pilani.ac.in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492123"/>
            <a:ext cx="8296909" cy="305660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Mentally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Observe!!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Listen!!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Keep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Q&amp;A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Forum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LMS Portal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effectively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unrelated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Teams.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“Like”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intended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already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posted.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Solve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exercises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regularly!</a:t>
            </a:r>
            <a:r>
              <a:rPr lang="en-US" sz="2400" spc="-10" dirty="0">
                <a:latin typeface="Times New Roman"/>
                <a:cs typeface="Times New Roman"/>
              </a:rPr>
              <a:t> Connect!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Go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“extra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mile”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3090" dirty="0">
                <a:latin typeface="Wingdings"/>
                <a:cs typeface="Wingdings"/>
              </a:rPr>
              <a:t></a:t>
            </a:r>
            <a:endParaRPr sz="2400" dirty="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79221"/>
            <a:ext cx="2968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Ground</a:t>
            </a:r>
            <a:r>
              <a:rPr sz="3600" b="1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10" dirty="0">
                <a:solidFill>
                  <a:srgbClr val="0000FF"/>
                </a:solidFill>
                <a:latin typeface="Arial"/>
                <a:cs typeface="Arial"/>
              </a:rPr>
              <a:t>Rules!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909" y="4629362"/>
            <a:ext cx="1931877" cy="15983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592" y="1397631"/>
            <a:ext cx="8601075" cy="29521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Motivation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now,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widely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programming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languages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field.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Scientists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Python!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support!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We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assignments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case-</a:t>
            </a:r>
            <a:r>
              <a:rPr sz="2400" dirty="0">
                <a:latin typeface="Times New Roman"/>
                <a:cs typeface="Times New Roman"/>
              </a:rPr>
              <a:t>studies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subjects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MTech </a:t>
            </a:r>
            <a:r>
              <a:rPr sz="2400" dirty="0">
                <a:latin typeface="Times New Roman"/>
                <a:cs typeface="Times New Roman"/>
              </a:rPr>
              <a:t>DSE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MTech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AIML).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0000FF"/>
                </a:solidFill>
                <a:latin typeface="Arial"/>
                <a:cs typeface="Arial"/>
              </a:rPr>
              <a:t>Motivation</a:t>
            </a:r>
            <a:r>
              <a:rPr sz="3600" b="1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2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3600" b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3600" b="1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45" dirty="0">
                <a:solidFill>
                  <a:srgbClr val="0000FF"/>
                </a:solidFill>
                <a:latin typeface="Arial"/>
                <a:cs typeface="Arial"/>
              </a:rPr>
              <a:t>course</a:t>
            </a:r>
            <a:r>
              <a:rPr sz="3600" b="1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0000F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2819400"/>
            <a:ext cx="217932" cy="228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473073"/>
            <a:ext cx="7726680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What is</a:t>
            </a: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400" u="sng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course</a:t>
            </a:r>
            <a:r>
              <a:rPr sz="24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about</a:t>
            </a:r>
            <a:r>
              <a:rPr sz="24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Introduce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fundamental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 concepts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Enable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solve 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  <a:tab pos="1016635" algn="l"/>
                <a:tab pos="1492250" algn="l"/>
                <a:tab pos="1847214" algn="l"/>
                <a:tab pos="3219450" algn="l"/>
                <a:tab pos="3524250" algn="l"/>
                <a:tab pos="4525645" algn="l"/>
                <a:tab pos="5101590" algn="l"/>
                <a:tab pos="6743065" algn="l"/>
                <a:tab pos="7217409" algn="l"/>
              </a:tabLst>
            </a:pPr>
            <a:r>
              <a:rPr sz="2400" spc="-25" dirty="0">
                <a:latin typeface="Times New Roman"/>
                <a:cs typeface="Times New Roman"/>
              </a:rPr>
              <a:t>Act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kick-start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bridge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participants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DSE/AIML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new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Python.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9193" y="2863722"/>
            <a:ext cx="884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MTech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034408"/>
            <a:ext cx="8679815" cy="1708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What is</a:t>
            </a: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400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course</a:t>
            </a:r>
            <a:r>
              <a:rPr sz="24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sz="2400" i="1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about</a:t>
            </a: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Comprehensive,</a:t>
            </a:r>
            <a:r>
              <a:rPr sz="2400" spc="-10" dirty="0">
                <a:latin typeface="Times New Roman"/>
                <a:cs typeface="Times New Roman"/>
              </a:rPr>
              <a:t> in-</a:t>
            </a:r>
            <a:r>
              <a:rPr sz="2400" dirty="0">
                <a:latin typeface="Times New Roman"/>
                <a:cs typeface="Times New Roman"/>
              </a:rPr>
              <a:t>depth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programming.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  <a:tab pos="2545715" algn="l"/>
                <a:tab pos="3761740" algn="l"/>
                <a:tab pos="5234305" algn="l"/>
                <a:tab pos="6115050" algn="l"/>
                <a:tab pos="6822440" algn="l"/>
                <a:tab pos="8005445" algn="l"/>
              </a:tabLst>
            </a:pPr>
            <a:r>
              <a:rPr sz="2400" spc="-10" dirty="0">
                <a:latin typeface="Times New Roman"/>
                <a:cs typeface="Times New Roman"/>
              </a:rPr>
              <a:t>Comprehensive,</a:t>
            </a:r>
            <a:r>
              <a:rPr sz="2400" dirty="0">
                <a:latin typeface="Times New Roman"/>
                <a:cs typeface="Times New Roman"/>
              </a:rPr>
              <a:t>	in-</a:t>
            </a:r>
            <a:r>
              <a:rPr sz="2400" spc="-20" dirty="0">
                <a:latin typeface="Times New Roman"/>
                <a:cs typeface="Times New Roman"/>
              </a:rPr>
              <a:t>depth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discussion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analysis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using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packages,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libraries,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tools.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0000FF"/>
                </a:solidFill>
                <a:latin typeface="Arial"/>
                <a:cs typeface="Arial"/>
              </a:rPr>
              <a:t>Course</a:t>
            </a:r>
            <a:r>
              <a:rPr sz="3600" b="1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5" dirty="0">
                <a:solidFill>
                  <a:srgbClr val="0000FF"/>
                </a:solidFill>
                <a:latin typeface="Arial"/>
                <a:cs typeface="Arial"/>
              </a:rPr>
              <a:t>Objectives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21079"/>
            <a:ext cx="3171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1600" spc="-10" dirty="0">
                <a:latin typeface="Times New Roman"/>
                <a:cs typeface="Times New Roman"/>
              </a:rPr>
              <a:t>Available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canvas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(Home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page).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40" dirty="0">
                <a:solidFill>
                  <a:srgbClr val="0000FF"/>
                </a:solidFill>
                <a:latin typeface="Arial"/>
                <a:cs typeface="Arial"/>
              </a:rPr>
              <a:t>Courseware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313" y="1856232"/>
            <a:ext cx="6900137" cy="44272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79221"/>
            <a:ext cx="2280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0" dirty="0">
                <a:solidFill>
                  <a:srgbClr val="0000FF"/>
                </a:solidFill>
                <a:latin typeface="Arial"/>
                <a:cs typeface="Arial"/>
              </a:rPr>
              <a:t>Text</a:t>
            </a:r>
            <a:r>
              <a:rPr sz="36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10" dirty="0">
                <a:solidFill>
                  <a:srgbClr val="0000FF"/>
                </a:solidFill>
                <a:latin typeface="Arial"/>
                <a:cs typeface="Arial"/>
              </a:rPr>
              <a:t>Books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116" y="4655946"/>
            <a:ext cx="391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2945" marR="5080" indent="-6908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Charles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Severance: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Everybody, </a:t>
            </a:r>
            <a:r>
              <a:rPr sz="1800" dirty="0">
                <a:latin typeface="Times New Roman"/>
                <a:cs typeface="Times New Roman"/>
              </a:rPr>
              <a:t>Exploring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50" dirty="0">
                <a:latin typeface="Times New Roman"/>
                <a:cs typeface="Times New Roman"/>
              </a:rPr>
              <a:t> 3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601724"/>
            <a:ext cx="2310383" cy="29702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1595627"/>
            <a:ext cx="2209800" cy="29001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06873" y="4686680"/>
            <a:ext cx="35388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Jake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VanderPlas: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Handbook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4261" y="6191005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172" y="6249235"/>
            <a:ext cx="814641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</a:t>
            </a:r>
            <a:r>
              <a:rPr sz="1600" i="1" u="none" dirty="0">
                <a:latin typeface="Times New Roman"/>
                <a:cs typeface="Times New Roman"/>
              </a:rPr>
              <a:t>:</a:t>
            </a:r>
            <a:r>
              <a:rPr sz="1600" i="1" u="none" spc="-40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These</a:t>
            </a:r>
            <a:r>
              <a:rPr sz="1600" i="1" u="none" spc="-35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are</a:t>
            </a:r>
            <a:r>
              <a:rPr sz="1600" i="1" u="none" spc="-40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the</a:t>
            </a:r>
            <a:r>
              <a:rPr sz="1600" i="1" u="none" spc="-35" dirty="0">
                <a:latin typeface="Times New Roman"/>
                <a:cs typeface="Times New Roman"/>
              </a:rPr>
              <a:t> </a:t>
            </a:r>
            <a:r>
              <a:rPr sz="1600" i="1" u="none" spc="-10" dirty="0">
                <a:latin typeface="Times New Roman"/>
                <a:cs typeface="Times New Roman"/>
              </a:rPr>
              <a:t>prescribed</a:t>
            </a:r>
            <a:r>
              <a:rPr sz="1600" i="1" u="none" spc="-20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ones.</a:t>
            </a:r>
            <a:r>
              <a:rPr sz="1600" i="1" u="none" spc="-40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Please</a:t>
            </a:r>
            <a:r>
              <a:rPr sz="1600" i="1" u="none" spc="-20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feel</a:t>
            </a:r>
            <a:r>
              <a:rPr sz="1600" i="1" u="none" spc="-25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free</a:t>
            </a:r>
            <a:r>
              <a:rPr sz="1600" i="1" u="none" spc="-30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to</a:t>
            </a:r>
            <a:r>
              <a:rPr sz="1600" i="1" u="none" spc="-30" dirty="0">
                <a:latin typeface="Times New Roman"/>
                <a:cs typeface="Times New Roman"/>
              </a:rPr>
              <a:t> </a:t>
            </a:r>
            <a:r>
              <a:rPr sz="1600" i="1" u="none" spc="-10" dirty="0">
                <a:latin typeface="Times New Roman"/>
                <a:cs typeface="Times New Roman"/>
              </a:rPr>
              <a:t>explore</a:t>
            </a:r>
            <a:r>
              <a:rPr sz="1600" i="1" u="none" spc="-35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any</a:t>
            </a:r>
            <a:r>
              <a:rPr sz="1600" i="1" u="none" spc="-40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Python</a:t>
            </a:r>
            <a:r>
              <a:rPr sz="1600" i="1" u="none" spc="-30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materials</a:t>
            </a:r>
            <a:r>
              <a:rPr sz="1600" i="1" u="none" spc="-30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that</a:t>
            </a:r>
            <a:r>
              <a:rPr sz="1600" i="1" u="none" spc="-30" dirty="0">
                <a:latin typeface="Times New Roman"/>
                <a:cs typeface="Times New Roman"/>
              </a:rPr>
              <a:t> </a:t>
            </a:r>
            <a:r>
              <a:rPr sz="1600" i="1" u="none" dirty="0">
                <a:latin typeface="Times New Roman"/>
                <a:cs typeface="Times New Roman"/>
              </a:rPr>
              <a:t>suits</a:t>
            </a:r>
            <a:r>
              <a:rPr sz="1600" i="1" u="none" spc="-30" dirty="0">
                <a:latin typeface="Times New Roman"/>
                <a:cs typeface="Times New Roman"/>
              </a:rPr>
              <a:t> </a:t>
            </a:r>
            <a:r>
              <a:rPr sz="1600" i="1" u="none" spc="-20" dirty="0">
                <a:latin typeface="Times New Roman"/>
                <a:cs typeface="Times New Roman"/>
              </a:rPr>
              <a:t>you.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0939" y="5359704"/>
            <a:ext cx="85375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eBooks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Canvas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(Course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Books).</a:t>
            </a:r>
            <a:endParaRPr sz="18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publish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permission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authors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eBook.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397631"/>
            <a:ext cx="8759190" cy="28079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NOT</a:t>
            </a: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evaluated</a:t>
            </a: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!!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spc="-55" dirty="0">
                <a:latin typeface="Times New Roman"/>
                <a:cs typeface="Times New Roman"/>
              </a:rPr>
              <a:t>You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3090" dirty="0"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Nevertheless,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exercises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hone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skills: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[No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need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submit].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Font typeface="Wingdings"/>
              <a:buChar char="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Canvas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accustomed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Canvas</a:t>
            </a:r>
            <a:r>
              <a:rPr sz="2000" spc="-20" dirty="0">
                <a:latin typeface="Times New Roman"/>
                <a:cs typeface="Times New Roman"/>
              </a:rPr>
              <a:t> LMS.</a:t>
            </a:r>
            <a:endParaRPr sz="2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“Assignments”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“Quizzes”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0000FF"/>
                </a:solidFill>
                <a:latin typeface="Times New Roman"/>
                <a:cs typeface="Times New Roman"/>
              </a:rPr>
              <a:t>Evaluation</a:t>
            </a:r>
            <a:r>
              <a:rPr sz="3600" b="1" spc="-1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spc="-140" dirty="0">
                <a:solidFill>
                  <a:srgbClr val="0000FF"/>
                </a:solidFill>
                <a:latin typeface="Times New Roman"/>
                <a:cs typeface="Times New Roman"/>
              </a:rPr>
              <a:t>Components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0000FF"/>
                </a:solidFill>
                <a:latin typeface="Arial"/>
                <a:cs typeface="Arial"/>
              </a:rPr>
              <a:t>Pedagogy</a:t>
            </a:r>
            <a:r>
              <a:rPr sz="3600" b="1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2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3600" b="1" spc="-2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5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3600" b="1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95" dirty="0">
                <a:solidFill>
                  <a:srgbClr val="0000FF"/>
                </a:solidFill>
                <a:latin typeface="Arial"/>
                <a:cs typeface="Arial"/>
              </a:rPr>
              <a:t>Course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54261" y="6176568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20" y="1787637"/>
            <a:ext cx="2738755" cy="2967355"/>
            <a:chOff x="97520" y="1787637"/>
            <a:chExt cx="2738755" cy="29673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20" y="1787637"/>
              <a:ext cx="2738658" cy="29672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8" y="2202179"/>
              <a:ext cx="2049780" cy="22067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35" y="1805939"/>
              <a:ext cx="2667000" cy="2895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635" y="1805939"/>
              <a:ext cx="2667000" cy="2895600"/>
            </a:xfrm>
            <a:custGeom>
              <a:avLst/>
              <a:gdLst/>
              <a:ahLst/>
              <a:cxnLst/>
              <a:rect l="l" t="t" r="r" b="b"/>
              <a:pathLst>
                <a:path w="2667000" h="2895600">
                  <a:moveTo>
                    <a:pt x="0" y="1447800"/>
                  </a:moveTo>
                  <a:lnTo>
                    <a:pt x="773" y="1398027"/>
                  </a:lnTo>
                  <a:lnTo>
                    <a:pt x="3076" y="1348675"/>
                  </a:lnTo>
                  <a:lnTo>
                    <a:pt x="6884" y="1299771"/>
                  </a:lnTo>
                  <a:lnTo>
                    <a:pt x="12173" y="1251343"/>
                  </a:lnTo>
                  <a:lnTo>
                    <a:pt x="18917" y="1203416"/>
                  </a:lnTo>
                  <a:lnTo>
                    <a:pt x="27091" y="1156019"/>
                  </a:lnTo>
                  <a:lnTo>
                    <a:pt x="36672" y="1109178"/>
                  </a:lnTo>
                  <a:lnTo>
                    <a:pt x="47633" y="1062919"/>
                  </a:lnTo>
                  <a:lnTo>
                    <a:pt x="59951" y="1017270"/>
                  </a:lnTo>
                  <a:lnTo>
                    <a:pt x="73600" y="972258"/>
                  </a:lnTo>
                  <a:lnTo>
                    <a:pt x="88555" y="927910"/>
                  </a:lnTo>
                  <a:lnTo>
                    <a:pt x="104792" y="884253"/>
                  </a:lnTo>
                  <a:lnTo>
                    <a:pt x="122286" y="841313"/>
                  </a:lnTo>
                  <a:lnTo>
                    <a:pt x="141012" y="799118"/>
                  </a:lnTo>
                  <a:lnTo>
                    <a:pt x="160945" y="757695"/>
                  </a:lnTo>
                  <a:lnTo>
                    <a:pt x="182061" y="717070"/>
                  </a:lnTo>
                  <a:lnTo>
                    <a:pt x="204334" y="677270"/>
                  </a:lnTo>
                  <a:lnTo>
                    <a:pt x="227740" y="638323"/>
                  </a:lnTo>
                  <a:lnTo>
                    <a:pt x="252254" y="600256"/>
                  </a:lnTo>
                  <a:lnTo>
                    <a:pt x="277851" y="563095"/>
                  </a:lnTo>
                  <a:lnTo>
                    <a:pt x="304506" y="526867"/>
                  </a:lnTo>
                  <a:lnTo>
                    <a:pt x="332194" y="491599"/>
                  </a:lnTo>
                  <a:lnTo>
                    <a:pt x="360891" y="457319"/>
                  </a:lnTo>
                  <a:lnTo>
                    <a:pt x="390572" y="424052"/>
                  </a:lnTo>
                  <a:lnTo>
                    <a:pt x="421212" y="391827"/>
                  </a:lnTo>
                  <a:lnTo>
                    <a:pt x="452786" y="360670"/>
                  </a:lnTo>
                  <a:lnTo>
                    <a:pt x="485269" y="330609"/>
                  </a:lnTo>
                  <a:lnTo>
                    <a:pt x="518637" y="301669"/>
                  </a:lnTo>
                  <a:lnTo>
                    <a:pt x="552864" y="273878"/>
                  </a:lnTo>
                  <a:lnTo>
                    <a:pt x="587926" y="247263"/>
                  </a:lnTo>
                  <a:lnTo>
                    <a:pt x="623799" y="221850"/>
                  </a:lnTo>
                  <a:lnTo>
                    <a:pt x="660456" y="197668"/>
                  </a:lnTo>
                  <a:lnTo>
                    <a:pt x="697874" y="174742"/>
                  </a:lnTo>
                  <a:lnTo>
                    <a:pt x="736027" y="153100"/>
                  </a:lnTo>
                  <a:lnTo>
                    <a:pt x="774891" y="132769"/>
                  </a:lnTo>
                  <a:lnTo>
                    <a:pt x="814441" y="113776"/>
                  </a:lnTo>
                  <a:lnTo>
                    <a:pt x="854651" y="96147"/>
                  </a:lnTo>
                  <a:lnTo>
                    <a:pt x="895498" y="79909"/>
                  </a:lnTo>
                  <a:lnTo>
                    <a:pt x="936957" y="65090"/>
                  </a:lnTo>
                  <a:lnTo>
                    <a:pt x="979002" y="51717"/>
                  </a:lnTo>
                  <a:lnTo>
                    <a:pt x="1021609" y="39816"/>
                  </a:lnTo>
                  <a:lnTo>
                    <a:pt x="1064752" y="29414"/>
                  </a:lnTo>
                  <a:lnTo>
                    <a:pt x="1108408" y="20538"/>
                  </a:lnTo>
                  <a:lnTo>
                    <a:pt x="1152551" y="13216"/>
                  </a:lnTo>
                  <a:lnTo>
                    <a:pt x="1197157" y="7474"/>
                  </a:lnTo>
                  <a:lnTo>
                    <a:pt x="1242200" y="3340"/>
                  </a:lnTo>
                  <a:lnTo>
                    <a:pt x="1287656" y="839"/>
                  </a:lnTo>
                  <a:lnTo>
                    <a:pt x="1333500" y="0"/>
                  </a:lnTo>
                  <a:lnTo>
                    <a:pt x="1379343" y="839"/>
                  </a:lnTo>
                  <a:lnTo>
                    <a:pt x="1424799" y="3340"/>
                  </a:lnTo>
                  <a:lnTo>
                    <a:pt x="1469842" y="7474"/>
                  </a:lnTo>
                  <a:lnTo>
                    <a:pt x="1514448" y="13216"/>
                  </a:lnTo>
                  <a:lnTo>
                    <a:pt x="1558591" y="20538"/>
                  </a:lnTo>
                  <a:lnTo>
                    <a:pt x="1602247" y="29414"/>
                  </a:lnTo>
                  <a:lnTo>
                    <a:pt x="1645390" y="39816"/>
                  </a:lnTo>
                  <a:lnTo>
                    <a:pt x="1687997" y="51717"/>
                  </a:lnTo>
                  <a:lnTo>
                    <a:pt x="1730042" y="65090"/>
                  </a:lnTo>
                  <a:lnTo>
                    <a:pt x="1771501" y="79909"/>
                  </a:lnTo>
                  <a:lnTo>
                    <a:pt x="1812348" y="96147"/>
                  </a:lnTo>
                  <a:lnTo>
                    <a:pt x="1852558" y="113776"/>
                  </a:lnTo>
                  <a:lnTo>
                    <a:pt x="1892108" y="132769"/>
                  </a:lnTo>
                  <a:lnTo>
                    <a:pt x="1930972" y="153100"/>
                  </a:lnTo>
                  <a:lnTo>
                    <a:pt x="1969125" y="174742"/>
                  </a:lnTo>
                  <a:lnTo>
                    <a:pt x="2006543" y="197668"/>
                  </a:lnTo>
                  <a:lnTo>
                    <a:pt x="2043200" y="221850"/>
                  </a:lnTo>
                  <a:lnTo>
                    <a:pt x="2079073" y="247263"/>
                  </a:lnTo>
                  <a:lnTo>
                    <a:pt x="2114135" y="273878"/>
                  </a:lnTo>
                  <a:lnTo>
                    <a:pt x="2148362" y="301669"/>
                  </a:lnTo>
                  <a:lnTo>
                    <a:pt x="2181730" y="330609"/>
                  </a:lnTo>
                  <a:lnTo>
                    <a:pt x="2214213" y="360670"/>
                  </a:lnTo>
                  <a:lnTo>
                    <a:pt x="2245787" y="391827"/>
                  </a:lnTo>
                  <a:lnTo>
                    <a:pt x="2276427" y="424052"/>
                  </a:lnTo>
                  <a:lnTo>
                    <a:pt x="2306108" y="457319"/>
                  </a:lnTo>
                  <a:lnTo>
                    <a:pt x="2334805" y="491599"/>
                  </a:lnTo>
                  <a:lnTo>
                    <a:pt x="2362493" y="526867"/>
                  </a:lnTo>
                  <a:lnTo>
                    <a:pt x="2389148" y="563095"/>
                  </a:lnTo>
                  <a:lnTo>
                    <a:pt x="2414745" y="600256"/>
                  </a:lnTo>
                  <a:lnTo>
                    <a:pt x="2439259" y="638323"/>
                  </a:lnTo>
                  <a:lnTo>
                    <a:pt x="2462665" y="677270"/>
                  </a:lnTo>
                  <a:lnTo>
                    <a:pt x="2484938" y="717070"/>
                  </a:lnTo>
                  <a:lnTo>
                    <a:pt x="2506054" y="757695"/>
                  </a:lnTo>
                  <a:lnTo>
                    <a:pt x="2525987" y="799118"/>
                  </a:lnTo>
                  <a:lnTo>
                    <a:pt x="2544713" y="841313"/>
                  </a:lnTo>
                  <a:lnTo>
                    <a:pt x="2562207" y="884253"/>
                  </a:lnTo>
                  <a:lnTo>
                    <a:pt x="2578444" y="927910"/>
                  </a:lnTo>
                  <a:lnTo>
                    <a:pt x="2593399" y="972258"/>
                  </a:lnTo>
                  <a:lnTo>
                    <a:pt x="2607048" y="1017270"/>
                  </a:lnTo>
                  <a:lnTo>
                    <a:pt x="2619366" y="1062919"/>
                  </a:lnTo>
                  <a:lnTo>
                    <a:pt x="2630327" y="1109178"/>
                  </a:lnTo>
                  <a:lnTo>
                    <a:pt x="2639908" y="1156019"/>
                  </a:lnTo>
                  <a:lnTo>
                    <a:pt x="2648082" y="1203416"/>
                  </a:lnTo>
                  <a:lnTo>
                    <a:pt x="2654826" y="1251343"/>
                  </a:lnTo>
                  <a:lnTo>
                    <a:pt x="2660115" y="1299771"/>
                  </a:lnTo>
                  <a:lnTo>
                    <a:pt x="2663923" y="1348675"/>
                  </a:lnTo>
                  <a:lnTo>
                    <a:pt x="2666226" y="1398027"/>
                  </a:lnTo>
                  <a:lnTo>
                    <a:pt x="2667000" y="1447800"/>
                  </a:lnTo>
                  <a:lnTo>
                    <a:pt x="2666226" y="1497572"/>
                  </a:lnTo>
                  <a:lnTo>
                    <a:pt x="2663923" y="1546924"/>
                  </a:lnTo>
                  <a:lnTo>
                    <a:pt x="2660115" y="1595828"/>
                  </a:lnTo>
                  <a:lnTo>
                    <a:pt x="2654826" y="1644256"/>
                  </a:lnTo>
                  <a:lnTo>
                    <a:pt x="2648082" y="1692183"/>
                  </a:lnTo>
                  <a:lnTo>
                    <a:pt x="2639908" y="1739580"/>
                  </a:lnTo>
                  <a:lnTo>
                    <a:pt x="2630327" y="1786421"/>
                  </a:lnTo>
                  <a:lnTo>
                    <a:pt x="2619366" y="1832680"/>
                  </a:lnTo>
                  <a:lnTo>
                    <a:pt x="2607048" y="1878329"/>
                  </a:lnTo>
                  <a:lnTo>
                    <a:pt x="2593399" y="1923341"/>
                  </a:lnTo>
                  <a:lnTo>
                    <a:pt x="2578444" y="1967689"/>
                  </a:lnTo>
                  <a:lnTo>
                    <a:pt x="2562207" y="2011346"/>
                  </a:lnTo>
                  <a:lnTo>
                    <a:pt x="2544713" y="2054286"/>
                  </a:lnTo>
                  <a:lnTo>
                    <a:pt x="2525987" y="2096481"/>
                  </a:lnTo>
                  <a:lnTo>
                    <a:pt x="2506054" y="2137904"/>
                  </a:lnTo>
                  <a:lnTo>
                    <a:pt x="2484938" y="2178529"/>
                  </a:lnTo>
                  <a:lnTo>
                    <a:pt x="2462665" y="2218329"/>
                  </a:lnTo>
                  <a:lnTo>
                    <a:pt x="2439259" y="2257276"/>
                  </a:lnTo>
                  <a:lnTo>
                    <a:pt x="2414745" y="2295343"/>
                  </a:lnTo>
                  <a:lnTo>
                    <a:pt x="2389148" y="2332504"/>
                  </a:lnTo>
                  <a:lnTo>
                    <a:pt x="2362493" y="2368732"/>
                  </a:lnTo>
                  <a:lnTo>
                    <a:pt x="2334805" y="2404000"/>
                  </a:lnTo>
                  <a:lnTo>
                    <a:pt x="2306108" y="2438280"/>
                  </a:lnTo>
                  <a:lnTo>
                    <a:pt x="2276427" y="2471547"/>
                  </a:lnTo>
                  <a:lnTo>
                    <a:pt x="2245787" y="2503772"/>
                  </a:lnTo>
                  <a:lnTo>
                    <a:pt x="2214213" y="2534929"/>
                  </a:lnTo>
                  <a:lnTo>
                    <a:pt x="2181730" y="2564990"/>
                  </a:lnTo>
                  <a:lnTo>
                    <a:pt x="2148362" y="2593930"/>
                  </a:lnTo>
                  <a:lnTo>
                    <a:pt x="2114135" y="2621721"/>
                  </a:lnTo>
                  <a:lnTo>
                    <a:pt x="2079073" y="2648336"/>
                  </a:lnTo>
                  <a:lnTo>
                    <a:pt x="2043200" y="2673749"/>
                  </a:lnTo>
                  <a:lnTo>
                    <a:pt x="2006543" y="2697931"/>
                  </a:lnTo>
                  <a:lnTo>
                    <a:pt x="1969125" y="2720857"/>
                  </a:lnTo>
                  <a:lnTo>
                    <a:pt x="1930972" y="2742499"/>
                  </a:lnTo>
                  <a:lnTo>
                    <a:pt x="1892108" y="2762830"/>
                  </a:lnTo>
                  <a:lnTo>
                    <a:pt x="1852558" y="2781823"/>
                  </a:lnTo>
                  <a:lnTo>
                    <a:pt x="1812348" y="2799452"/>
                  </a:lnTo>
                  <a:lnTo>
                    <a:pt x="1771501" y="2815690"/>
                  </a:lnTo>
                  <a:lnTo>
                    <a:pt x="1730042" y="2830509"/>
                  </a:lnTo>
                  <a:lnTo>
                    <a:pt x="1687997" y="2843882"/>
                  </a:lnTo>
                  <a:lnTo>
                    <a:pt x="1645390" y="2855783"/>
                  </a:lnTo>
                  <a:lnTo>
                    <a:pt x="1602247" y="2866185"/>
                  </a:lnTo>
                  <a:lnTo>
                    <a:pt x="1558591" y="2875061"/>
                  </a:lnTo>
                  <a:lnTo>
                    <a:pt x="1514448" y="2882383"/>
                  </a:lnTo>
                  <a:lnTo>
                    <a:pt x="1469842" y="2888125"/>
                  </a:lnTo>
                  <a:lnTo>
                    <a:pt x="1424799" y="2892259"/>
                  </a:lnTo>
                  <a:lnTo>
                    <a:pt x="1379343" y="2894760"/>
                  </a:lnTo>
                  <a:lnTo>
                    <a:pt x="1333500" y="2895600"/>
                  </a:lnTo>
                  <a:lnTo>
                    <a:pt x="1287656" y="2894760"/>
                  </a:lnTo>
                  <a:lnTo>
                    <a:pt x="1242200" y="2892259"/>
                  </a:lnTo>
                  <a:lnTo>
                    <a:pt x="1197157" y="2888125"/>
                  </a:lnTo>
                  <a:lnTo>
                    <a:pt x="1152551" y="2882383"/>
                  </a:lnTo>
                  <a:lnTo>
                    <a:pt x="1108408" y="2875061"/>
                  </a:lnTo>
                  <a:lnTo>
                    <a:pt x="1064752" y="2866185"/>
                  </a:lnTo>
                  <a:lnTo>
                    <a:pt x="1021609" y="2855783"/>
                  </a:lnTo>
                  <a:lnTo>
                    <a:pt x="979002" y="2843882"/>
                  </a:lnTo>
                  <a:lnTo>
                    <a:pt x="936957" y="2830509"/>
                  </a:lnTo>
                  <a:lnTo>
                    <a:pt x="895498" y="2815690"/>
                  </a:lnTo>
                  <a:lnTo>
                    <a:pt x="854651" y="2799452"/>
                  </a:lnTo>
                  <a:lnTo>
                    <a:pt x="814441" y="2781823"/>
                  </a:lnTo>
                  <a:lnTo>
                    <a:pt x="774891" y="2762830"/>
                  </a:lnTo>
                  <a:lnTo>
                    <a:pt x="736027" y="2742499"/>
                  </a:lnTo>
                  <a:lnTo>
                    <a:pt x="697874" y="2720857"/>
                  </a:lnTo>
                  <a:lnTo>
                    <a:pt x="660456" y="2697931"/>
                  </a:lnTo>
                  <a:lnTo>
                    <a:pt x="623799" y="2673749"/>
                  </a:lnTo>
                  <a:lnTo>
                    <a:pt x="587926" y="2648336"/>
                  </a:lnTo>
                  <a:lnTo>
                    <a:pt x="552864" y="2621721"/>
                  </a:lnTo>
                  <a:lnTo>
                    <a:pt x="518637" y="2593930"/>
                  </a:lnTo>
                  <a:lnTo>
                    <a:pt x="485269" y="2564990"/>
                  </a:lnTo>
                  <a:lnTo>
                    <a:pt x="452786" y="2534929"/>
                  </a:lnTo>
                  <a:lnTo>
                    <a:pt x="421212" y="2503772"/>
                  </a:lnTo>
                  <a:lnTo>
                    <a:pt x="390572" y="2471547"/>
                  </a:lnTo>
                  <a:lnTo>
                    <a:pt x="360891" y="2438280"/>
                  </a:lnTo>
                  <a:lnTo>
                    <a:pt x="332194" y="2404000"/>
                  </a:lnTo>
                  <a:lnTo>
                    <a:pt x="304506" y="2368732"/>
                  </a:lnTo>
                  <a:lnTo>
                    <a:pt x="277851" y="2332504"/>
                  </a:lnTo>
                  <a:lnTo>
                    <a:pt x="252254" y="2295343"/>
                  </a:lnTo>
                  <a:lnTo>
                    <a:pt x="227740" y="2257276"/>
                  </a:lnTo>
                  <a:lnTo>
                    <a:pt x="204334" y="2218329"/>
                  </a:lnTo>
                  <a:lnTo>
                    <a:pt x="182061" y="2178529"/>
                  </a:lnTo>
                  <a:lnTo>
                    <a:pt x="160945" y="2137904"/>
                  </a:lnTo>
                  <a:lnTo>
                    <a:pt x="141012" y="2096481"/>
                  </a:lnTo>
                  <a:lnTo>
                    <a:pt x="122286" y="2054286"/>
                  </a:lnTo>
                  <a:lnTo>
                    <a:pt x="104792" y="2011346"/>
                  </a:lnTo>
                  <a:lnTo>
                    <a:pt x="88555" y="1967689"/>
                  </a:lnTo>
                  <a:lnTo>
                    <a:pt x="73600" y="1923341"/>
                  </a:lnTo>
                  <a:lnTo>
                    <a:pt x="59951" y="1878329"/>
                  </a:lnTo>
                  <a:lnTo>
                    <a:pt x="47633" y="1832680"/>
                  </a:lnTo>
                  <a:lnTo>
                    <a:pt x="36672" y="1786421"/>
                  </a:lnTo>
                  <a:lnTo>
                    <a:pt x="27091" y="1739580"/>
                  </a:lnTo>
                  <a:lnTo>
                    <a:pt x="18917" y="1692183"/>
                  </a:lnTo>
                  <a:lnTo>
                    <a:pt x="12173" y="1644256"/>
                  </a:lnTo>
                  <a:lnTo>
                    <a:pt x="6884" y="1595828"/>
                  </a:lnTo>
                  <a:lnTo>
                    <a:pt x="3076" y="1546924"/>
                  </a:lnTo>
                  <a:lnTo>
                    <a:pt x="773" y="1497572"/>
                  </a:lnTo>
                  <a:lnTo>
                    <a:pt x="0" y="144780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5129" y="2273553"/>
            <a:ext cx="1727835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 marR="200025" indent="-305435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Step 01:</a:t>
            </a:r>
            <a:r>
              <a:rPr sz="1800" u="sng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1800" u="none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Session</a:t>
            </a:r>
            <a:endParaRPr sz="18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We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 	</a:t>
            </a:r>
            <a:r>
              <a:rPr sz="1800" dirty="0">
                <a:latin typeface="Times New Roman"/>
                <a:cs typeface="Times New Roman"/>
              </a:rPr>
              <a:t>Fundamentals</a:t>
            </a:r>
            <a:r>
              <a:rPr sz="1800" spc="-50" dirty="0">
                <a:latin typeface="Times New Roman"/>
                <a:cs typeface="Times New Roman"/>
              </a:rPr>
              <a:t> !</a:t>
            </a:r>
            <a:endParaRPr sz="1800">
              <a:latin typeface="Times New Roman"/>
              <a:cs typeface="Times New Roman"/>
            </a:endParaRPr>
          </a:p>
          <a:p>
            <a:pPr marL="297815" marR="173355" indent="-285750">
              <a:lnSpc>
                <a:spcPct val="99000"/>
              </a:lnSpc>
              <a:spcBef>
                <a:spcPts val="20"/>
              </a:spcBef>
              <a:buFont typeface="Courier New"/>
              <a:buChar char="o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Look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25" dirty="0">
                <a:latin typeface="Times New Roman"/>
                <a:cs typeface="Times New Roman"/>
              </a:rPr>
              <a:t> few 	</a:t>
            </a:r>
            <a:r>
              <a:rPr sz="1800" dirty="0">
                <a:latin typeface="Times New Roman"/>
                <a:cs typeface="Times New Roman"/>
              </a:rPr>
              <a:t>examples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	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concept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02265" y="1810498"/>
            <a:ext cx="2967355" cy="2967355"/>
            <a:chOff x="3002265" y="1810498"/>
            <a:chExt cx="2967355" cy="296735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2265" y="1810498"/>
              <a:ext cx="2967255" cy="29672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3279" y="1950719"/>
              <a:ext cx="2189988" cy="27553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0379" y="1828799"/>
              <a:ext cx="2895599" cy="28956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40379" y="1828799"/>
              <a:ext cx="2895600" cy="2895600"/>
            </a:xfrm>
            <a:custGeom>
              <a:avLst/>
              <a:gdLst/>
              <a:ahLst/>
              <a:cxnLst/>
              <a:rect l="l" t="t" r="r" b="b"/>
              <a:pathLst>
                <a:path w="2895600" h="2895600">
                  <a:moveTo>
                    <a:pt x="0" y="1447800"/>
                  </a:moveTo>
                  <a:lnTo>
                    <a:pt x="773" y="1400010"/>
                  </a:lnTo>
                  <a:lnTo>
                    <a:pt x="3079" y="1352607"/>
                  </a:lnTo>
                  <a:lnTo>
                    <a:pt x="6893" y="1305615"/>
                  </a:lnTo>
                  <a:lnTo>
                    <a:pt x="12191" y="1259058"/>
                  </a:lnTo>
                  <a:lnTo>
                    <a:pt x="18949" y="1212960"/>
                  </a:lnTo>
                  <a:lnTo>
                    <a:pt x="27144" y="1167345"/>
                  </a:lnTo>
                  <a:lnTo>
                    <a:pt x="36751" y="1122236"/>
                  </a:lnTo>
                  <a:lnTo>
                    <a:pt x="47747" y="1077657"/>
                  </a:lnTo>
                  <a:lnTo>
                    <a:pt x="60108" y="1033632"/>
                  </a:lnTo>
                  <a:lnTo>
                    <a:pt x="73810" y="990185"/>
                  </a:lnTo>
                  <a:lnTo>
                    <a:pt x="88829" y="947340"/>
                  </a:lnTo>
                  <a:lnTo>
                    <a:pt x="105142" y="905121"/>
                  </a:lnTo>
                  <a:lnTo>
                    <a:pt x="122724" y="863551"/>
                  </a:lnTo>
                  <a:lnTo>
                    <a:pt x="141552" y="822654"/>
                  </a:lnTo>
                  <a:lnTo>
                    <a:pt x="161601" y="782455"/>
                  </a:lnTo>
                  <a:lnTo>
                    <a:pt x="182849" y="742976"/>
                  </a:lnTo>
                  <a:lnTo>
                    <a:pt x="205271" y="704243"/>
                  </a:lnTo>
                  <a:lnTo>
                    <a:pt x="228843" y="666278"/>
                  </a:lnTo>
                  <a:lnTo>
                    <a:pt x="253541" y="629106"/>
                  </a:lnTo>
                  <a:lnTo>
                    <a:pt x="279343" y="592750"/>
                  </a:lnTo>
                  <a:lnTo>
                    <a:pt x="306222" y="557235"/>
                  </a:lnTo>
                  <a:lnTo>
                    <a:pt x="334157" y="522583"/>
                  </a:lnTo>
                  <a:lnTo>
                    <a:pt x="363123" y="488820"/>
                  </a:lnTo>
                  <a:lnTo>
                    <a:pt x="393096" y="455968"/>
                  </a:lnTo>
                  <a:lnTo>
                    <a:pt x="424052" y="424052"/>
                  </a:lnTo>
                  <a:lnTo>
                    <a:pt x="455968" y="393096"/>
                  </a:lnTo>
                  <a:lnTo>
                    <a:pt x="488820" y="363123"/>
                  </a:lnTo>
                  <a:lnTo>
                    <a:pt x="522583" y="334157"/>
                  </a:lnTo>
                  <a:lnTo>
                    <a:pt x="557235" y="306222"/>
                  </a:lnTo>
                  <a:lnTo>
                    <a:pt x="592750" y="279343"/>
                  </a:lnTo>
                  <a:lnTo>
                    <a:pt x="629106" y="253541"/>
                  </a:lnTo>
                  <a:lnTo>
                    <a:pt x="666278" y="228843"/>
                  </a:lnTo>
                  <a:lnTo>
                    <a:pt x="704243" y="205271"/>
                  </a:lnTo>
                  <a:lnTo>
                    <a:pt x="742976" y="182849"/>
                  </a:lnTo>
                  <a:lnTo>
                    <a:pt x="782455" y="161601"/>
                  </a:lnTo>
                  <a:lnTo>
                    <a:pt x="822654" y="141552"/>
                  </a:lnTo>
                  <a:lnTo>
                    <a:pt x="863551" y="122724"/>
                  </a:lnTo>
                  <a:lnTo>
                    <a:pt x="905121" y="105142"/>
                  </a:lnTo>
                  <a:lnTo>
                    <a:pt x="947340" y="88829"/>
                  </a:lnTo>
                  <a:lnTo>
                    <a:pt x="990185" y="73810"/>
                  </a:lnTo>
                  <a:lnTo>
                    <a:pt x="1033632" y="60108"/>
                  </a:lnTo>
                  <a:lnTo>
                    <a:pt x="1077657" y="47747"/>
                  </a:lnTo>
                  <a:lnTo>
                    <a:pt x="1122236" y="36751"/>
                  </a:lnTo>
                  <a:lnTo>
                    <a:pt x="1167345" y="27144"/>
                  </a:lnTo>
                  <a:lnTo>
                    <a:pt x="1212960" y="18949"/>
                  </a:lnTo>
                  <a:lnTo>
                    <a:pt x="1259058" y="12191"/>
                  </a:lnTo>
                  <a:lnTo>
                    <a:pt x="1305615" y="6893"/>
                  </a:lnTo>
                  <a:lnTo>
                    <a:pt x="1352607" y="3079"/>
                  </a:lnTo>
                  <a:lnTo>
                    <a:pt x="1400010" y="773"/>
                  </a:lnTo>
                  <a:lnTo>
                    <a:pt x="1447799" y="0"/>
                  </a:lnTo>
                  <a:lnTo>
                    <a:pt x="1495589" y="773"/>
                  </a:lnTo>
                  <a:lnTo>
                    <a:pt x="1542992" y="3079"/>
                  </a:lnTo>
                  <a:lnTo>
                    <a:pt x="1589984" y="6893"/>
                  </a:lnTo>
                  <a:lnTo>
                    <a:pt x="1636541" y="12191"/>
                  </a:lnTo>
                  <a:lnTo>
                    <a:pt x="1682639" y="18949"/>
                  </a:lnTo>
                  <a:lnTo>
                    <a:pt x="1728254" y="27144"/>
                  </a:lnTo>
                  <a:lnTo>
                    <a:pt x="1773363" y="36751"/>
                  </a:lnTo>
                  <a:lnTo>
                    <a:pt x="1817942" y="47747"/>
                  </a:lnTo>
                  <a:lnTo>
                    <a:pt x="1861967" y="60108"/>
                  </a:lnTo>
                  <a:lnTo>
                    <a:pt x="1905414" y="73810"/>
                  </a:lnTo>
                  <a:lnTo>
                    <a:pt x="1948259" y="88829"/>
                  </a:lnTo>
                  <a:lnTo>
                    <a:pt x="1990478" y="105142"/>
                  </a:lnTo>
                  <a:lnTo>
                    <a:pt x="2032048" y="122724"/>
                  </a:lnTo>
                  <a:lnTo>
                    <a:pt x="2072945" y="141552"/>
                  </a:lnTo>
                  <a:lnTo>
                    <a:pt x="2113144" y="161601"/>
                  </a:lnTo>
                  <a:lnTo>
                    <a:pt x="2152623" y="182849"/>
                  </a:lnTo>
                  <a:lnTo>
                    <a:pt x="2191356" y="205271"/>
                  </a:lnTo>
                  <a:lnTo>
                    <a:pt x="2229321" y="228843"/>
                  </a:lnTo>
                  <a:lnTo>
                    <a:pt x="2266493" y="253541"/>
                  </a:lnTo>
                  <a:lnTo>
                    <a:pt x="2302849" y="279343"/>
                  </a:lnTo>
                  <a:lnTo>
                    <a:pt x="2338364" y="306222"/>
                  </a:lnTo>
                  <a:lnTo>
                    <a:pt x="2373016" y="334157"/>
                  </a:lnTo>
                  <a:lnTo>
                    <a:pt x="2406779" y="363123"/>
                  </a:lnTo>
                  <a:lnTo>
                    <a:pt x="2439631" y="393096"/>
                  </a:lnTo>
                  <a:lnTo>
                    <a:pt x="2471547" y="424053"/>
                  </a:lnTo>
                  <a:lnTo>
                    <a:pt x="2502503" y="455968"/>
                  </a:lnTo>
                  <a:lnTo>
                    <a:pt x="2532476" y="488820"/>
                  </a:lnTo>
                  <a:lnTo>
                    <a:pt x="2561442" y="522583"/>
                  </a:lnTo>
                  <a:lnTo>
                    <a:pt x="2589377" y="557235"/>
                  </a:lnTo>
                  <a:lnTo>
                    <a:pt x="2616256" y="592750"/>
                  </a:lnTo>
                  <a:lnTo>
                    <a:pt x="2642058" y="629106"/>
                  </a:lnTo>
                  <a:lnTo>
                    <a:pt x="2666756" y="666278"/>
                  </a:lnTo>
                  <a:lnTo>
                    <a:pt x="2690328" y="704243"/>
                  </a:lnTo>
                  <a:lnTo>
                    <a:pt x="2712750" y="742976"/>
                  </a:lnTo>
                  <a:lnTo>
                    <a:pt x="2733998" y="782455"/>
                  </a:lnTo>
                  <a:lnTo>
                    <a:pt x="2754047" y="822654"/>
                  </a:lnTo>
                  <a:lnTo>
                    <a:pt x="2772875" y="863551"/>
                  </a:lnTo>
                  <a:lnTo>
                    <a:pt x="2790457" y="905121"/>
                  </a:lnTo>
                  <a:lnTo>
                    <a:pt x="2806770" y="947340"/>
                  </a:lnTo>
                  <a:lnTo>
                    <a:pt x="2821789" y="990185"/>
                  </a:lnTo>
                  <a:lnTo>
                    <a:pt x="2835491" y="1033632"/>
                  </a:lnTo>
                  <a:lnTo>
                    <a:pt x="2847852" y="1077657"/>
                  </a:lnTo>
                  <a:lnTo>
                    <a:pt x="2858848" y="1122236"/>
                  </a:lnTo>
                  <a:lnTo>
                    <a:pt x="2868455" y="1167345"/>
                  </a:lnTo>
                  <a:lnTo>
                    <a:pt x="2876650" y="1212960"/>
                  </a:lnTo>
                  <a:lnTo>
                    <a:pt x="2883408" y="1259058"/>
                  </a:lnTo>
                  <a:lnTo>
                    <a:pt x="2888706" y="1305615"/>
                  </a:lnTo>
                  <a:lnTo>
                    <a:pt x="2892520" y="1352607"/>
                  </a:lnTo>
                  <a:lnTo>
                    <a:pt x="2894826" y="1400010"/>
                  </a:lnTo>
                  <a:lnTo>
                    <a:pt x="2895599" y="1447800"/>
                  </a:lnTo>
                  <a:lnTo>
                    <a:pt x="2894826" y="1495589"/>
                  </a:lnTo>
                  <a:lnTo>
                    <a:pt x="2892520" y="1542992"/>
                  </a:lnTo>
                  <a:lnTo>
                    <a:pt x="2888706" y="1589984"/>
                  </a:lnTo>
                  <a:lnTo>
                    <a:pt x="2883408" y="1636541"/>
                  </a:lnTo>
                  <a:lnTo>
                    <a:pt x="2876650" y="1682639"/>
                  </a:lnTo>
                  <a:lnTo>
                    <a:pt x="2868455" y="1728254"/>
                  </a:lnTo>
                  <a:lnTo>
                    <a:pt x="2858848" y="1773363"/>
                  </a:lnTo>
                  <a:lnTo>
                    <a:pt x="2847852" y="1817942"/>
                  </a:lnTo>
                  <a:lnTo>
                    <a:pt x="2835491" y="1861967"/>
                  </a:lnTo>
                  <a:lnTo>
                    <a:pt x="2821789" y="1905414"/>
                  </a:lnTo>
                  <a:lnTo>
                    <a:pt x="2806770" y="1948259"/>
                  </a:lnTo>
                  <a:lnTo>
                    <a:pt x="2790457" y="1990478"/>
                  </a:lnTo>
                  <a:lnTo>
                    <a:pt x="2772875" y="2032048"/>
                  </a:lnTo>
                  <a:lnTo>
                    <a:pt x="2754047" y="2072945"/>
                  </a:lnTo>
                  <a:lnTo>
                    <a:pt x="2733998" y="2113144"/>
                  </a:lnTo>
                  <a:lnTo>
                    <a:pt x="2712750" y="2152623"/>
                  </a:lnTo>
                  <a:lnTo>
                    <a:pt x="2690328" y="2191356"/>
                  </a:lnTo>
                  <a:lnTo>
                    <a:pt x="2666756" y="2229321"/>
                  </a:lnTo>
                  <a:lnTo>
                    <a:pt x="2642058" y="2266493"/>
                  </a:lnTo>
                  <a:lnTo>
                    <a:pt x="2616256" y="2302849"/>
                  </a:lnTo>
                  <a:lnTo>
                    <a:pt x="2589377" y="2338364"/>
                  </a:lnTo>
                  <a:lnTo>
                    <a:pt x="2561442" y="2373016"/>
                  </a:lnTo>
                  <a:lnTo>
                    <a:pt x="2532476" y="2406779"/>
                  </a:lnTo>
                  <a:lnTo>
                    <a:pt x="2502503" y="2439631"/>
                  </a:lnTo>
                  <a:lnTo>
                    <a:pt x="2471546" y="2471547"/>
                  </a:lnTo>
                  <a:lnTo>
                    <a:pt x="2439631" y="2502503"/>
                  </a:lnTo>
                  <a:lnTo>
                    <a:pt x="2406779" y="2532476"/>
                  </a:lnTo>
                  <a:lnTo>
                    <a:pt x="2373016" y="2561442"/>
                  </a:lnTo>
                  <a:lnTo>
                    <a:pt x="2338364" y="2589377"/>
                  </a:lnTo>
                  <a:lnTo>
                    <a:pt x="2302849" y="2616256"/>
                  </a:lnTo>
                  <a:lnTo>
                    <a:pt x="2266493" y="2642058"/>
                  </a:lnTo>
                  <a:lnTo>
                    <a:pt x="2229321" y="2666756"/>
                  </a:lnTo>
                  <a:lnTo>
                    <a:pt x="2191356" y="2690328"/>
                  </a:lnTo>
                  <a:lnTo>
                    <a:pt x="2152623" y="2712750"/>
                  </a:lnTo>
                  <a:lnTo>
                    <a:pt x="2113144" y="2733998"/>
                  </a:lnTo>
                  <a:lnTo>
                    <a:pt x="2072945" y="2754047"/>
                  </a:lnTo>
                  <a:lnTo>
                    <a:pt x="2032048" y="2772875"/>
                  </a:lnTo>
                  <a:lnTo>
                    <a:pt x="1990478" y="2790457"/>
                  </a:lnTo>
                  <a:lnTo>
                    <a:pt x="1948259" y="2806770"/>
                  </a:lnTo>
                  <a:lnTo>
                    <a:pt x="1905414" y="2821789"/>
                  </a:lnTo>
                  <a:lnTo>
                    <a:pt x="1861967" y="2835491"/>
                  </a:lnTo>
                  <a:lnTo>
                    <a:pt x="1817942" y="2847852"/>
                  </a:lnTo>
                  <a:lnTo>
                    <a:pt x="1773363" y="2858848"/>
                  </a:lnTo>
                  <a:lnTo>
                    <a:pt x="1728254" y="2868455"/>
                  </a:lnTo>
                  <a:lnTo>
                    <a:pt x="1682639" y="2876650"/>
                  </a:lnTo>
                  <a:lnTo>
                    <a:pt x="1636541" y="2883408"/>
                  </a:lnTo>
                  <a:lnTo>
                    <a:pt x="1589984" y="2888706"/>
                  </a:lnTo>
                  <a:lnTo>
                    <a:pt x="1542992" y="2892520"/>
                  </a:lnTo>
                  <a:lnTo>
                    <a:pt x="1495589" y="2894826"/>
                  </a:lnTo>
                  <a:lnTo>
                    <a:pt x="1447799" y="2895600"/>
                  </a:lnTo>
                  <a:lnTo>
                    <a:pt x="1400010" y="2894826"/>
                  </a:lnTo>
                  <a:lnTo>
                    <a:pt x="1352607" y="2892520"/>
                  </a:lnTo>
                  <a:lnTo>
                    <a:pt x="1305615" y="2888706"/>
                  </a:lnTo>
                  <a:lnTo>
                    <a:pt x="1259058" y="2883408"/>
                  </a:lnTo>
                  <a:lnTo>
                    <a:pt x="1212960" y="2876650"/>
                  </a:lnTo>
                  <a:lnTo>
                    <a:pt x="1167345" y="2868455"/>
                  </a:lnTo>
                  <a:lnTo>
                    <a:pt x="1122236" y="2858848"/>
                  </a:lnTo>
                  <a:lnTo>
                    <a:pt x="1077657" y="2847852"/>
                  </a:lnTo>
                  <a:lnTo>
                    <a:pt x="1033632" y="2835491"/>
                  </a:lnTo>
                  <a:lnTo>
                    <a:pt x="990185" y="2821789"/>
                  </a:lnTo>
                  <a:lnTo>
                    <a:pt x="947340" y="2806770"/>
                  </a:lnTo>
                  <a:lnTo>
                    <a:pt x="905121" y="2790457"/>
                  </a:lnTo>
                  <a:lnTo>
                    <a:pt x="863551" y="2772875"/>
                  </a:lnTo>
                  <a:lnTo>
                    <a:pt x="822654" y="2754047"/>
                  </a:lnTo>
                  <a:lnTo>
                    <a:pt x="782455" y="2733998"/>
                  </a:lnTo>
                  <a:lnTo>
                    <a:pt x="742976" y="2712750"/>
                  </a:lnTo>
                  <a:lnTo>
                    <a:pt x="704243" y="2690328"/>
                  </a:lnTo>
                  <a:lnTo>
                    <a:pt x="666278" y="2666756"/>
                  </a:lnTo>
                  <a:lnTo>
                    <a:pt x="629106" y="2642058"/>
                  </a:lnTo>
                  <a:lnTo>
                    <a:pt x="592750" y="2616256"/>
                  </a:lnTo>
                  <a:lnTo>
                    <a:pt x="557235" y="2589377"/>
                  </a:lnTo>
                  <a:lnTo>
                    <a:pt x="522583" y="2561442"/>
                  </a:lnTo>
                  <a:lnTo>
                    <a:pt x="488820" y="2532476"/>
                  </a:lnTo>
                  <a:lnTo>
                    <a:pt x="455968" y="2502503"/>
                  </a:lnTo>
                  <a:lnTo>
                    <a:pt x="424052" y="2471547"/>
                  </a:lnTo>
                  <a:lnTo>
                    <a:pt x="393096" y="2439631"/>
                  </a:lnTo>
                  <a:lnTo>
                    <a:pt x="363123" y="2406779"/>
                  </a:lnTo>
                  <a:lnTo>
                    <a:pt x="334157" y="2373016"/>
                  </a:lnTo>
                  <a:lnTo>
                    <a:pt x="306222" y="2338364"/>
                  </a:lnTo>
                  <a:lnTo>
                    <a:pt x="279343" y="2302849"/>
                  </a:lnTo>
                  <a:lnTo>
                    <a:pt x="253541" y="2266493"/>
                  </a:lnTo>
                  <a:lnTo>
                    <a:pt x="228843" y="2229321"/>
                  </a:lnTo>
                  <a:lnTo>
                    <a:pt x="205271" y="2191356"/>
                  </a:lnTo>
                  <a:lnTo>
                    <a:pt x="182849" y="2152623"/>
                  </a:lnTo>
                  <a:lnTo>
                    <a:pt x="161601" y="2113144"/>
                  </a:lnTo>
                  <a:lnTo>
                    <a:pt x="141552" y="2072945"/>
                  </a:lnTo>
                  <a:lnTo>
                    <a:pt x="122724" y="2032048"/>
                  </a:lnTo>
                  <a:lnTo>
                    <a:pt x="105142" y="1990478"/>
                  </a:lnTo>
                  <a:lnTo>
                    <a:pt x="88829" y="1948259"/>
                  </a:lnTo>
                  <a:lnTo>
                    <a:pt x="73810" y="1905414"/>
                  </a:lnTo>
                  <a:lnTo>
                    <a:pt x="60108" y="1861967"/>
                  </a:lnTo>
                  <a:lnTo>
                    <a:pt x="47747" y="1817942"/>
                  </a:lnTo>
                  <a:lnTo>
                    <a:pt x="36751" y="1773363"/>
                  </a:lnTo>
                  <a:lnTo>
                    <a:pt x="27144" y="1728254"/>
                  </a:lnTo>
                  <a:lnTo>
                    <a:pt x="18949" y="1682639"/>
                  </a:lnTo>
                  <a:lnTo>
                    <a:pt x="12191" y="1636541"/>
                  </a:lnTo>
                  <a:lnTo>
                    <a:pt x="6893" y="1589984"/>
                  </a:lnTo>
                  <a:lnTo>
                    <a:pt x="3079" y="1542992"/>
                  </a:lnTo>
                  <a:lnTo>
                    <a:pt x="773" y="1495589"/>
                  </a:lnTo>
                  <a:lnTo>
                    <a:pt x="0" y="144780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43046" y="2021789"/>
            <a:ext cx="1811020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Step</a:t>
            </a:r>
            <a:r>
              <a:rPr sz="18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02:</a:t>
            </a:r>
            <a:r>
              <a:rPr sz="1800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Explore</a:t>
            </a:r>
            <a:endParaRPr sz="18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99085" algn="l"/>
              </a:tabLst>
            </a:pPr>
            <a:r>
              <a:rPr sz="1800" b="1" spc="-45" dirty="0">
                <a:latin typeface="Times New Roman"/>
                <a:cs typeface="Times New Roman"/>
              </a:rPr>
              <a:t>You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explore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	</a:t>
            </a:r>
            <a:r>
              <a:rPr sz="1800" spc="-10" dirty="0">
                <a:latin typeface="Times New Roman"/>
                <a:cs typeface="Times New Roman"/>
              </a:rPr>
              <a:t>additional 	</a:t>
            </a:r>
            <a:r>
              <a:rPr sz="1800" dirty="0">
                <a:latin typeface="Times New Roman"/>
                <a:cs typeface="Times New Roman"/>
              </a:rPr>
              <a:t>notebooks.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Get 	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hands</a:t>
            </a:r>
            <a:r>
              <a:rPr sz="1800" spc="-20" dirty="0">
                <a:latin typeface="Times New Roman"/>
                <a:cs typeface="Times New Roman"/>
              </a:rPr>
              <a:t> dirty 	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10" dirty="0">
                <a:latin typeface="Times New Roman"/>
                <a:cs typeface="Times New Roman"/>
              </a:rPr>
              <a:t>Python</a:t>
            </a:r>
            <a:endParaRPr sz="1800">
              <a:latin typeface="Times New Roman"/>
              <a:cs typeface="Times New Roman"/>
            </a:endParaRPr>
          </a:p>
          <a:p>
            <a:pPr marL="297815" marR="241935" indent="-285750">
              <a:lnSpc>
                <a:spcPct val="98900"/>
              </a:lnSpc>
              <a:spcBef>
                <a:spcPts val="25"/>
              </a:spcBef>
              <a:buFont typeface="Courier New"/>
              <a:buChar char="o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Practice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more 	</a:t>
            </a:r>
            <a:r>
              <a:rPr sz="1800" dirty="0">
                <a:latin typeface="Times New Roman"/>
                <a:cs typeface="Times New Roman"/>
              </a:rPr>
              <a:t>examples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	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concept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34075" y="1853170"/>
            <a:ext cx="2891155" cy="2967355"/>
            <a:chOff x="6134075" y="1853170"/>
            <a:chExt cx="2891155" cy="296735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4075" y="1853170"/>
              <a:ext cx="2891075" cy="29672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4431" y="2404872"/>
              <a:ext cx="2189987" cy="192633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2199" y="1871472"/>
              <a:ext cx="2819400" cy="2895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72199" y="1871472"/>
              <a:ext cx="2819400" cy="2895600"/>
            </a:xfrm>
            <a:custGeom>
              <a:avLst/>
              <a:gdLst/>
              <a:ahLst/>
              <a:cxnLst/>
              <a:rect l="l" t="t" r="r" b="b"/>
              <a:pathLst>
                <a:path w="2819400" h="2895600">
                  <a:moveTo>
                    <a:pt x="0" y="1447800"/>
                  </a:moveTo>
                  <a:lnTo>
                    <a:pt x="784" y="1399038"/>
                  </a:lnTo>
                  <a:lnTo>
                    <a:pt x="3121" y="1350681"/>
                  </a:lnTo>
                  <a:lnTo>
                    <a:pt x="6986" y="1302752"/>
                  </a:lnTo>
                  <a:lnTo>
                    <a:pt x="12355" y="1255278"/>
                  </a:lnTo>
                  <a:lnTo>
                    <a:pt x="19202" y="1208283"/>
                  </a:lnTo>
                  <a:lnTo>
                    <a:pt x="27503" y="1161793"/>
                  </a:lnTo>
                  <a:lnTo>
                    <a:pt x="37233" y="1115834"/>
                  </a:lnTo>
                  <a:lnTo>
                    <a:pt x="48368" y="1070430"/>
                  </a:lnTo>
                  <a:lnTo>
                    <a:pt x="60883" y="1025608"/>
                  </a:lnTo>
                  <a:lnTo>
                    <a:pt x="74753" y="981391"/>
                  </a:lnTo>
                  <a:lnTo>
                    <a:pt x="89953" y="937807"/>
                  </a:lnTo>
                  <a:lnTo>
                    <a:pt x="106459" y="894879"/>
                  </a:lnTo>
                  <a:lnTo>
                    <a:pt x="124247" y="852634"/>
                  </a:lnTo>
                  <a:lnTo>
                    <a:pt x="143291" y="811096"/>
                  </a:lnTo>
                  <a:lnTo>
                    <a:pt x="163567" y="770292"/>
                  </a:lnTo>
                  <a:lnTo>
                    <a:pt x="185050" y="730246"/>
                  </a:lnTo>
                  <a:lnTo>
                    <a:pt x="207716" y="690983"/>
                  </a:lnTo>
                  <a:lnTo>
                    <a:pt x="231539" y="652530"/>
                  </a:lnTo>
                  <a:lnTo>
                    <a:pt x="256495" y="614911"/>
                  </a:lnTo>
                  <a:lnTo>
                    <a:pt x="282560" y="578151"/>
                  </a:lnTo>
                  <a:lnTo>
                    <a:pt x="309709" y="542277"/>
                  </a:lnTo>
                  <a:lnTo>
                    <a:pt x="337917" y="507313"/>
                  </a:lnTo>
                  <a:lnTo>
                    <a:pt x="367159" y="473285"/>
                  </a:lnTo>
                  <a:lnTo>
                    <a:pt x="397411" y="440218"/>
                  </a:lnTo>
                  <a:lnTo>
                    <a:pt x="428648" y="408137"/>
                  </a:lnTo>
                  <a:lnTo>
                    <a:pt x="460846" y="377068"/>
                  </a:lnTo>
                  <a:lnTo>
                    <a:pt x="493979" y="347036"/>
                  </a:lnTo>
                  <a:lnTo>
                    <a:pt x="528023" y="318067"/>
                  </a:lnTo>
                  <a:lnTo>
                    <a:pt x="562954" y="290185"/>
                  </a:lnTo>
                  <a:lnTo>
                    <a:pt x="598746" y="263416"/>
                  </a:lnTo>
                  <a:lnTo>
                    <a:pt x="635375" y="237786"/>
                  </a:lnTo>
                  <a:lnTo>
                    <a:pt x="672817" y="213320"/>
                  </a:lnTo>
                  <a:lnTo>
                    <a:pt x="711046" y="190043"/>
                  </a:lnTo>
                  <a:lnTo>
                    <a:pt x="750039" y="167980"/>
                  </a:lnTo>
                  <a:lnTo>
                    <a:pt x="789769" y="147157"/>
                  </a:lnTo>
                  <a:lnTo>
                    <a:pt x="830213" y="127599"/>
                  </a:lnTo>
                  <a:lnTo>
                    <a:pt x="871346" y="109331"/>
                  </a:lnTo>
                  <a:lnTo>
                    <a:pt x="913144" y="92379"/>
                  </a:lnTo>
                  <a:lnTo>
                    <a:pt x="955581" y="76769"/>
                  </a:lnTo>
                  <a:lnTo>
                    <a:pt x="998633" y="62525"/>
                  </a:lnTo>
                  <a:lnTo>
                    <a:pt x="1042275" y="49672"/>
                  </a:lnTo>
                  <a:lnTo>
                    <a:pt x="1086483" y="38237"/>
                  </a:lnTo>
                  <a:lnTo>
                    <a:pt x="1131231" y="28245"/>
                  </a:lnTo>
                  <a:lnTo>
                    <a:pt x="1176496" y="19720"/>
                  </a:lnTo>
                  <a:lnTo>
                    <a:pt x="1222252" y="12688"/>
                  </a:lnTo>
                  <a:lnTo>
                    <a:pt x="1268476" y="7175"/>
                  </a:lnTo>
                  <a:lnTo>
                    <a:pt x="1315141" y="3205"/>
                  </a:lnTo>
                  <a:lnTo>
                    <a:pt x="1362224" y="805"/>
                  </a:lnTo>
                  <a:lnTo>
                    <a:pt x="1409700" y="0"/>
                  </a:lnTo>
                  <a:lnTo>
                    <a:pt x="1457175" y="805"/>
                  </a:lnTo>
                  <a:lnTo>
                    <a:pt x="1504258" y="3205"/>
                  </a:lnTo>
                  <a:lnTo>
                    <a:pt x="1550923" y="7175"/>
                  </a:lnTo>
                  <a:lnTo>
                    <a:pt x="1597147" y="12688"/>
                  </a:lnTo>
                  <a:lnTo>
                    <a:pt x="1642903" y="19720"/>
                  </a:lnTo>
                  <a:lnTo>
                    <a:pt x="1688168" y="28245"/>
                  </a:lnTo>
                  <a:lnTo>
                    <a:pt x="1732916" y="38237"/>
                  </a:lnTo>
                  <a:lnTo>
                    <a:pt x="1777124" y="49672"/>
                  </a:lnTo>
                  <a:lnTo>
                    <a:pt x="1820766" y="62525"/>
                  </a:lnTo>
                  <a:lnTo>
                    <a:pt x="1863818" y="76769"/>
                  </a:lnTo>
                  <a:lnTo>
                    <a:pt x="1906255" y="92379"/>
                  </a:lnTo>
                  <a:lnTo>
                    <a:pt x="1948053" y="109331"/>
                  </a:lnTo>
                  <a:lnTo>
                    <a:pt x="1989186" y="127599"/>
                  </a:lnTo>
                  <a:lnTo>
                    <a:pt x="2029630" y="147157"/>
                  </a:lnTo>
                  <a:lnTo>
                    <a:pt x="2069360" y="167980"/>
                  </a:lnTo>
                  <a:lnTo>
                    <a:pt x="2108353" y="190043"/>
                  </a:lnTo>
                  <a:lnTo>
                    <a:pt x="2146582" y="213320"/>
                  </a:lnTo>
                  <a:lnTo>
                    <a:pt x="2184024" y="237786"/>
                  </a:lnTo>
                  <a:lnTo>
                    <a:pt x="2220653" y="263416"/>
                  </a:lnTo>
                  <a:lnTo>
                    <a:pt x="2256445" y="290185"/>
                  </a:lnTo>
                  <a:lnTo>
                    <a:pt x="2291376" y="318067"/>
                  </a:lnTo>
                  <a:lnTo>
                    <a:pt x="2325420" y="347036"/>
                  </a:lnTo>
                  <a:lnTo>
                    <a:pt x="2358553" y="377068"/>
                  </a:lnTo>
                  <a:lnTo>
                    <a:pt x="2390751" y="408137"/>
                  </a:lnTo>
                  <a:lnTo>
                    <a:pt x="2421988" y="440218"/>
                  </a:lnTo>
                  <a:lnTo>
                    <a:pt x="2452240" y="473285"/>
                  </a:lnTo>
                  <a:lnTo>
                    <a:pt x="2481482" y="507313"/>
                  </a:lnTo>
                  <a:lnTo>
                    <a:pt x="2509690" y="542277"/>
                  </a:lnTo>
                  <a:lnTo>
                    <a:pt x="2536839" y="578151"/>
                  </a:lnTo>
                  <a:lnTo>
                    <a:pt x="2562904" y="614911"/>
                  </a:lnTo>
                  <a:lnTo>
                    <a:pt x="2587860" y="652530"/>
                  </a:lnTo>
                  <a:lnTo>
                    <a:pt x="2611683" y="690983"/>
                  </a:lnTo>
                  <a:lnTo>
                    <a:pt x="2634349" y="730246"/>
                  </a:lnTo>
                  <a:lnTo>
                    <a:pt x="2655832" y="770292"/>
                  </a:lnTo>
                  <a:lnTo>
                    <a:pt x="2676108" y="811096"/>
                  </a:lnTo>
                  <a:lnTo>
                    <a:pt x="2695152" y="852634"/>
                  </a:lnTo>
                  <a:lnTo>
                    <a:pt x="2712940" y="894879"/>
                  </a:lnTo>
                  <a:lnTo>
                    <a:pt x="2729446" y="937807"/>
                  </a:lnTo>
                  <a:lnTo>
                    <a:pt x="2744646" y="981391"/>
                  </a:lnTo>
                  <a:lnTo>
                    <a:pt x="2758516" y="1025608"/>
                  </a:lnTo>
                  <a:lnTo>
                    <a:pt x="2771031" y="1070430"/>
                  </a:lnTo>
                  <a:lnTo>
                    <a:pt x="2782166" y="1115834"/>
                  </a:lnTo>
                  <a:lnTo>
                    <a:pt x="2791896" y="1161793"/>
                  </a:lnTo>
                  <a:lnTo>
                    <a:pt x="2800197" y="1208283"/>
                  </a:lnTo>
                  <a:lnTo>
                    <a:pt x="2807044" y="1255278"/>
                  </a:lnTo>
                  <a:lnTo>
                    <a:pt x="2812413" y="1302752"/>
                  </a:lnTo>
                  <a:lnTo>
                    <a:pt x="2816278" y="1350681"/>
                  </a:lnTo>
                  <a:lnTo>
                    <a:pt x="2818615" y="1399038"/>
                  </a:lnTo>
                  <a:lnTo>
                    <a:pt x="2819400" y="1447800"/>
                  </a:lnTo>
                  <a:lnTo>
                    <a:pt x="2818615" y="1496561"/>
                  </a:lnTo>
                  <a:lnTo>
                    <a:pt x="2816278" y="1544918"/>
                  </a:lnTo>
                  <a:lnTo>
                    <a:pt x="2812413" y="1592847"/>
                  </a:lnTo>
                  <a:lnTo>
                    <a:pt x="2807044" y="1640321"/>
                  </a:lnTo>
                  <a:lnTo>
                    <a:pt x="2800197" y="1687316"/>
                  </a:lnTo>
                  <a:lnTo>
                    <a:pt x="2791896" y="1733806"/>
                  </a:lnTo>
                  <a:lnTo>
                    <a:pt x="2782166" y="1779765"/>
                  </a:lnTo>
                  <a:lnTo>
                    <a:pt x="2771031" y="1825169"/>
                  </a:lnTo>
                  <a:lnTo>
                    <a:pt x="2758516" y="1869991"/>
                  </a:lnTo>
                  <a:lnTo>
                    <a:pt x="2744646" y="1914208"/>
                  </a:lnTo>
                  <a:lnTo>
                    <a:pt x="2729446" y="1957792"/>
                  </a:lnTo>
                  <a:lnTo>
                    <a:pt x="2712940" y="2000720"/>
                  </a:lnTo>
                  <a:lnTo>
                    <a:pt x="2695152" y="2042965"/>
                  </a:lnTo>
                  <a:lnTo>
                    <a:pt x="2676108" y="2084503"/>
                  </a:lnTo>
                  <a:lnTo>
                    <a:pt x="2655832" y="2125307"/>
                  </a:lnTo>
                  <a:lnTo>
                    <a:pt x="2634349" y="2165353"/>
                  </a:lnTo>
                  <a:lnTo>
                    <a:pt x="2611683" y="2204616"/>
                  </a:lnTo>
                  <a:lnTo>
                    <a:pt x="2587860" y="2243069"/>
                  </a:lnTo>
                  <a:lnTo>
                    <a:pt x="2562904" y="2280688"/>
                  </a:lnTo>
                  <a:lnTo>
                    <a:pt x="2536839" y="2317448"/>
                  </a:lnTo>
                  <a:lnTo>
                    <a:pt x="2509690" y="2353322"/>
                  </a:lnTo>
                  <a:lnTo>
                    <a:pt x="2481482" y="2388286"/>
                  </a:lnTo>
                  <a:lnTo>
                    <a:pt x="2452240" y="2422314"/>
                  </a:lnTo>
                  <a:lnTo>
                    <a:pt x="2421988" y="2455381"/>
                  </a:lnTo>
                  <a:lnTo>
                    <a:pt x="2390751" y="2487462"/>
                  </a:lnTo>
                  <a:lnTo>
                    <a:pt x="2358553" y="2518531"/>
                  </a:lnTo>
                  <a:lnTo>
                    <a:pt x="2325420" y="2548563"/>
                  </a:lnTo>
                  <a:lnTo>
                    <a:pt x="2291376" y="2577532"/>
                  </a:lnTo>
                  <a:lnTo>
                    <a:pt x="2256445" y="2605414"/>
                  </a:lnTo>
                  <a:lnTo>
                    <a:pt x="2220653" y="2632183"/>
                  </a:lnTo>
                  <a:lnTo>
                    <a:pt x="2184024" y="2657813"/>
                  </a:lnTo>
                  <a:lnTo>
                    <a:pt x="2146582" y="2682279"/>
                  </a:lnTo>
                  <a:lnTo>
                    <a:pt x="2108353" y="2705556"/>
                  </a:lnTo>
                  <a:lnTo>
                    <a:pt x="2069360" y="2727619"/>
                  </a:lnTo>
                  <a:lnTo>
                    <a:pt x="2029630" y="2748442"/>
                  </a:lnTo>
                  <a:lnTo>
                    <a:pt x="1989186" y="2768000"/>
                  </a:lnTo>
                  <a:lnTo>
                    <a:pt x="1948053" y="2786268"/>
                  </a:lnTo>
                  <a:lnTo>
                    <a:pt x="1906255" y="2803220"/>
                  </a:lnTo>
                  <a:lnTo>
                    <a:pt x="1863818" y="2818830"/>
                  </a:lnTo>
                  <a:lnTo>
                    <a:pt x="1820766" y="2833074"/>
                  </a:lnTo>
                  <a:lnTo>
                    <a:pt x="1777124" y="2845927"/>
                  </a:lnTo>
                  <a:lnTo>
                    <a:pt x="1732916" y="2857362"/>
                  </a:lnTo>
                  <a:lnTo>
                    <a:pt x="1688168" y="2867354"/>
                  </a:lnTo>
                  <a:lnTo>
                    <a:pt x="1642903" y="2875879"/>
                  </a:lnTo>
                  <a:lnTo>
                    <a:pt x="1597147" y="2882911"/>
                  </a:lnTo>
                  <a:lnTo>
                    <a:pt x="1550923" y="2888424"/>
                  </a:lnTo>
                  <a:lnTo>
                    <a:pt x="1504258" y="2892394"/>
                  </a:lnTo>
                  <a:lnTo>
                    <a:pt x="1457175" y="2894794"/>
                  </a:lnTo>
                  <a:lnTo>
                    <a:pt x="1409700" y="2895600"/>
                  </a:lnTo>
                  <a:lnTo>
                    <a:pt x="1362224" y="2894794"/>
                  </a:lnTo>
                  <a:lnTo>
                    <a:pt x="1315141" y="2892394"/>
                  </a:lnTo>
                  <a:lnTo>
                    <a:pt x="1268476" y="2888424"/>
                  </a:lnTo>
                  <a:lnTo>
                    <a:pt x="1222252" y="2882911"/>
                  </a:lnTo>
                  <a:lnTo>
                    <a:pt x="1176496" y="2875879"/>
                  </a:lnTo>
                  <a:lnTo>
                    <a:pt x="1131231" y="2867354"/>
                  </a:lnTo>
                  <a:lnTo>
                    <a:pt x="1086483" y="2857362"/>
                  </a:lnTo>
                  <a:lnTo>
                    <a:pt x="1042275" y="2845927"/>
                  </a:lnTo>
                  <a:lnTo>
                    <a:pt x="998633" y="2833074"/>
                  </a:lnTo>
                  <a:lnTo>
                    <a:pt x="955581" y="2818830"/>
                  </a:lnTo>
                  <a:lnTo>
                    <a:pt x="913144" y="2803220"/>
                  </a:lnTo>
                  <a:lnTo>
                    <a:pt x="871346" y="2786268"/>
                  </a:lnTo>
                  <a:lnTo>
                    <a:pt x="830213" y="2768000"/>
                  </a:lnTo>
                  <a:lnTo>
                    <a:pt x="789769" y="2748442"/>
                  </a:lnTo>
                  <a:lnTo>
                    <a:pt x="750039" y="2727619"/>
                  </a:lnTo>
                  <a:lnTo>
                    <a:pt x="711046" y="2705556"/>
                  </a:lnTo>
                  <a:lnTo>
                    <a:pt x="672817" y="2682279"/>
                  </a:lnTo>
                  <a:lnTo>
                    <a:pt x="635375" y="2657813"/>
                  </a:lnTo>
                  <a:lnTo>
                    <a:pt x="598746" y="2632183"/>
                  </a:lnTo>
                  <a:lnTo>
                    <a:pt x="562954" y="2605414"/>
                  </a:lnTo>
                  <a:lnTo>
                    <a:pt x="528023" y="2577532"/>
                  </a:lnTo>
                  <a:lnTo>
                    <a:pt x="493979" y="2548563"/>
                  </a:lnTo>
                  <a:lnTo>
                    <a:pt x="460846" y="2518531"/>
                  </a:lnTo>
                  <a:lnTo>
                    <a:pt x="428648" y="2487462"/>
                  </a:lnTo>
                  <a:lnTo>
                    <a:pt x="397411" y="2455381"/>
                  </a:lnTo>
                  <a:lnTo>
                    <a:pt x="367159" y="2422314"/>
                  </a:lnTo>
                  <a:lnTo>
                    <a:pt x="337917" y="2388286"/>
                  </a:lnTo>
                  <a:lnTo>
                    <a:pt x="309709" y="2353322"/>
                  </a:lnTo>
                  <a:lnTo>
                    <a:pt x="282560" y="2317448"/>
                  </a:lnTo>
                  <a:lnTo>
                    <a:pt x="256495" y="2280688"/>
                  </a:lnTo>
                  <a:lnTo>
                    <a:pt x="231539" y="2243069"/>
                  </a:lnTo>
                  <a:lnTo>
                    <a:pt x="207716" y="2204616"/>
                  </a:lnTo>
                  <a:lnTo>
                    <a:pt x="185050" y="2165353"/>
                  </a:lnTo>
                  <a:lnTo>
                    <a:pt x="163567" y="2125307"/>
                  </a:lnTo>
                  <a:lnTo>
                    <a:pt x="143291" y="2084503"/>
                  </a:lnTo>
                  <a:lnTo>
                    <a:pt x="124247" y="2042965"/>
                  </a:lnTo>
                  <a:lnTo>
                    <a:pt x="106459" y="2000720"/>
                  </a:lnTo>
                  <a:lnTo>
                    <a:pt x="89953" y="1957792"/>
                  </a:lnTo>
                  <a:lnTo>
                    <a:pt x="74753" y="1914208"/>
                  </a:lnTo>
                  <a:lnTo>
                    <a:pt x="60883" y="1869991"/>
                  </a:lnTo>
                  <a:lnTo>
                    <a:pt x="48368" y="1825169"/>
                  </a:lnTo>
                  <a:lnTo>
                    <a:pt x="37233" y="1779765"/>
                  </a:lnTo>
                  <a:lnTo>
                    <a:pt x="27503" y="1733806"/>
                  </a:lnTo>
                  <a:lnTo>
                    <a:pt x="19202" y="1687316"/>
                  </a:lnTo>
                  <a:lnTo>
                    <a:pt x="12355" y="1640321"/>
                  </a:lnTo>
                  <a:lnTo>
                    <a:pt x="6986" y="1592847"/>
                  </a:lnTo>
                  <a:lnTo>
                    <a:pt x="3121" y="1544918"/>
                  </a:lnTo>
                  <a:lnTo>
                    <a:pt x="784" y="1496561"/>
                  </a:lnTo>
                  <a:lnTo>
                    <a:pt x="0" y="144780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64832" y="2476880"/>
            <a:ext cx="1811655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Step 03: </a:t>
            </a:r>
            <a:r>
              <a:rPr sz="18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Doubts</a:t>
            </a:r>
            <a:endParaRPr sz="18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Put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queries 	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Discussion 	Forum.</a:t>
            </a:r>
            <a:endParaRPr sz="1800">
              <a:latin typeface="Times New Roman"/>
              <a:cs typeface="Times New Roman"/>
            </a:endParaRPr>
          </a:p>
          <a:p>
            <a:pPr marL="297815" marR="60325" indent="-285750">
              <a:lnSpc>
                <a:spcPts val="2110"/>
              </a:lnSpc>
              <a:spcBef>
                <a:spcPts val="114"/>
              </a:spcBef>
              <a:buFont typeface="Courier New"/>
              <a:buChar char="o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Peers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TA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	</a:t>
            </a:r>
            <a:r>
              <a:rPr sz="1800" dirty="0">
                <a:latin typeface="Times New Roman"/>
                <a:cs typeface="Times New Roman"/>
              </a:rPr>
              <a:t>answer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5561" y="5106161"/>
            <a:ext cx="8493760" cy="8445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88595" marR="187960" algn="ctr">
              <a:lnSpc>
                <a:spcPct val="100000"/>
              </a:lnSpc>
              <a:spcBef>
                <a:spcPts val="25"/>
              </a:spcBef>
            </a:pPr>
            <a:r>
              <a:rPr sz="1800" spc="-20" dirty="0">
                <a:solidFill>
                  <a:srgbClr val="FFFF00"/>
                </a:solidFill>
                <a:latin typeface="Times New Roman"/>
                <a:cs typeface="Times New Roman"/>
              </a:rPr>
              <a:t>Non-</a:t>
            </a:r>
            <a:r>
              <a:rPr sz="1800" spc="-10" dirty="0">
                <a:solidFill>
                  <a:srgbClr val="FFFF00"/>
                </a:solidFill>
                <a:latin typeface="Times New Roman"/>
                <a:cs typeface="Times New Roman"/>
              </a:rPr>
              <a:t>Beginners:</a:t>
            </a:r>
            <a:r>
              <a:rPr sz="1800" spc="-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directly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02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phase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additional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might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important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answering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peer’s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queries.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96128" y="2263165"/>
            <a:ext cx="897890" cy="2216150"/>
            <a:chOff x="5596128" y="2263165"/>
            <a:chExt cx="897890" cy="221615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95188" y="2263165"/>
              <a:ext cx="798588" cy="23467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738622" y="2324861"/>
              <a:ext cx="640715" cy="76200"/>
            </a:xfrm>
            <a:custGeom>
              <a:avLst/>
              <a:gdLst/>
              <a:ahLst/>
              <a:cxnLst/>
              <a:rect l="l" t="t" r="r" b="b"/>
              <a:pathLst>
                <a:path w="640714" h="76200">
                  <a:moveTo>
                    <a:pt x="564261" y="0"/>
                  </a:moveTo>
                  <a:lnTo>
                    <a:pt x="564261" y="76200"/>
                  </a:lnTo>
                  <a:lnTo>
                    <a:pt x="615061" y="50800"/>
                  </a:lnTo>
                  <a:lnTo>
                    <a:pt x="576961" y="50800"/>
                  </a:lnTo>
                  <a:lnTo>
                    <a:pt x="576961" y="25400"/>
                  </a:lnTo>
                  <a:lnTo>
                    <a:pt x="615061" y="25400"/>
                  </a:lnTo>
                  <a:lnTo>
                    <a:pt x="564261" y="0"/>
                  </a:lnTo>
                  <a:close/>
                </a:path>
                <a:path w="640714" h="76200">
                  <a:moveTo>
                    <a:pt x="564261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564261" y="50800"/>
                  </a:lnTo>
                  <a:lnTo>
                    <a:pt x="564261" y="25400"/>
                  </a:lnTo>
                  <a:close/>
                </a:path>
                <a:path w="640714" h="76200">
                  <a:moveTo>
                    <a:pt x="615061" y="25400"/>
                  </a:moveTo>
                  <a:lnTo>
                    <a:pt x="576961" y="25400"/>
                  </a:lnTo>
                  <a:lnTo>
                    <a:pt x="576961" y="50800"/>
                  </a:lnTo>
                  <a:lnTo>
                    <a:pt x="615061" y="50800"/>
                  </a:lnTo>
                  <a:lnTo>
                    <a:pt x="640461" y="38100"/>
                  </a:lnTo>
                  <a:lnTo>
                    <a:pt x="615061" y="2540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6128" y="4244365"/>
              <a:ext cx="842784" cy="23467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715762" y="4306061"/>
              <a:ext cx="685800" cy="76200"/>
            </a:xfrm>
            <a:custGeom>
              <a:avLst/>
              <a:gdLst/>
              <a:ahLst/>
              <a:cxnLst/>
              <a:rect l="l" t="t" r="r" b="b"/>
              <a:pathLst>
                <a:path w="685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68580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685800" h="76200">
                  <a:moveTo>
                    <a:pt x="685800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685800" y="50800"/>
                  </a:lnTo>
                  <a:lnTo>
                    <a:pt x="685800" y="254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Words>1691</Words>
  <Application>Microsoft Macintosh PowerPoint</Application>
  <PresentationFormat>On-screen Show (4:3)</PresentationFormat>
  <Paragraphs>247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Carlito</vt:lpstr>
      <vt:lpstr>Courier New</vt:lpstr>
      <vt:lpstr>Times New Roman</vt:lpstr>
      <vt:lpstr>Wingdings</vt:lpstr>
      <vt:lpstr>Office Theme</vt:lpstr>
      <vt:lpstr>PowerPoint Presentation</vt:lpstr>
      <vt:lpstr>Agenda for CS #1</vt:lpstr>
      <vt:lpstr>Ground Rules!</vt:lpstr>
      <vt:lpstr>Motivation for this course ?</vt:lpstr>
      <vt:lpstr>Course Objectives</vt:lpstr>
      <vt:lpstr>Courseware</vt:lpstr>
      <vt:lpstr>Text Books</vt:lpstr>
      <vt:lpstr>Evaluation Components</vt:lpstr>
      <vt:lpstr>Pedagogy for this Course</vt:lpstr>
      <vt:lpstr>Today’s Schedule</vt:lpstr>
      <vt:lpstr>Program &amp; Programming Language</vt:lpstr>
      <vt:lpstr>Python as a Programming Language</vt:lpstr>
      <vt:lpstr>Python as a Programming Language</vt:lpstr>
      <vt:lpstr>Python Applications</vt:lpstr>
      <vt:lpstr>Python Ecosystem</vt:lpstr>
      <vt:lpstr>Python Ecosystem</vt:lpstr>
      <vt:lpstr>Python Installation</vt:lpstr>
      <vt:lpstr>Integrated Development Environments (IDE) for Python</vt:lpstr>
      <vt:lpstr>Input / Output with Python</vt:lpstr>
      <vt:lpstr>Basic Code Constructs</vt:lpstr>
      <vt:lpstr>Data Types in Python</vt:lpstr>
      <vt:lpstr>Data Types in Python</vt:lpstr>
      <vt:lpstr>Post your queries in the Discussion Forum!!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Microsoft Office User</cp:lastModifiedBy>
  <cp:revision>6</cp:revision>
  <dcterms:created xsi:type="dcterms:W3CDTF">2024-05-03T20:36:35Z</dcterms:created>
  <dcterms:modified xsi:type="dcterms:W3CDTF">2025-07-11T03:42:53Z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2024-05-03T00:00:00Z</vt:filetime>
  </property>
  <property fmtid="{D5CDD505-2E9C-101B-9397-08002B2CF9AE}" pid="5" name="Producer">
    <vt:lpwstr>3-Heights(TM) PDF Security Shell 4.8.25.2 (http://www.pdf-tools.com)</vt:lpwstr>
  </property>
</Properties>
</file>