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  <p:sldId id="264" r:id="rId10"/>
    <p:sldId id="265" r:id="rId11"/>
    <p:sldId id="266" r:id="rId12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5"/>
  </p:normalViewPr>
  <p:slideViewPr>
    <p:cSldViewPr>
      <p:cViewPr varScale="1">
        <p:scale>
          <a:sx n="107" d="100"/>
          <a:sy n="107" d="100"/>
        </p:scale>
        <p:origin x="1760" y="1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006FC0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 u="sng">
                <a:solidFill>
                  <a:srgbClr val="C0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0F114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15" dirty="0">
                <a:latin typeface="Arial"/>
                <a:cs typeface="Arial"/>
              </a:rPr>
              <a:t> </a:t>
            </a:r>
            <a:r>
              <a:rPr dirty="0"/>
              <a:t>Pilani, Deemed</a:t>
            </a:r>
            <a:r>
              <a:rPr spc="-15" dirty="0"/>
              <a:t> </a:t>
            </a:r>
            <a:r>
              <a:rPr dirty="0"/>
              <a:t>to</a:t>
            </a:r>
            <a:r>
              <a:rPr spc="-3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University</a:t>
            </a:r>
            <a:r>
              <a:rPr spc="5" dirty="0"/>
              <a:t> </a:t>
            </a:r>
            <a:r>
              <a:rPr dirty="0"/>
              <a:t>under</a:t>
            </a:r>
            <a:r>
              <a:rPr spc="-30" dirty="0"/>
              <a:t> </a:t>
            </a:r>
            <a:r>
              <a:rPr dirty="0"/>
              <a:t>Section</a:t>
            </a:r>
            <a:r>
              <a:rPr spc="-20" dirty="0"/>
              <a:t> </a:t>
            </a:r>
            <a:r>
              <a:rPr dirty="0"/>
              <a:t>3</a:t>
            </a:r>
            <a:r>
              <a:rPr spc="-25" dirty="0"/>
              <a:t> </a:t>
            </a:r>
            <a:r>
              <a:rPr dirty="0"/>
              <a:t>of</a:t>
            </a:r>
            <a:r>
              <a:rPr spc="-25" dirty="0"/>
              <a:t> </a:t>
            </a:r>
            <a:r>
              <a:rPr dirty="0"/>
              <a:t>UGC</a:t>
            </a:r>
            <a:r>
              <a:rPr spc="-25" dirty="0"/>
              <a:t> </a:t>
            </a:r>
            <a:r>
              <a:rPr dirty="0"/>
              <a:t>Act,</a:t>
            </a:r>
            <a:r>
              <a:rPr spc="-30" dirty="0"/>
              <a:t> </a:t>
            </a:r>
            <a:r>
              <a:rPr spc="-20" dirty="0"/>
              <a:t>1956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7/10/25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23189">
              <a:lnSpc>
                <a:spcPts val="1425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006FC0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 u="sng">
                <a:solidFill>
                  <a:srgbClr val="C0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0F114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15" dirty="0">
                <a:latin typeface="Arial"/>
                <a:cs typeface="Arial"/>
              </a:rPr>
              <a:t> </a:t>
            </a:r>
            <a:r>
              <a:rPr dirty="0"/>
              <a:t>Pilani, Deemed</a:t>
            </a:r>
            <a:r>
              <a:rPr spc="-15" dirty="0"/>
              <a:t> </a:t>
            </a:r>
            <a:r>
              <a:rPr dirty="0"/>
              <a:t>to</a:t>
            </a:r>
            <a:r>
              <a:rPr spc="-3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University</a:t>
            </a:r>
            <a:r>
              <a:rPr spc="5" dirty="0"/>
              <a:t> </a:t>
            </a:r>
            <a:r>
              <a:rPr dirty="0"/>
              <a:t>under</a:t>
            </a:r>
            <a:r>
              <a:rPr spc="-30" dirty="0"/>
              <a:t> </a:t>
            </a:r>
            <a:r>
              <a:rPr dirty="0"/>
              <a:t>Section</a:t>
            </a:r>
            <a:r>
              <a:rPr spc="-20" dirty="0"/>
              <a:t> </a:t>
            </a:r>
            <a:r>
              <a:rPr dirty="0"/>
              <a:t>3</a:t>
            </a:r>
            <a:r>
              <a:rPr spc="-25" dirty="0"/>
              <a:t> </a:t>
            </a:r>
            <a:r>
              <a:rPr dirty="0"/>
              <a:t>of</a:t>
            </a:r>
            <a:r>
              <a:rPr spc="-25" dirty="0"/>
              <a:t> </a:t>
            </a:r>
            <a:r>
              <a:rPr dirty="0"/>
              <a:t>UGC</a:t>
            </a:r>
            <a:r>
              <a:rPr spc="-25" dirty="0"/>
              <a:t> </a:t>
            </a:r>
            <a:r>
              <a:rPr dirty="0"/>
              <a:t>Act,</a:t>
            </a:r>
            <a:r>
              <a:rPr spc="-30" dirty="0"/>
              <a:t> </a:t>
            </a:r>
            <a:r>
              <a:rPr spc="-20" dirty="0"/>
              <a:t>1956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7/10/25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23189">
              <a:lnSpc>
                <a:spcPts val="1425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006FC0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0F114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15" dirty="0">
                <a:latin typeface="Arial"/>
                <a:cs typeface="Arial"/>
              </a:rPr>
              <a:t> </a:t>
            </a:r>
            <a:r>
              <a:rPr dirty="0"/>
              <a:t>Pilani, Deemed</a:t>
            </a:r>
            <a:r>
              <a:rPr spc="-15" dirty="0"/>
              <a:t> </a:t>
            </a:r>
            <a:r>
              <a:rPr dirty="0"/>
              <a:t>to</a:t>
            </a:r>
            <a:r>
              <a:rPr spc="-3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University</a:t>
            </a:r>
            <a:r>
              <a:rPr spc="5" dirty="0"/>
              <a:t> </a:t>
            </a:r>
            <a:r>
              <a:rPr dirty="0"/>
              <a:t>under</a:t>
            </a:r>
            <a:r>
              <a:rPr spc="-30" dirty="0"/>
              <a:t> </a:t>
            </a:r>
            <a:r>
              <a:rPr dirty="0"/>
              <a:t>Section</a:t>
            </a:r>
            <a:r>
              <a:rPr spc="-20" dirty="0"/>
              <a:t> </a:t>
            </a:r>
            <a:r>
              <a:rPr dirty="0"/>
              <a:t>3</a:t>
            </a:r>
            <a:r>
              <a:rPr spc="-25" dirty="0"/>
              <a:t> </a:t>
            </a:r>
            <a:r>
              <a:rPr dirty="0"/>
              <a:t>of</a:t>
            </a:r>
            <a:r>
              <a:rPr spc="-25" dirty="0"/>
              <a:t> </a:t>
            </a:r>
            <a:r>
              <a:rPr dirty="0"/>
              <a:t>UGC</a:t>
            </a:r>
            <a:r>
              <a:rPr spc="-25" dirty="0"/>
              <a:t> </a:t>
            </a:r>
            <a:r>
              <a:rPr dirty="0"/>
              <a:t>Act,</a:t>
            </a:r>
            <a:r>
              <a:rPr spc="-30" dirty="0"/>
              <a:t> </a:t>
            </a:r>
            <a:r>
              <a:rPr spc="-20" dirty="0"/>
              <a:t>1956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7/10/25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23189">
              <a:lnSpc>
                <a:spcPts val="1425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006FC0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0F114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15" dirty="0">
                <a:latin typeface="Arial"/>
                <a:cs typeface="Arial"/>
              </a:rPr>
              <a:t> </a:t>
            </a:r>
            <a:r>
              <a:rPr dirty="0"/>
              <a:t>Pilani, Deemed</a:t>
            </a:r>
            <a:r>
              <a:rPr spc="-15" dirty="0"/>
              <a:t> </a:t>
            </a:r>
            <a:r>
              <a:rPr dirty="0"/>
              <a:t>to</a:t>
            </a:r>
            <a:r>
              <a:rPr spc="-3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University</a:t>
            </a:r>
            <a:r>
              <a:rPr spc="5" dirty="0"/>
              <a:t> </a:t>
            </a:r>
            <a:r>
              <a:rPr dirty="0"/>
              <a:t>under</a:t>
            </a:r>
            <a:r>
              <a:rPr spc="-30" dirty="0"/>
              <a:t> </a:t>
            </a:r>
            <a:r>
              <a:rPr dirty="0"/>
              <a:t>Section</a:t>
            </a:r>
            <a:r>
              <a:rPr spc="-20" dirty="0"/>
              <a:t> </a:t>
            </a:r>
            <a:r>
              <a:rPr dirty="0"/>
              <a:t>3</a:t>
            </a:r>
            <a:r>
              <a:rPr spc="-25" dirty="0"/>
              <a:t> </a:t>
            </a:r>
            <a:r>
              <a:rPr dirty="0"/>
              <a:t>of</a:t>
            </a:r>
            <a:r>
              <a:rPr spc="-25" dirty="0"/>
              <a:t> </a:t>
            </a:r>
            <a:r>
              <a:rPr dirty="0"/>
              <a:t>UGC</a:t>
            </a:r>
            <a:r>
              <a:rPr spc="-25" dirty="0"/>
              <a:t> </a:t>
            </a:r>
            <a:r>
              <a:rPr dirty="0"/>
              <a:t>Act,</a:t>
            </a:r>
            <a:r>
              <a:rPr spc="-30" dirty="0"/>
              <a:t> </a:t>
            </a:r>
            <a:r>
              <a:rPr spc="-20" dirty="0"/>
              <a:t>1956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7/10/25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23189">
              <a:lnSpc>
                <a:spcPts val="1425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68579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3352800"/>
            <a:ext cx="8686800" cy="2743200"/>
          </a:xfrm>
          <a:custGeom>
            <a:avLst/>
            <a:gdLst/>
            <a:ahLst/>
            <a:cxnLst/>
            <a:rect l="l" t="t" r="r" b="b"/>
            <a:pathLst>
              <a:path w="8686800" h="2743200">
                <a:moveTo>
                  <a:pt x="8686800" y="0"/>
                </a:moveTo>
                <a:lnTo>
                  <a:pt x="0" y="0"/>
                </a:lnTo>
                <a:lnTo>
                  <a:pt x="0" y="2743200"/>
                </a:lnTo>
                <a:lnTo>
                  <a:pt x="8686800" y="2743200"/>
                </a:lnTo>
                <a:lnTo>
                  <a:pt x="8686800" y="0"/>
                </a:lnTo>
                <a:close/>
              </a:path>
            </a:pathLst>
          </a:custGeom>
          <a:solidFill>
            <a:srgbClr val="0F11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895600" y="6096000"/>
            <a:ext cx="2895600" cy="76200"/>
          </a:xfrm>
          <a:custGeom>
            <a:avLst/>
            <a:gdLst/>
            <a:ahLst/>
            <a:cxnLst/>
            <a:rect l="l" t="t" r="r" b="b"/>
            <a:pathLst>
              <a:path w="2895600" h="76200">
                <a:moveTo>
                  <a:pt x="2895600" y="0"/>
                </a:moveTo>
                <a:lnTo>
                  <a:pt x="0" y="0"/>
                </a:lnTo>
                <a:lnTo>
                  <a:pt x="0" y="76200"/>
                </a:lnTo>
                <a:lnTo>
                  <a:pt x="2895600" y="76200"/>
                </a:lnTo>
                <a:lnTo>
                  <a:pt x="2895600" y="0"/>
                </a:lnTo>
                <a:close/>
              </a:path>
            </a:pathLst>
          </a:custGeom>
          <a:solidFill>
            <a:srgbClr val="76C2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6096000"/>
            <a:ext cx="2895600" cy="76200"/>
          </a:xfrm>
          <a:custGeom>
            <a:avLst/>
            <a:gdLst/>
            <a:ahLst/>
            <a:cxnLst/>
            <a:rect l="l" t="t" r="r" b="b"/>
            <a:pathLst>
              <a:path w="2895600" h="76200">
                <a:moveTo>
                  <a:pt x="2895600" y="0"/>
                </a:moveTo>
                <a:lnTo>
                  <a:pt x="0" y="0"/>
                </a:lnTo>
                <a:lnTo>
                  <a:pt x="0" y="76200"/>
                </a:lnTo>
                <a:lnTo>
                  <a:pt x="2895600" y="76200"/>
                </a:lnTo>
                <a:lnTo>
                  <a:pt x="2895600" y="0"/>
                </a:lnTo>
                <a:close/>
              </a:path>
            </a:pathLst>
          </a:custGeom>
          <a:solidFill>
            <a:srgbClr val="FBAF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5791200" y="6096000"/>
            <a:ext cx="2895600" cy="76200"/>
          </a:xfrm>
          <a:custGeom>
            <a:avLst/>
            <a:gdLst/>
            <a:ahLst/>
            <a:cxnLst/>
            <a:rect l="l" t="t" r="r" b="b"/>
            <a:pathLst>
              <a:path w="2895600" h="76200">
                <a:moveTo>
                  <a:pt x="2895600" y="0"/>
                </a:moveTo>
                <a:lnTo>
                  <a:pt x="0" y="0"/>
                </a:lnTo>
                <a:lnTo>
                  <a:pt x="0" y="76200"/>
                </a:lnTo>
                <a:lnTo>
                  <a:pt x="2895600" y="76200"/>
                </a:lnTo>
                <a:lnTo>
                  <a:pt x="2895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bg object 2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" y="3352800"/>
            <a:ext cx="2057400" cy="197967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0F114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15" dirty="0">
                <a:latin typeface="Arial"/>
                <a:cs typeface="Arial"/>
              </a:rPr>
              <a:t> </a:t>
            </a:r>
            <a:r>
              <a:rPr dirty="0"/>
              <a:t>Pilani, Deemed</a:t>
            </a:r>
            <a:r>
              <a:rPr spc="-15" dirty="0"/>
              <a:t> </a:t>
            </a:r>
            <a:r>
              <a:rPr dirty="0"/>
              <a:t>to</a:t>
            </a:r>
            <a:r>
              <a:rPr spc="-3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University</a:t>
            </a:r>
            <a:r>
              <a:rPr spc="5" dirty="0"/>
              <a:t> </a:t>
            </a:r>
            <a:r>
              <a:rPr dirty="0"/>
              <a:t>under</a:t>
            </a:r>
            <a:r>
              <a:rPr spc="-30" dirty="0"/>
              <a:t> </a:t>
            </a:r>
            <a:r>
              <a:rPr dirty="0"/>
              <a:t>Section</a:t>
            </a:r>
            <a:r>
              <a:rPr spc="-20" dirty="0"/>
              <a:t> </a:t>
            </a:r>
            <a:r>
              <a:rPr dirty="0"/>
              <a:t>3</a:t>
            </a:r>
            <a:r>
              <a:rPr spc="-25" dirty="0"/>
              <a:t> </a:t>
            </a:r>
            <a:r>
              <a:rPr dirty="0"/>
              <a:t>of</a:t>
            </a:r>
            <a:r>
              <a:rPr spc="-25" dirty="0"/>
              <a:t> </a:t>
            </a:r>
            <a:r>
              <a:rPr dirty="0"/>
              <a:t>UGC</a:t>
            </a:r>
            <a:r>
              <a:rPr spc="-25" dirty="0"/>
              <a:t> </a:t>
            </a:r>
            <a:r>
              <a:rPr dirty="0"/>
              <a:t>Act,</a:t>
            </a:r>
            <a:r>
              <a:rPr spc="-30" dirty="0"/>
              <a:t> </a:t>
            </a:r>
            <a:r>
              <a:rPr spc="-20" dirty="0"/>
              <a:t>1956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7/10/25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23189">
              <a:lnSpc>
                <a:spcPts val="1425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629911" y="6550152"/>
            <a:ext cx="2329180" cy="48895"/>
          </a:xfrm>
          <a:custGeom>
            <a:avLst/>
            <a:gdLst/>
            <a:ahLst/>
            <a:cxnLst/>
            <a:rect l="l" t="t" r="r" b="b"/>
            <a:pathLst>
              <a:path w="2329179" h="48895">
                <a:moveTo>
                  <a:pt x="2328672" y="0"/>
                </a:moveTo>
                <a:lnTo>
                  <a:pt x="0" y="0"/>
                </a:lnTo>
                <a:lnTo>
                  <a:pt x="0" y="48768"/>
                </a:lnTo>
                <a:lnTo>
                  <a:pt x="2328672" y="48768"/>
                </a:lnTo>
                <a:lnTo>
                  <a:pt x="2328672" y="0"/>
                </a:lnTo>
                <a:close/>
              </a:path>
            </a:pathLst>
          </a:custGeom>
          <a:solidFill>
            <a:srgbClr val="76C2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908292" y="6550152"/>
            <a:ext cx="2235835" cy="45720"/>
          </a:xfrm>
          <a:custGeom>
            <a:avLst/>
            <a:gdLst/>
            <a:ahLst/>
            <a:cxnLst/>
            <a:rect l="l" t="t" r="r" b="b"/>
            <a:pathLst>
              <a:path w="2235834" h="45720">
                <a:moveTo>
                  <a:pt x="2235707" y="0"/>
                </a:moveTo>
                <a:lnTo>
                  <a:pt x="0" y="0"/>
                </a:lnTo>
                <a:lnTo>
                  <a:pt x="0" y="45720"/>
                </a:lnTo>
                <a:lnTo>
                  <a:pt x="2235707" y="45720"/>
                </a:lnTo>
                <a:lnTo>
                  <a:pt x="2235707" y="0"/>
                </a:lnTo>
                <a:close/>
              </a:path>
            </a:pathLst>
          </a:custGeom>
          <a:solidFill>
            <a:srgbClr val="E21C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083307" y="6550152"/>
            <a:ext cx="2581910" cy="48895"/>
          </a:xfrm>
          <a:custGeom>
            <a:avLst/>
            <a:gdLst/>
            <a:ahLst/>
            <a:cxnLst/>
            <a:rect l="l" t="t" r="r" b="b"/>
            <a:pathLst>
              <a:path w="2581910" h="48895">
                <a:moveTo>
                  <a:pt x="2581656" y="0"/>
                </a:moveTo>
                <a:lnTo>
                  <a:pt x="0" y="0"/>
                </a:lnTo>
                <a:lnTo>
                  <a:pt x="0" y="48768"/>
                </a:lnTo>
                <a:lnTo>
                  <a:pt x="2581656" y="48768"/>
                </a:lnTo>
                <a:lnTo>
                  <a:pt x="2581656" y="0"/>
                </a:lnTo>
                <a:close/>
              </a:path>
            </a:pathLst>
          </a:custGeom>
          <a:solidFill>
            <a:srgbClr val="FBAF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4495800" y="6557772"/>
            <a:ext cx="2329180" cy="45720"/>
          </a:xfrm>
          <a:custGeom>
            <a:avLst/>
            <a:gdLst/>
            <a:ahLst/>
            <a:cxnLst/>
            <a:rect l="l" t="t" r="r" b="b"/>
            <a:pathLst>
              <a:path w="2329179" h="45720">
                <a:moveTo>
                  <a:pt x="2328672" y="0"/>
                </a:moveTo>
                <a:lnTo>
                  <a:pt x="0" y="0"/>
                </a:lnTo>
                <a:lnTo>
                  <a:pt x="0" y="45719"/>
                </a:lnTo>
                <a:lnTo>
                  <a:pt x="2328672" y="45719"/>
                </a:lnTo>
                <a:lnTo>
                  <a:pt x="2328672" y="0"/>
                </a:lnTo>
                <a:close/>
              </a:path>
            </a:pathLst>
          </a:custGeom>
          <a:solidFill>
            <a:srgbClr val="76C2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2133599" y="6557772"/>
            <a:ext cx="2362200" cy="45720"/>
          </a:xfrm>
          <a:custGeom>
            <a:avLst/>
            <a:gdLst/>
            <a:ahLst/>
            <a:cxnLst/>
            <a:rect l="l" t="t" r="r" b="b"/>
            <a:pathLst>
              <a:path w="2362200" h="45720">
                <a:moveTo>
                  <a:pt x="2362200" y="0"/>
                </a:moveTo>
                <a:lnTo>
                  <a:pt x="0" y="0"/>
                </a:lnTo>
                <a:lnTo>
                  <a:pt x="0" y="45719"/>
                </a:lnTo>
                <a:lnTo>
                  <a:pt x="2362200" y="45719"/>
                </a:lnTo>
                <a:lnTo>
                  <a:pt x="2362200" y="0"/>
                </a:lnTo>
                <a:close/>
              </a:path>
            </a:pathLst>
          </a:custGeom>
          <a:solidFill>
            <a:srgbClr val="FBAF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6815327" y="6557772"/>
            <a:ext cx="2329180" cy="45720"/>
          </a:xfrm>
          <a:custGeom>
            <a:avLst/>
            <a:gdLst/>
            <a:ahLst/>
            <a:cxnLst/>
            <a:rect l="l" t="t" r="r" b="b"/>
            <a:pathLst>
              <a:path w="2329179" h="45720">
                <a:moveTo>
                  <a:pt x="2328672" y="0"/>
                </a:moveTo>
                <a:lnTo>
                  <a:pt x="0" y="0"/>
                </a:lnTo>
                <a:lnTo>
                  <a:pt x="0" y="45719"/>
                </a:lnTo>
                <a:lnTo>
                  <a:pt x="2328672" y="45719"/>
                </a:lnTo>
                <a:lnTo>
                  <a:pt x="232867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2" name="bg object 2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629400" y="0"/>
            <a:ext cx="2193036" cy="693420"/>
          </a:xfrm>
          <a:prstGeom prst="rect">
            <a:avLst/>
          </a:prstGeom>
        </p:spPr>
      </p:pic>
      <p:sp>
        <p:nvSpPr>
          <p:cNvPr id="23" name="bg object 23"/>
          <p:cNvSpPr/>
          <p:nvPr/>
        </p:nvSpPr>
        <p:spPr>
          <a:xfrm>
            <a:off x="2362200" y="1295400"/>
            <a:ext cx="2329180" cy="45720"/>
          </a:xfrm>
          <a:custGeom>
            <a:avLst/>
            <a:gdLst/>
            <a:ahLst/>
            <a:cxnLst/>
            <a:rect l="l" t="t" r="r" b="b"/>
            <a:pathLst>
              <a:path w="2329179" h="45719">
                <a:moveTo>
                  <a:pt x="2328672" y="0"/>
                </a:moveTo>
                <a:lnTo>
                  <a:pt x="0" y="0"/>
                </a:lnTo>
                <a:lnTo>
                  <a:pt x="0" y="45720"/>
                </a:lnTo>
                <a:lnTo>
                  <a:pt x="2328672" y="45720"/>
                </a:lnTo>
                <a:lnTo>
                  <a:pt x="2328672" y="0"/>
                </a:lnTo>
                <a:close/>
              </a:path>
            </a:pathLst>
          </a:custGeom>
          <a:solidFill>
            <a:srgbClr val="76C2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1295400"/>
            <a:ext cx="2362200" cy="45720"/>
          </a:xfrm>
          <a:custGeom>
            <a:avLst/>
            <a:gdLst/>
            <a:ahLst/>
            <a:cxnLst/>
            <a:rect l="l" t="t" r="r" b="b"/>
            <a:pathLst>
              <a:path w="2362200" h="45719">
                <a:moveTo>
                  <a:pt x="2362200" y="0"/>
                </a:moveTo>
                <a:lnTo>
                  <a:pt x="0" y="0"/>
                </a:lnTo>
                <a:lnTo>
                  <a:pt x="0" y="45720"/>
                </a:lnTo>
                <a:lnTo>
                  <a:pt x="2362200" y="45720"/>
                </a:lnTo>
                <a:lnTo>
                  <a:pt x="2362200" y="0"/>
                </a:lnTo>
                <a:close/>
              </a:path>
            </a:pathLst>
          </a:custGeom>
          <a:solidFill>
            <a:srgbClr val="FBAF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4681728" y="1295400"/>
            <a:ext cx="2329180" cy="45720"/>
          </a:xfrm>
          <a:custGeom>
            <a:avLst/>
            <a:gdLst/>
            <a:ahLst/>
            <a:cxnLst/>
            <a:rect l="l" t="t" r="r" b="b"/>
            <a:pathLst>
              <a:path w="2329179" h="45719">
                <a:moveTo>
                  <a:pt x="2328672" y="0"/>
                </a:moveTo>
                <a:lnTo>
                  <a:pt x="0" y="0"/>
                </a:lnTo>
                <a:lnTo>
                  <a:pt x="0" y="45720"/>
                </a:lnTo>
                <a:lnTo>
                  <a:pt x="2328672" y="45720"/>
                </a:lnTo>
                <a:lnTo>
                  <a:pt x="232867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8927" y="379221"/>
            <a:ext cx="6586855" cy="8837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006FC0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4939" y="1387856"/>
            <a:ext cx="8680450" cy="47367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 u="sng">
                <a:solidFill>
                  <a:srgbClr val="C0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585842" y="6639430"/>
            <a:ext cx="4488180" cy="1822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0F114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15" dirty="0">
                <a:latin typeface="Arial"/>
                <a:cs typeface="Arial"/>
              </a:rPr>
              <a:t> </a:t>
            </a:r>
            <a:r>
              <a:rPr dirty="0"/>
              <a:t>Pilani, Deemed</a:t>
            </a:r>
            <a:r>
              <a:rPr spc="-15" dirty="0"/>
              <a:t> </a:t>
            </a:r>
            <a:r>
              <a:rPr dirty="0"/>
              <a:t>to</a:t>
            </a:r>
            <a:r>
              <a:rPr spc="-3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University</a:t>
            </a:r>
            <a:r>
              <a:rPr spc="5" dirty="0"/>
              <a:t> </a:t>
            </a:r>
            <a:r>
              <a:rPr dirty="0"/>
              <a:t>under</a:t>
            </a:r>
            <a:r>
              <a:rPr spc="-30" dirty="0"/>
              <a:t> </a:t>
            </a:r>
            <a:r>
              <a:rPr dirty="0"/>
              <a:t>Section</a:t>
            </a:r>
            <a:r>
              <a:rPr spc="-20" dirty="0"/>
              <a:t> </a:t>
            </a:r>
            <a:r>
              <a:rPr dirty="0"/>
              <a:t>3</a:t>
            </a:r>
            <a:r>
              <a:rPr spc="-25" dirty="0"/>
              <a:t> </a:t>
            </a:r>
            <a:r>
              <a:rPr dirty="0"/>
              <a:t>of</a:t>
            </a:r>
            <a:r>
              <a:rPr spc="-25" dirty="0"/>
              <a:t> </a:t>
            </a:r>
            <a:r>
              <a:rPr dirty="0"/>
              <a:t>UGC</a:t>
            </a:r>
            <a:r>
              <a:rPr spc="-25" dirty="0"/>
              <a:t> </a:t>
            </a:r>
            <a:r>
              <a:rPr dirty="0"/>
              <a:t>Act,</a:t>
            </a:r>
            <a:r>
              <a:rPr spc="-30" dirty="0"/>
              <a:t> </a:t>
            </a:r>
            <a:r>
              <a:rPr spc="-20" dirty="0"/>
              <a:t>1956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7/10/25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843518" y="6191005"/>
            <a:ext cx="259715" cy="1962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123189">
              <a:lnSpc>
                <a:spcPts val="1425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py.org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cipy.org/about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2445" y="5218595"/>
            <a:ext cx="1663064" cy="688340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595"/>
              </a:spcBef>
            </a:pPr>
            <a:r>
              <a:rPr sz="2900" b="1" spc="-140" dirty="0">
                <a:solidFill>
                  <a:srgbClr val="FFFFFF"/>
                </a:solidFill>
                <a:latin typeface="Arial"/>
                <a:cs typeface="Arial"/>
              </a:rPr>
              <a:t>BITS</a:t>
            </a:r>
            <a:r>
              <a:rPr sz="2900" b="1" spc="-2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00" spc="-130" dirty="0">
                <a:solidFill>
                  <a:srgbClr val="FFFFFF"/>
                </a:solidFill>
                <a:latin typeface="Arial"/>
                <a:cs typeface="Arial"/>
              </a:rPr>
              <a:t>Pilani</a:t>
            </a:r>
            <a:endParaRPr sz="2900">
              <a:latin typeface="Arial"/>
              <a:cs typeface="Arial"/>
            </a:endParaRPr>
          </a:p>
          <a:p>
            <a:pPr marR="2540" algn="ctr">
              <a:lnSpc>
                <a:spcPct val="100000"/>
              </a:lnSpc>
              <a:spcBef>
                <a:spcPts val="160"/>
              </a:spcBef>
            </a:pPr>
            <a:r>
              <a:rPr sz="900" spc="-95" dirty="0">
                <a:solidFill>
                  <a:srgbClr val="FFFFFF"/>
                </a:solidFill>
                <a:latin typeface="Arial"/>
                <a:cs typeface="Arial"/>
              </a:rPr>
              <a:t>Pilani|Dubai|Goa|Hyderabad</a:t>
            </a:r>
            <a:endParaRPr sz="9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12797" y="3867429"/>
            <a:ext cx="5996305" cy="15046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00125" marR="5080" indent="-1000125">
              <a:lnSpc>
                <a:spcPct val="118900"/>
              </a:lnSpc>
              <a:spcBef>
                <a:spcPts val="100"/>
              </a:spcBef>
            </a:pPr>
            <a:r>
              <a:rPr sz="2800" b="1" spc="-155" dirty="0">
                <a:solidFill>
                  <a:srgbClr val="00AF50"/>
                </a:solidFill>
                <a:latin typeface="Arial"/>
                <a:cs typeface="Arial"/>
              </a:rPr>
              <a:t>Introduction</a:t>
            </a:r>
            <a:r>
              <a:rPr sz="2800" b="1" spc="-280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800" b="1" spc="-90" dirty="0">
                <a:solidFill>
                  <a:srgbClr val="00AF50"/>
                </a:solidFill>
                <a:latin typeface="Arial"/>
                <a:cs typeface="Arial"/>
              </a:rPr>
              <a:t>to</a:t>
            </a:r>
            <a:r>
              <a:rPr sz="2800" b="1" spc="-260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800" b="1" spc="-150" dirty="0">
                <a:solidFill>
                  <a:srgbClr val="00AF50"/>
                </a:solidFill>
                <a:latin typeface="Arial"/>
                <a:cs typeface="Arial"/>
              </a:rPr>
              <a:t>Python</a:t>
            </a:r>
            <a:r>
              <a:rPr sz="2800" b="1" spc="-229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800" b="1" spc="-114" dirty="0">
                <a:solidFill>
                  <a:srgbClr val="00AF50"/>
                </a:solidFill>
                <a:latin typeface="Arial"/>
                <a:cs typeface="Arial"/>
              </a:rPr>
              <a:t>for</a:t>
            </a:r>
            <a:r>
              <a:rPr sz="2800" b="1" spc="-26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800" b="1" spc="-130" dirty="0">
                <a:solidFill>
                  <a:srgbClr val="00AF50"/>
                </a:solidFill>
                <a:latin typeface="Arial"/>
                <a:cs typeface="Arial"/>
              </a:rPr>
              <a:t>Data</a:t>
            </a:r>
            <a:r>
              <a:rPr sz="2800" b="1" spc="-24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800" b="1" spc="-100" dirty="0">
                <a:solidFill>
                  <a:srgbClr val="00AF50"/>
                </a:solidFill>
                <a:latin typeface="Arial"/>
                <a:cs typeface="Arial"/>
              </a:rPr>
              <a:t>Science </a:t>
            </a:r>
            <a:r>
              <a:rPr lang="en-CA" sz="2000" b="1" spc="-100" dirty="0">
                <a:solidFill>
                  <a:srgbClr val="FBD4B5"/>
                </a:solidFill>
                <a:latin typeface="Arial"/>
                <a:cs typeface="Arial"/>
              </a:rPr>
              <a:t>Section 1 - Non-Specific </a:t>
            </a:r>
            <a:r>
              <a:rPr lang="en-CA" sz="2000" b="1" spc="-100" dirty="0" err="1">
                <a:solidFill>
                  <a:srgbClr val="FBD4B5"/>
                </a:solidFill>
                <a:latin typeface="Arial"/>
                <a:cs typeface="Arial"/>
              </a:rPr>
              <a:t>M.Tech</a:t>
            </a:r>
            <a:r>
              <a:rPr lang="en-CA" sz="2000" b="1" spc="-100" dirty="0">
                <a:solidFill>
                  <a:srgbClr val="FBD4B5"/>
                </a:solidFill>
                <a:latin typeface="Arial"/>
                <a:cs typeface="Arial"/>
              </a:rPr>
              <a:t> AIML</a:t>
            </a:r>
            <a:r>
              <a:rPr lang="en-CA" sz="2800" b="1" spc="-100" dirty="0">
                <a:solidFill>
                  <a:srgbClr val="FBD4B5"/>
                </a:solidFill>
                <a:latin typeface="Arial"/>
                <a:cs typeface="Arial"/>
              </a:rPr>
              <a:t>				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33565" y="5679135"/>
            <a:ext cx="16738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n-US"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B Radhika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54261" y="6415532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888888"/>
                </a:solidFill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06422" y="2401711"/>
            <a:ext cx="2801761" cy="231916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42642" y="4821682"/>
            <a:ext cx="54578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solidFill>
                  <a:srgbClr val="000000"/>
                </a:solidFill>
                <a:latin typeface="Times New Roman"/>
                <a:cs typeface="Times New Roman"/>
              </a:rPr>
              <a:t>Post</a:t>
            </a:r>
            <a:r>
              <a:rPr sz="2400" i="1" spc="-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000000"/>
                </a:solidFill>
                <a:latin typeface="Times New Roman"/>
                <a:cs typeface="Times New Roman"/>
              </a:rPr>
              <a:t>your</a:t>
            </a:r>
            <a:r>
              <a:rPr sz="2400" i="1" spc="-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000000"/>
                </a:solidFill>
                <a:latin typeface="Times New Roman"/>
                <a:cs typeface="Times New Roman"/>
              </a:rPr>
              <a:t>queries</a:t>
            </a:r>
            <a:r>
              <a:rPr sz="2400" i="1" spc="-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000000"/>
                </a:solidFill>
                <a:latin typeface="Times New Roman"/>
                <a:cs typeface="Times New Roman"/>
              </a:rPr>
              <a:t>in</a:t>
            </a:r>
            <a:r>
              <a:rPr sz="2400" i="1" spc="-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000000"/>
                </a:solidFill>
                <a:latin typeface="Times New Roman"/>
                <a:cs typeface="Times New Roman"/>
              </a:rPr>
              <a:t>the</a:t>
            </a:r>
            <a:r>
              <a:rPr sz="2400" i="1" spc="-4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000000"/>
                </a:solidFill>
                <a:latin typeface="Times New Roman"/>
                <a:cs typeface="Times New Roman"/>
              </a:rPr>
              <a:t>Discussion</a:t>
            </a:r>
            <a:r>
              <a:rPr sz="2400" i="1" spc="-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i="1" spc="-10" dirty="0">
                <a:solidFill>
                  <a:srgbClr val="000000"/>
                </a:solidFill>
                <a:latin typeface="Times New Roman"/>
                <a:cs typeface="Times New Roman"/>
              </a:rPr>
              <a:t>Forum!!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15" dirty="0">
                <a:latin typeface="Arial"/>
                <a:cs typeface="Arial"/>
              </a:rPr>
              <a:t> </a:t>
            </a:r>
            <a:r>
              <a:rPr dirty="0"/>
              <a:t>Pilani, Deemed</a:t>
            </a:r>
            <a:r>
              <a:rPr spc="-15" dirty="0"/>
              <a:t> </a:t>
            </a:r>
            <a:r>
              <a:rPr dirty="0"/>
              <a:t>to</a:t>
            </a:r>
            <a:r>
              <a:rPr spc="-3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University</a:t>
            </a:r>
            <a:r>
              <a:rPr spc="5" dirty="0"/>
              <a:t> </a:t>
            </a:r>
            <a:r>
              <a:rPr dirty="0"/>
              <a:t>under</a:t>
            </a:r>
            <a:r>
              <a:rPr spc="-30" dirty="0"/>
              <a:t> </a:t>
            </a:r>
            <a:r>
              <a:rPr dirty="0"/>
              <a:t>Section</a:t>
            </a:r>
            <a:r>
              <a:rPr spc="-20" dirty="0"/>
              <a:t> </a:t>
            </a:r>
            <a:r>
              <a:rPr dirty="0"/>
              <a:t>3</a:t>
            </a:r>
            <a:r>
              <a:rPr spc="-25" dirty="0"/>
              <a:t> </a:t>
            </a:r>
            <a:r>
              <a:rPr dirty="0"/>
              <a:t>of</a:t>
            </a:r>
            <a:r>
              <a:rPr spc="-25" dirty="0"/>
              <a:t> </a:t>
            </a:r>
            <a:r>
              <a:rPr dirty="0"/>
              <a:t>UGC</a:t>
            </a:r>
            <a:r>
              <a:rPr spc="-25" dirty="0"/>
              <a:t> </a:t>
            </a:r>
            <a:r>
              <a:rPr dirty="0"/>
              <a:t>Act,</a:t>
            </a:r>
            <a:r>
              <a:rPr spc="-30" dirty="0"/>
              <a:t> </a:t>
            </a:r>
            <a:r>
              <a:rPr spc="-20" dirty="0"/>
              <a:t>1956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60807" rIns="0" bIns="0" rtlCol="0">
            <a:spAutoFit/>
          </a:bodyPr>
          <a:lstStyle/>
          <a:p>
            <a:pPr marL="10858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Feedback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4325" y="1533525"/>
            <a:ext cx="590550" cy="59055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4325" y="2521076"/>
            <a:ext cx="590550" cy="59055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14325" y="3508628"/>
            <a:ext cx="590550" cy="59055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54608" y="1552575"/>
            <a:ext cx="523875" cy="56197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54608" y="3527678"/>
            <a:ext cx="523875" cy="56197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11758" y="2521076"/>
            <a:ext cx="381000" cy="60007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803019" y="1687144"/>
            <a:ext cx="445134" cy="1386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latin typeface="Arial"/>
                <a:cs typeface="Arial"/>
              </a:rPr>
              <a:t>:</a:t>
            </a:r>
            <a:r>
              <a:rPr sz="2800" b="1" spc="-10" dirty="0">
                <a:latin typeface="Arial"/>
                <a:cs typeface="Arial"/>
              </a:rPr>
              <a:t> </a:t>
            </a:r>
            <a:r>
              <a:rPr sz="2800" b="1" spc="-50" dirty="0">
                <a:latin typeface="Arial"/>
                <a:cs typeface="Arial"/>
              </a:rPr>
              <a:t>5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2800">
              <a:latin typeface="Arial"/>
              <a:cs typeface="Arial"/>
            </a:endParaRPr>
          </a:p>
          <a:p>
            <a:pPr marL="17145">
              <a:lnSpc>
                <a:spcPct val="100000"/>
              </a:lnSpc>
              <a:spcBef>
                <a:spcPts val="5"/>
              </a:spcBef>
            </a:pPr>
            <a:r>
              <a:rPr sz="2800" b="1" dirty="0">
                <a:latin typeface="Arial"/>
                <a:cs typeface="Arial"/>
              </a:rPr>
              <a:t>:</a:t>
            </a:r>
            <a:r>
              <a:rPr sz="2800" b="1" spc="-10" dirty="0">
                <a:latin typeface="Arial"/>
                <a:cs typeface="Arial"/>
              </a:rPr>
              <a:t> </a:t>
            </a:r>
            <a:r>
              <a:rPr sz="2800" b="1" spc="-50" dirty="0">
                <a:latin typeface="Arial"/>
                <a:cs typeface="Arial"/>
              </a:rPr>
              <a:t>3</a:t>
            </a:r>
            <a:endParaRPr sz="28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15" dirty="0">
                <a:latin typeface="Arial"/>
                <a:cs typeface="Arial"/>
              </a:rPr>
              <a:t> </a:t>
            </a:r>
            <a:r>
              <a:rPr dirty="0"/>
              <a:t>Pilani, Deemed</a:t>
            </a:r>
            <a:r>
              <a:rPr spc="-15" dirty="0"/>
              <a:t> </a:t>
            </a:r>
            <a:r>
              <a:rPr dirty="0"/>
              <a:t>to</a:t>
            </a:r>
            <a:r>
              <a:rPr spc="-3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University</a:t>
            </a:r>
            <a:r>
              <a:rPr spc="5" dirty="0"/>
              <a:t> </a:t>
            </a:r>
            <a:r>
              <a:rPr dirty="0"/>
              <a:t>under</a:t>
            </a:r>
            <a:r>
              <a:rPr spc="-30" dirty="0"/>
              <a:t> </a:t>
            </a:r>
            <a:r>
              <a:rPr dirty="0"/>
              <a:t>Section</a:t>
            </a:r>
            <a:r>
              <a:rPr spc="-20" dirty="0"/>
              <a:t> </a:t>
            </a:r>
            <a:r>
              <a:rPr dirty="0"/>
              <a:t>3</a:t>
            </a:r>
            <a:r>
              <a:rPr spc="-25" dirty="0"/>
              <a:t> </a:t>
            </a:r>
            <a:r>
              <a:rPr dirty="0"/>
              <a:t>of</a:t>
            </a:r>
            <a:r>
              <a:rPr spc="-25" dirty="0"/>
              <a:t> </a:t>
            </a:r>
            <a:r>
              <a:rPr dirty="0"/>
              <a:t>UGC</a:t>
            </a:r>
            <a:r>
              <a:rPr spc="-25" dirty="0"/>
              <a:t> </a:t>
            </a:r>
            <a:r>
              <a:rPr dirty="0"/>
              <a:t>Act,</a:t>
            </a:r>
            <a:r>
              <a:rPr spc="-30" dirty="0"/>
              <a:t> </a:t>
            </a:r>
            <a:r>
              <a:rPr spc="-20" dirty="0"/>
              <a:t>1956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807845" y="3557397"/>
            <a:ext cx="4400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latin typeface="Arial"/>
                <a:cs typeface="Arial"/>
              </a:rPr>
              <a:t>:</a:t>
            </a:r>
            <a:r>
              <a:rPr sz="2800" b="1" spc="-15" dirty="0">
                <a:latin typeface="Arial"/>
                <a:cs typeface="Arial"/>
              </a:rPr>
              <a:t> </a:t>
            </a:r>
            <a:r>
              <a:rPr sz="2800" b="1" spc="-50" dirty="0">
                <a:latin typeface="Arial"/>
                <a:cs typeface="Arial"/>
              </a:rPr>
              <a:t>1</a:t>
            </a:r>
            <a:endParaRPr sz="2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24553" y="3128213"/>
            <a:ext cx="4104004" cy="1558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57555" marR="5080" indent="-154305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006FC0"/>
                </a:solidFill>
                <a:latin typeface="Carlito"/>
                <a:cs typeface="Carlito"/>
              </a:rPr>
              <a:t>Thank</a:t>
            </a:r>
            <a:r>
              <a:rPr sz="3600" spc="-95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3600" spc="-40" dirty="0">
                <a:solidFill>
                  <a:srgbClr val="006FC0"/>
                </a:solidFill>
                <a:latin typeface="Carlito"/>
                <a:cs typeface="Carlito"/>
              </a:rPr>
              <a:t>You</a:t>
            </a:r>
            <a:r>
              <a:rPr sz="3600" spc="-80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3600" dirty="0">
                <a:solidFill>
                  <a:srgbClr val="006FC0"/>
                </a:solidFill>
                <a:latin typeface="Carlito"/>
                <a:cs typeface="Carlito"/>
              </a:rPr>
              <a:t>for</a:t>
            </a:r>
            <a:r>
              <a:rPr sz="3600" spc="-80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3600" spc="-20" dirty="0">
                <a:solidFill>
                  <a:srgbClr val="006FC0"/>
                </a:solidFill>
                <a:latin typeface="Carlito"/>
                <a:cs typeface="Carlito"/>
              </a:rPr>
              <a:t>your </a:t>
            </a:r>
            <a:r>
              <a:rPr sz="3600" dirty="0">
                <a:solidFill>
                  <a:srgbClr val="006FC0"/>
                </a:solidFill>
                <a:latin typeface="Carlito"/>
                <a:cs typeface="Carlito"/>
              </a:rPr>
              <a:t>time</a:t>
            </a:r>
            <a:r>
              <a:rPr sz="3600" spc="-65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3600" dirty="0">
                <a:solidFill>
                  <a:srgbClr val="006FC0"/>
                </a:solidFill>
                <a:latin typeface="Carlito"/>
                <a:cs typeface="Carlito"/>
              </a:rPr>
              <a:t>&amp;</a:t>
            </a:r>
            <a:r>
              <a:rPr sz="3600" spc="-50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3600" spc="-10" dirty="0">
                <a:solidFill>
                  <a:srgbClr val="006FC0"/>
                </a:solidFill>
                <a:latin typeface="Carlito"/>
                <a:cs typeface="Carlito"/>
              </a:rPr>
              <a:t>attention</a:t>
            </a:r>
            <a:r>
              <a:rPr sz="3600" spc="-65" dirty="0">
                <a:solidFill>
                  <a:srgbClr val="006FC0"/>
                </a:solidFill>
                <a:latin typeface="Carlito"/>
                <a:cs typeface="Carlito"/>
              </a:rPr>
              <a:t> </a:t>
            </a:r>
            <a:r>
              <a:rPr sz="3600" spc="-50" dirty="0">
                <a:solidFill>
                  <a:srgbClr val="006FC0"/>
                </a:solidFill>
                <a:latin typeface="Carlito"/>
                <a:cs typeface="Carlito"/>
              </a:rPr>
              <a:t>!</a:t>
            </a:r>
            <a:endParaRPr sz="36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750"/>
              </a:spcBef>
            </a:pPr>
            <a:r>
              <a:rPr sz="1400" b="1" dirty="0">
                <a:solidFill>
                  <a:srgbClr val="C0504D"/>
                </a:solidFill>
                <a:latin typeface="Arial"/>
                <a:cs typeface="Arial"/>
              </a:rPr>
              <a:t>Contact</a:t>
            </a:r>
            <a:r>
              <a:rPr sz="1400" b="1" spc="10" dirty="0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C0504D"/>
                </a:solidFill>
                <a:latin typeface="Arial"/>
                <a:cs typeface="Arial"/>
              </a:rPr>
              <a:t>:</a:t>
            </a:r>
            <a:r>
              <a:rPr sz="1400" b="1" spc="10" dirty="0">
                <a:solidFill>
                  <a:srgbClr val="C0504D"/>
                </a:solidFill>
                <a:latin typeface="Arial"/>
                <a:cs typeface="Arial"/>
              </a:rPr>
              <a:t> </a:t>
            </a:r>
            <a:r>
              <a:rPr lang="en-US" sz="1400" b="1" spc="-10" dirty="0">
                <a:solidFill>
                  <a:srgbClr val="C0504D"/>
                </a:solidFill>
                <a:latin typeface="Arial"/>
                <a:cs typeface="Arial"/>
              </a:rPr>
              <a:t>radhika.richy</a:t>
            </a:r>
            <a:r>
              <a:rPr sz="1400" b="1" spc="-10" dirty="0">
                <a:solidFill>
                  <a:srgbClr val="C0504D"/>
                </a:solidFill>
                <a:latin typeface="Arial"/>
                <a:cs typeface="Arial"/>
              </a:rPr>
              <a:t>@wilp.bits-pilani.ac.in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1140" y="1387856"/>
            <a:ext cx="4854575" cy="309880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675"/>
              </a:spcBef>
              <a:buClr>
                <a:srgbClr val="0F1141"/>
              </a:buClr>
              <a:buFont typeface="Times New Roman"/>
              <a:buAutoNum type="arabicParenR"/>
              <a:tabLst>
                <a:tab pos="469265" algn="l"/>
              </a:tabLst>
            </a:pPr>
            <a:r>
              <a:rPr sz="2400" dirty="0">
                <a:latin typeface="Times New Roman"/>
                <a:cs typeface="Times New Roman"/>
              </a:rPr>
              <a:t>Introduction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SciPy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Ecosystem</a:t>
            </a:r>
            <a:endParaRPr sz="2400">
              <a:latin typeface="Times New Roman"/>
              <a:cs typeface="Times New Roman"/>
            </a:endParaRPr>
          </a:p>
          <a:p>
            <a:pPr marL="469265" indent="-456565">
              <a:lnSpc>
                <a:spcPct val="100000"/>
              </a:lnSpc>
              <a:spcBef>
                <a:spcPts val="575"/>
              </a:spcBef>
              <a:buClr>
                <a:srgbClr val="0F1141"/>
              </a:buClr>
              <a:buAutoNum type="arabicParenR"/>
              <a:tabLst>
                <a:tab pos="469265" algn="l"/>
              </a:tabLst>
            </a:pPr>
            <a:r>
              <a:rPr sz="2400" dirty="0">
                <a:latin typeface="Times New Roman"/>
                <a:cs typeface="Times New Roman"/>
              </a:rPr>
              <a:t>Basics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0" dirty="0">
                <a:latin typeface="Times New Roman"/>
                <a:cs typeface="Times New Roman"/>
              </a:rPr>
              <a:t> NumPy</a:t>
            </a:r>
            <a:endParaRPr sz="2400">
              <a:latin typeface="Times New Roman"/>
              <a:cs typeface="Times New Roman"/>
            </a:endParaRPr>
          </a:p>
          <a:p>
            <a:pPr marL="469265" indent="-456565">
              <a:lnSpc>
                <a:spcPct val="100000"/>
              </a:lnSpc>
              <a:spcBef>
                <a:spcPts val="575"/>
              </a:spcBef>
              <a:buClr>
                <a:srgbClr val="0F1141"/>
              </a:buClr>
              <a:buAutoNum type="arabicParenR"/>
              <a:tabLst>
                <a:tab pos="469265" algn="l"/>
              </a:tabLst>
            </a:pPr>
            <a:r>
              <a:rPr sz="2400" dirty="0">
                <a:latin typeface="Times New Roman"/>
                <a:cs typeface="Times New Roman"/>
              </a:rPr>
              <a:t>Basics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10" dirty="0">
                <a:latin typeface="Times New Roman"/>
                <a:cs typeface="Times New Roman"/>
              </a:rPr>
              <a:t>Pandas</a:t>
            </a:r>
            <a:endParaRPr sz="2400">
              <a:latin typeface="Times New Roman"/>
              <a:cs typeface="Times New Roman"/>
            </a:endParaRPr>
          </a:p>
          <a:p>
            <a:pPr marL="469265" indent="-456565">
              <a:lnSpc>
                <a:spcPct val="100000"/>
              </a:lnSpc>
              <a:spcBef>
                <a:spcPts val="580"/>
              </a:spcBef>
              <a:buClr>
                <a:srgbClr val="0F1141"/>
              </a:buClr>
              <a:buAutoNum type="arabicParenR"/>
              <a:tabLst>
                <a:tab pos="469265" algn="l"/>
              </a:tabLst>
            </a:pPr>
            <a:r>
              <a:rPr sz="2400" dirty="0">
                <a:latin typeface="Times New Roman"/>
                <a:cs typeface="Times New Roman"/>
              </a:rPr>
              <a:t>Data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Exploration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Bike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Dataset</a:t>
            </a:r>
            <a:endParaRPr sz="2400">
              <a:latin typeface="Times New Roman"/>
              <a:cs typeface="Times New Roman"/>
            </a:endParaRPr>
          </a:p>
          <a:p>
            <a:pPr marL="469265" indent="-456565">
              <a:lnSpc>
                <a:spcPct val="100000"/>
              </a:lnSpc>
              <a:spcBef>
                <a:spcPts val="575"/>
              </a:spcBef>
              <a:buClr>
                <a:srgbClr val="0F1141"/>
              </a:buClr>
              <a:buAutoNum type="arabicParenR"/>
              <a:tabLst>
                <a:tab pos="469265" algn="l"/>
              </a:tabLst>
            </a:pPr>
            <a:r>
              <a:rPr sz="2400" spc="-10" dirty="0">
                <a:latin typeface="Times New Roman"/>
                <a:cs typeface="Times New Roman"/>
              </a:rPr>
              <a:t>Visualizations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using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Matplotlib</a:t>
            </a:r>
            <a:endParaRPr sz="2400">
              <a:latin typeface="Times New Roman"/>
              <a:cs typeface="Times New Roman"/>
            </a:endParaRPr>
          </a:p>
          <a:p>
            <a:pPr marL="469265" indent="-456565">
              <a:lnSpc>
                <a:spcPct val="100000"/>
              </a:lnSpc>
              <a:spcBef>
                <a:spcPts val="575"/>
              </a:spcBef>
              <a:buClr>
                <a:srgbClr val="0F1141"/>
              </a:buClr>
              <a:buAutoNum type="arabicParenR"/>
              <a:tabLst>
                <a:tab pos="469265" algn="l"/>
              </a:tabLst>
            </a:pPr>
            <a:r>
              <a:rPr sz="2400" spc="-10" dirty="0">
                <a:latin typeface="Times New Roman"/>
                <a:cs typeface="Times New Roman"/>
              </a:rPr>
              <a:t>Visualizations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using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Seaborn</a:t>
            </a:r>
            <a:endParaRPr sz="2400">
              <a:latin typeface="Times New Roman"/>
              <a:cs typeface="Times New Roman"/>
            </a:endParaRPr>
          </a:p>
          <a:p>
            <a:pPr marL="469265" indent="-456565">
              <a:lnSpc>
                <a:spcPct val="100000"/>
              </a:lnSpc>
              <a:spcBef>
                <a:spcPts val="580"/>
              </a:spcBef>
              <a:buClr>
                <a:srgbClr val="0F1141"/>
              </a:buClr>
              <a:buAutoNum type="arabicParenR"/>
              <a:tabLst>
                <a:tab pos="469265" algn="l"/>
              </a:tabLst>
            </a:pPr>
            <a:r>
              <a:rPr sz="2400" dirty="0">
                <a:latin typeface="Times New Roman"/>
                <a:cs typeface="Times New Roman"/>
              </a:rPr>
              <a:t>Introduction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 Scikit-</a:t>
            </a:r>
            <a:r>
              <a:rPr sz="2400" spc="-20" dirty="0">
                <a:latin typeface="Times New Roman"/>
                <a:cs typeface="Times New Roman"/>
              </a:rPr>
              <a:t>learn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189">
              <a:lnSpc>
                <a:spcPts val="1425"/>
              </a:lnSpc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15" dirty="0">
                <a:latin typeface="Arial"/>
                <a:cs typeface="Arial"/>
              </a:rPr>
              <a:t> </a:t>
            </a:r>
            <a:r>
              <a:rPr dirty="0"/>
              <a:t>Pilani, Deemed</a:t>
            </a:r>
            <a:r>
              <a:rPr spc="-15" dirty="0"/>
              <a:t> </a:t>
            </a:r>
            <a:r>
              <a:rPr dirty="0"/>
              <a:t>to</a:t>
            </a:r>
            <a:r>
              <a:rPr spc="-3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University</a:t>
            </a:r>
            <a:r>
              <a:rPr spc="5" dirty="0"/>
              <a:t> </a:t>
            </a:r>
            <a:r>
              <a:rPr dirty="0"/>
              <a:t>under</a:t>
            </a:r>
            <a:r>
              <a:rPr spc="-30" dirty="0"/>
              <a:t> </a:t>
            </a:r>
            <a:r>
              <a:rPr dirty="0"/>
              <a:t>Section</a:t>
            </a:r>
            <a:r>
              <a:rPr spc="-20" dirty="0"/>
              <a:t> </a:t>
            </a:r>
            <a:r>
              <a:rPr dirty="0"/>
              <a:t>3</a:t>
            </a:r>
            <a:r>
              <a:rPr spc="-25" dirty="0"/>
              <a:t> </a:t>
            </a:r>
            <a:r>
              <a:rPr dirty="0"/>
              <a:t>of</a:t>
            </a:r>
            <a:r>
              <a:rPr spc="-25" dirty="0"/>
              <a:t> </a:t>
            </a:r>
            <a:r>
              <a:rPr dirty="0"/>
              <a:t>UGC</a:t>
            </a:r>
            <a:r>
              <a:rPr spc="-25" dirty="0"/>
              <a:t> </a:t>
            </a:r>
            <a:r>
              <a:rPr dirty="0"/>
              <a:t>Act,</a:t>
            </a:r>
            <a:r>
              <a:rPr spc="-30" dirty="0"/>
              <a:t> </a:t>
            </a:r>
            <a:r>
              <a:rPr spc="-20" dirty="0"/>
              <a:t>1956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4010" rIns="0" bIns="0" rtlCol="0">
            <a:spAutoFit/>
          </a:bodyPr>
          <a:lstStyle/>
          <a:p>
            <a:pPr marL="229870">
              <a:lnSpc>
                <a:spcPct val="100000"/>
              </a:lnSpc>
              <a:spcBef>
                <a:spcPts val="95"/>
              </a:spcBef>
            </a:pPr>
            <a:r>
              <a:rPr sz="2800" b="1" spc="-150" dirty="0">
                <a:solidFill>
                  <a:srgbClr val="0000FF"/>
                </a:solidFill>
                <a:latin typeface="Arial"/>
                <a:cs typeface="Arial"/>
              </a:rPr>
              <a:t>Agenda</a:t>
            </a:r>
            <a:r>
              <a:rPr sz="2800" b="1" spc="-27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b="1" spc="-114" dirty="0">
                <a:solidFill>
                  <a:srgbClr val="0000FF"/>
                </a:solidFill>
                <a:latin typeface="Arial"/>
                <a:cs typeface="Arial"/>
              </a:rPr>
              <a:t>for</a:t>
            </a:r>
            <a:r>
              <a:rPr sz="2800" b="1" spc="-28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b="1" spc="-95" dirty="0">
                <a:solidFill>
                  <a:srgbClr val="0000FF"/>
                </a:solidFill>
                <a:latin typeface="Arial"/>
                <a:cs typeface="Arial"/>
              </a:rPr>
              <a:t>CS</a:t>
            </a:r>
            <a:r>
              <a:rPr sz="2800" b="1" spc="-2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b="1" spc="-95" dirty="0">
                <a:solidFill>
                  <a:srgbClr val="0000FF"/>
                </a:solidFill>
                <a:latin typeface="Arial"/>
                <a:cs typeface="Arial"/>
              </a:rPr>
              <a:t>#4,5,6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" y="1888235"/>
            <a:ext cx="8527204" cy="297665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13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65" dirty="0">
                <a:solidFill>
                  <a:srgbClr val="0000FF"/>
                </a:solidFill>
                <a:latin typeface="Arial"/>
                <a:cs typeface="Arial"/>
              </a:rPr>
              <a:t>Introduction</a:t>
            </a:r>
            <a:r>
              <a:rPr sz="3600" b="1" spc="-20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3600" b="1" spc="-100" dirty="0">
                <a:solidFill>
                  <a:srgbClr val="0000FF"/>
                </a:solidFill>
                <a:latin typeface="Arial"/>
                <a:cs typeface="Arial"/>
              </a:rPr>
              <a:t>to</a:t>
            </a:r>
            <a:r>
              <a:rPr sz="3600" b="1" spc="-24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3600" b="1" spc="-135" dirty="0">
                <a:solidFill>
                  <a:srgbClr val="0000FF"/>
                </a:solidFill>
                <a:latin typeface="Arial"/>
                <a:cs typeface="Arial"/>
              </a:rPr>
              <a:t>SciPy</a:t>
            </a:r>
            <a:r>
              <a:rPr sz="3600" b="1" spc="-2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3600" b="1" spc="-114" dirty="0">
                <a:solidFill>
                  <a:srgbClr val="0000FF"/>
                </a:solidFill>
                <a:latin typeface="Arial"/>
                <a:cs typeface="Arial"/>
              </a:rPr>
              <a:t>Ecosystem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189">
              <a:lnSpc>
                <a:spcPts val="1425"/>
              </a:lnSpc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15" dirty="0">
                <a:latin typeface="Arial"/>
                <a:cs typeface="Arial"/>
              </a:rPr>
              <a:t> </a:t>
            </a:r>
            <a:r>
              <a:rPr dirty="0"/>
              <a:t>Pilani, Deemed</a:t>
            </a:r>
            <a:r>
              <a:rPr spc="-15" dirty="0"/>
              <a:t> </a:t>
            </a:r>
            <a:r>
              <a:rPr dirty="0"/>
              <a:t>to</a:t>
            </a:r>
            <a:r>
              <a:rPr spc="-3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University</a:t>
            </a:r>
            <a:r>
              <a:rPr spc="5" dirty="0"/>
              <a:t> </a:t>
            </a:r>
            <a:r>
              <a:rPr dirty="0"/>
              <a:t>under</a:t>
            </a:r>
            <a:r>
              <a:rPr spc="-30" dirty="0"/>
              <a:t> </a:t>
            </a:r>
            <a:r>
              <a:rPr dirty="0"/>
              <a:t>Section</a:t>
            </a:r>
            <a:r>
              <a:rPr spc="-20" dirty="0"/>
              <a:t> </a:t>
            </a:r>
            <a:r>
              <a:rPr dirty="0"/>
              <a:t>3</a:t>
            </a:r>
            <a:r>
              <a:rPr spc="-25" dirty="0"/>
              <a:t> </a:t>
            </a:r>
            <a:r>
              <a:rPr dirty="0"/>
              <a:t>of</a:t>
            </a:r>
            <a:r>
              <a:rPr spc="-25" dirty="0"/>
              <a:t> </a:t>
            </a:r>
            <a:r>
              <a:rPr dirty="0"/>
              <a:t>UGC</a:t>
            </a:r>
            <a:r>
              <a:rPr spc="-25" dirty="0"/>
              <a:t> </a:t>
            </a:r>
            <a:r>
              <a:rPr dirty="0"/>
              <a:t>Act,</a:t>
            </a:r>
            <a:r>
              <a:rPr spc="-30" dirty="0"/>
              <a:t> </a:t>
            </a:r>
            <a:r>
              <a:rPr spc="-20" dirty="0"/>
              <a:t>1956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51175" y="5100573"/>
            <a:ext cx="3209925" cy="857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5760">
              <a:lnSpc>
                <a:spcPct val="100000"/>
              </a:lnSpc>
              <a:spcBef>
                <a:spcPts val="100"/>
              </a:spcBef>
            </a:pPr>
            <a:r>
              <a:rPr sz="18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  <a:hlinkClick r:id="rId3"/>
              </a:rPr>
              <a:t>https://www.scipy.org/</a:t>
            </a:r>
            <a:endParaRPr sz="1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rlito"/>
                <a:cs typeface="Carlito"/>
                <a:hlinkClick r:id="rId4"/>
              </a:rPr>
              <a:t>https://www.scipy.org/about.html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379221"/>
            <a:ext cx="15220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20" dirty="0">
                <a:solidFill>
                  <a:srgbClr val="0000FF"/>
                </a:solidFill>
                <a:latin typeface="Arial"/>
                <a:cs typeface="Arial"/>
              </a:rPr>
              <a:t>NumPy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189">
              <a:lnSpc>
                <a:spcPts val="1425"/>
              </a:lnSpc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15" dirty="0">
                <a:latin typeface="Arial"/>
                <a:cs typeface="Arial"/>
              </a:rPr>
              <a:t> </a:t>
            </a:r>
            <a:r>
              <a:rPr dirty="0"/>
              <a:t>Pilani, Deemed</a:t>
            </a:r>
            <a:r>
              <a:rPr spc="-15" dirty="0"/>
              <a:t> </a:t>
            </a:r>
            <a:r>
              <a:rPr dirty="0"/>
              <a:t>to</a:t>
            </a:r>
            <a:r>
              <a:rPr spc="-3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University</a:t>
            </a:r>
            <a:r>
              <a:rPr spc="5" dirty="0"/>
              <a:t> </a:t>
            </a:r>
            <a:r>
              <a:rPr dirty="0"/>
              <a:t>under</a:t>
            </a:r>
            <a:r>
              <a:rPr spc="-30" dirty="0"/>
              <a:t> </a:t>
            </a:r>
            <a:r>
              <a:rPr dirty="0"/>
              <a:t>Section</a:t>
            </a:r>
            <a:r>
              <a:rPr spc="-20" dirty="0"/>
              <a:t> </a:t>
            </a:r>
            <a:r>
              <a:rPr dirty="0"/>
              <a:t>3</a:t>
            </a:r>
            <a:r>
              <a:rPr spc="-25" dirty="0"/>
              <a:t> </a:t>
            </a:r>
            <a:r>
              <a:rPr dirty="0"/>
              <a:t>of</a:t>
            </a:r>
            <a:r>
              <a:rPr spc="-25" dirty="0"/>
              <a:t> </a:t>
            </a:r>
            <a:r>
              <a:rPr dirty="0"/>
              <a:t>UGC</a:t>
            </a:r>
            <a:r>
              <a:rPr spc="-25" dirty="0"/>
              <a:t> </a:t>
            </a:r>
            <a:r>
              <a:rPr dirty="0"/>
              <a:t>Act,</a:t>
            </a:r>
            <a:r>
              <a:rPr spc="-30" dirty="0"/>
              <a:t> </a:t>
            </a:r>
            <a:r>
              <a:rPr spc="-20" dirty="0"/>
              <a:t>1956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4939" y="1397631"/>
            <a:ext cx="8544560" cy="4561840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670"/>
              </a:spcBef>
              <a:buClr>
                <a:srgbClr val="0F1141"/>
              </a:buClr>
              <a:buFont typeface="Wingdings"/>
              <a:buChar char=""/>
              <a:tabLst>
                <a:tab pos="469265" algn="l"/>
              </a:tabLst>
            </a:pPr>
            <a:r>
              <a:rPr sz="2400" dirty="0">
                <a:latin typeface="Times New Roman"/>
                <a:cs typeface="Times New Roman"/>
              </a:rPr>
              <a:t>NumPy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stands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Numerical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Python.</a:t>
            </a:r>
            <a:endParaRPr sz="2400">
              <a:latin typeface="Times New Roman"/>
              <a:cs typeface="Times New Roman"/>
            </a:endParaRPr>
          </a:p>
          <a:p>
            <a:pPr marL="469265" indent="-456565">
              <a:lnSpc>
                <a:spcPct val="100000"/>
              </a:lnSpc>
              <a:spcBef>
                <a:spcPts val="580"/>
              </a:spcBef>
              <a:buClr>
                <a:srgbClr val="0F1141"/>
              </a:buClr>
              <a:buFont typeface="Wingdings"/>
              <a:buChar char=""/>
              <a:tabLst>
                <a:tab pos="469265" algn="l"/>
              </a:tabLst>
            </a:pPr>
            <a:r>
              <a:rPr sz="2400" dirty="0">
                <a:latin typeface="Times New Roman"/>
                <a:cs typeface="Times New Roman"/>
              </a:rPr>
              <a:t>NumPy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Python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library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used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working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arrays.</a:t>
            </a:r>
            <a:endParaRPr sz="2400">
              <a:latin typeface="Times New Roman"/>
              <a:cs typeface="Times New Roman"/>
            </a:endParaRPr>
          </a:p>
          <a:p>
            <a:pPr marL="469900" marR="648970" indent="-457200">
              <a:lnSpc>
                <a:spcPct val="100000"/>
              </a:lnSpc>
              <a:spcBef>
                <a:spcPts val="575"/>
              </a:spcBef>
              <a:buClr>
                <a:srgbClr val="0F1141"/>
              </a:buClr>
              <a:buFont typeface="Wingdings"/>
              <a:buChar char=""/>
              <a:tabLst>
                <a:tab pos="469900" algn="l"/>
              </a:tabLst>
            </a:pPr>
            <a:r>
              <a:rPr sz="2400" dirty="0">
                <a:latin typeface="Times New Roman"/>
                <a:cs typeface="Times New Roman"/>
              </a:rPr>
              <a:t>It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also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functions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working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domain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linear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algebra, </a:t>
            </a:r>
            <a:r>
              <a:rPr sz="2400" dirty="0">
                <a:latin typeface="Times New Roman"/>
                <a:cs typeface="Times New Roman"/>
              </a:rPr>
              <a:t>fourier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transform,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matrices.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solidFill>
                  <a:srgbClr val="C00000"/>
                </a:solidFill>
                <a:latin typeface="Times New Roman"/>
                <a:cs typeface="Times New Roman"/>
              </a:rPr>
              <a:t>Why</a:t>
            </a:r>
            <a:r>
              <a:rPr sz="2400" spc="-2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C00000"/>
                </a:solidFill>
                <a:latin typeface="Times New Roman"/>
                <a:cs typeface="Times New Roman"/>
              </a:rPr>
              <a:t>use</a:t>
            </a:r>
            <a:r>
              <a:rPr sz="2400" spc="-4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C00000"/>
                </a:solidFill>
                <a:latin typeface="Times New Roman"/>
                <a:cs typeface="Times New Roman"/>
              </a:rPr>
              <a:t>NumPy</a:t>
            </a:r>
            <a:r>
              <a:rPr sz="2400" spc="-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spc="-50" dirty="0">
                <a:solidFill>
                  <a:srgbClr val="C00000"/>
                </a:solidFill>
                <a:latin typeface="Times New Roman"/>
                <a:cs typeface="Times New Roman"/>
              </a:rPr>
              <a:t>?</a:t>
            </a:r>
            <a:endParaRPr sz="2400">
              <a:latin typeface="Times New Roman"/>
              <a:cs typeface="Times New Roman"/>
            </a:endParaRPr>
          </a:p>
          <a:p>
            <a:pPr marL="355600" marR="306705" indent="-342900">
              <a:lnSpc>
                <a:spcPct val="100000"/>
              </a:lnSpc>
              <a:spcBef>
                <a:spcPts val="575"/>
              </a:spcBef>
              <a:buClr>
                <a:srgbClr val="0F1141"/>
              </a:buClr>
              <a:buFont typeface="Wingdings"/>
              <a:buChar char="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Python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have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lists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serve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purpose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arrays,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but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they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slow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process.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Clr>
                <a:srgbClr val="0F1141"/>
              </a:buClr>
              <a:buFont typeface="Wingdings"/>
              <a:buChar char="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NumPy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aims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provide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array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object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up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50x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faster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than </a:t>
            </a:r>
            <a:r>
              <a:rPr sz="2400" dirty="0">
                <a:latin typeface="Times New Roman"/>
                <a:cs typeface="Times New Roman"/>
              </a:rPr>
              <a:t>traditional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Python</a:t>
            </a:r>
            <a:r>
              <a:rPr sz="2400" spc="-10" dirty="0">
                <a:latin typeface="Times New Roman"/>
                <a:cs typeface="Times New Roman"/>
              </a:rPr>
              <a:t> lists.</a:t>
            </a:r>
            <a:endParaRPr sz="2400">
              <a:latin typeface="Times New Roman"/>
              <a:cs typeface="Times New Roman"/>
            </a:endParaRPr>
          </a:p>
          <a:p>
            <a:pPr marL="355600" marR="341630" indent="-342900">
              <a:lnSpc>
                <a:spcPct val="100000"/>
              </a:lnSpc>
              <a:spcBef>
                <a:spcPts val="580"/>
              </a:spcBef>
              <a:buClr>
                <a:srgbClr val="0F1141"/>
              </a:buClr>
              <a:buFont typeface="Wingdings"/>
              <a:buChar char="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array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object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NumPy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called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ndarray</a:t>
            </a:r>
            <a:r>
              <a:rPr sz="2400" dirty="0">
                <a:latin typeface="Times New Roman"/>
                <a:cs typeface="Times New Roman"/>
              </a:rPr>
              <a:t>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provides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lot</a:t>
            </a:r>
            <a:r>
              <a:rPr sz="2400" spc="-25" dirty="0">
                <a:latin typeface="Times New Roman"/>
                <a:cs typeface="Times New Roman"/>
              </a:rPr>
              <a:t> of </a:t>
            </a:r>
            <a:r>
              <a:rPr sz="2400" dirty="0">
                <a:latin typeface="Times New Roman"/>
                <a:cs typeface="Times New Roman"/>
              </a:rPr>
              <a:t>supporting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functions.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4939" y="1404606"/>
            <a:ext cx="8669020" cy="4719955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360"/>
              </a:spcBef>
              <a:buClr>
                <a:srgbClr val="0F1141"/>
              </a:buClr>
              <a:buFont typeface="Wingdings"/>
              <a:buChar char=""/>
              <a:tabLst>
                <a:tab pos="354965" algn="l"/>
              </a:tabLst>
            </a:pPr>
            <a:r>
              <a:rPr sz="2200" dirty="0">
                <a:latin typeface="Times New Roman"/>
                <a:cs typeface="Times New Roman"/>
              </a:rPr>
              <a:t>Pandas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is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Python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library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used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for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working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with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data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sets.</a:t>
            </a:r>
            <a:endParaRPr sz="22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265"/>
              </a:spcBef>
              <a:buClr>
                <a:srgbClr val="0F1141"/>
              </a:buClr>
              <a:buFont typeface="Wingdings"/>
              <a:buChar char=""/>
              <a:tabLst>
                <a:tab pos="354965" algn="l"/>
              </a:tabLst>
            </a:pPr>
            <a:r>
              <a:rPr sz="2200" dirty="0">
                <a:latin typeface="Times New Roman"/>
                <a:cs typeface="Times New Roman"/>
              </a:rPr>
              <a:t>It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has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functions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for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analyzing,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cleaning,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exploring,</a:t>
            </a:r>
            <a:r>
              <a:rPr sz="2200" spc="-7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and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manipulating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data.</a:t>
            </a:r>
            <a:endParaRPr sz="2200">
              <a:latin typeface="Times New Roman"/>
              <a:cs typeface="Times New Roman"/>
            </a:endParaRPr>
          </a:p>
          <a:p>
            <a:pPr marL="355600" marR="5080" indent="-342900">
              <a:lnSpc>
                <a:spcPts val="2380"/>
              </a:lnSpc>
              <a:spcBef>
                <a:spcPts val="565"/>
              </a:spcBef>
              <a:buClr>
                <a:srgbClr val="0F1141"/>
              </a:buClr>
              <a:buFont typeface="Wingdings"/>
              <a:buChar char=""/>
              <a:tabLst>
                <a:tab pos="355600" algn="l"/>
              </a:tabLst>
            </a:pP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29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name</a:t>
            </a:r>
            <a:r>
              <a:rPr sz="2200" spc="29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"Pandas"</a:t>
            </a:r>
            <a:r>
              <a:rPr sz="2200" spc="30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has</a:t>
            </a:r>
            <a:r>
              <a:rPr sz="2200" spc="29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</a:t>
            </a:r>
            <a:r>
              <a:rPr sz="2200" spc="28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reference</a:t>
            </a:r>
            <a:r>
              <a:rPr sz="2200" spc="30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to</a:t>
            </a:r>
            <a:r>
              <a:rPr sz="2200" spc="3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both</a:t>
            </a:r>
            <a:r>
              <a:rPr sz="2200" spc="29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"Panel</a:t>
            </a:r>
            <a:r>
              <a:rPr sz="2200" spc="30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Data",</a:t>
            </a:r>
            <a:r>
              <a:rPr sz="2200" spc="30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and</a:t>
            </a:r>
            <a:r>
              <a:rPr sz="2200" spc="30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"Python Data</a:t>
            </a:r>
            <a:r>
              <a:rPr sz="2200" spc="-114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Analysis“</a:t>
            </a:r>
            <a:endParaRPr sz="2200">
              <a:latin typeface="Times New Roman"/>
              <a:cs typeface="Times New Roman"/>
            </a:endParaRPr>
          </a:p>
          <a:p>
            <a:pPr marL="355600" marR="641985" indent="-342900">
              <a:lnSpc>
                <a:spcPts val="2380"/>
              </a:lnSpc>
              <a:spcBef>
                <a:spcPts val="520"/>
              </a:spcBef>
              <a:buClr>
                <a:srgbClr val="0F1141"/>
              </a:buClr>
              <a:buFont typeface="Wingdings"/>
              <a:buChar char=""/>
              <a:tabLst>
                <a:tab pos="355600" algn="l"/>
              </a:tabLst>
            </a:pPr>
            <a:r>
              <a:rPr sz="2200" dirty="0">
                <a:latin typeface="Times New Roman"/>
                <a:cs typeface="Times New Roman"/>
              </a:rPr>
              <a:t>Pandas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allows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us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to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analyze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big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data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and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make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conclusions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based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on </a:t>
            </a:r>
            <a:r>
              <a:rPr sz="2200" dirty="0">
                <a:latin typeface="Times New Roman"/>
                <a:cs typeface="Times New Roman"/>
              </a:rPr>
              <a:t>statistical</a:t>
            </a:r>
            <a:r>
              <a:rPr sz="2200" spc="-9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theories.</a:t>
            </a:r>
            <a:endParaRPr sz="22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220"/>
              </a:spcBef>
              <a:buClr>
                <a:srgbClr val="0F1141"/>
              </a:buClr>
              <a:buFont typeface="Wingdings"/>
              <a:buChar char=""/>
              <a:tabLst>
                <a:tab pos="354965" algn="l"/>
              </a:tabLst>
            </a:pPr>
            <a:r>
              <a:rPr sz="2200" dirty="0">
                <a:latin typeface="Times New Roman"/>
                <a:cs typeface="Times New Roman"/>
              </a:rPr>
              <a:t>Pandas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can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clean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messy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data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sets,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and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make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them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readable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and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relevant.</a:t>
            </a:r>
            <a:endParaRPr sz="22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270"/>
              </a:spcBef>
              <a:buClr>
                <a:srgbClr val="0F1141"/>
              </a:buClr>
              <a:buFont typeface="Wingdings"/>
              <a:buChar char=""/>
              <a:tabLst>
                <a:tab pos="354965" algn="l"/>
              </a:tabLst>
            </a:pPr>
            <a:r>
              <a:rPr sz="2200" dirty="0">
                <a:latin typeface="Times New Roman"/>
                <a:cs typeface="Times New Roman"/>
              </a:rPr>
              <a:t>Pandas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gives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us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answers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about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data.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Like:</a:t>
            </a:r>
            <a:endParaRPr sz="22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229"/>
              </a:spcBef>
              <a:buFont typeface="Wingdings"/>
              <a:buChar char=""/>
              <a:tabLst>
                <a:tab pos="756285" algn="l"/>
              </a:tabLst>
            </a:pP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there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correlation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between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two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or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more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columns?</a:t>
            </a:r>
            <a:endParaRPr sz="18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215"/>
              </a:spcBef>
              <a:buFont typeface="Wingdings"/>
              <a:buChar char=""/>
              <a:tabLst>
                <a:tab pos="756285" algn="l"/>
              </a:tabLst>
            </a:pPr>
            <a:r>
              <a:rPr sz="1800" dirty="0">
                <a:latin typeface="Times New Roman"/>
                <a:cs typeface="Times New Roman"/>
              </a:rPr>
              <a:t>What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average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value?</a:t>
            </a:r>
            <a:endParaRPr sz="18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215"/>
              </a:spcBef>
              <a:buFont typeface="Wingdings"/>
              <a:buChar char=""/>
              <a:tabLst>
                <a:tab pos="756285" algn="l"/>
              </a:tabLst>
            </a:pPr>
            <a:r>
              <a:rPr sz="1800" dirty="0">
                <a:latin typeface="Times New Roman"/>
                <a:cs typeface="Times New Roman"/>
              </a:rPr>
              <a:t>Max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value?</a:t>
            </a:r>
            <a:endParaRPr sz="18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220"/>
              </a:spcBef>
              <a:buFont typeface="Wingdings"/>
              <a:buChar char=""/>
              <a:tabLst>
                <a:tab pos="756285" algn="l"/>
              </a:tabLst>
            </a:pPr>
            <a:r>
              <a:rPr sz="1800" dirty="0">
                <a:latin typeface="Times New Roman"/>
                <a:cs typeface="Times New Roman"/>
              </a:rPr>
              <a:t>Min </a:t>
            </a:r>
            <a:r>
              <a:rPr sz="1800" spc="-10" dirty="0">
                <a:latin typeface="Times New Roman"/>
                <a:cs typeface="Times New Roman"/>
              </a:rPr>
              <a:t>value?</a:t>
            </a:r>
            <a:endParaRPr sz="1800">
              <a:latin typeface="Times New Roman"/>
              <a:cs typeface="Times New Roman"/>
            </a:endParaRPr>
          </a:p>
          <a:p>
            <a:pPr marL="355600" marR="521334" indent="-342900">
              <a:lnSpc>
                <a:spcPts val="2380"/>
              </a:lnSpc>
              <a:spcBef>
                <a:spcPts val="545"/>
              </a:spcBef>
              <a:buClr>
                <a:srgbClr val="0F1141"/>
              </a:buClr>
              <a:buFont typeface="Wingdings"/>
              <a:buChar char=""/>
              <a:tabLst>
                <a:tab pos="355600" algn="l"/>
              </a:tabLst>
            </a:pPr>
            <a:r>
              <a:rPr sz="2200" dirty="0">
                <a:latin typeface="Times New Roman"/>
                <a:cs typeface="Times New Roman"/>
              </a:rPr>
              <a:t>Pandas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are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also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able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to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delete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rows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that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are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not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relevant,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or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contains </a:t>
            </a:r>
            <a:r>
              <a:rPr sz="2200" dirty="0">
                <a:latin typeface="Times New Roman"/>
                <a:cs typeface="Times New Roman"/>
              </a:rPr>
              <a:t>wrong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values,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like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empty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or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NULL</a:t>
            </a:r>
            <a:r>
              <a:rPr sz="2200" spc="-9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values.</a:t>
            </a:r>
            <a:r>
              <a:rPr sz="2200" spc="-9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This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is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called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i="1" dirty="0">
                <a:latin typeface="Times New Roman"/>
                <a:cs typeface="Times New Roman"/>
              </a:rPr>
              <a:t>cleaning</a:t>
            </a:r>
            <a:r>
              <a:rPr sz="2200" i="1" spc="-35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the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7840" y="6096598"/>
            <a:ext cx="560070" cy="334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495"/>
              </a:lnSpc>
            </a:pPr>
            <a:r>
              <a:rPr sz="2200" spc="-10" dirty="0">
                <a:latin typeface="Times New Roman"/>
                <a:cs typeface="Times New Roman"/>
              </a:rPr>
              <a:t>data.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189">
              <a:lnSpc>
                <a:spcPts val="1425"/>
              </a:lnSpc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15" dirty="0">
                <a:latin typeface="Arial"/>
                <a:cs typeface="Arial"/>
              </a:rPr>
              <a:t> </a:t>
            </a:r>
            <a:r>
              <a:rPr dirty="0"/>
              <a:t>Pilani, Deemed</a:t>
            </a:r>
            <a:r>
              <a:rPr spc="-15" dirty="0"/>
              <a:t> </a:t>
            </a:r>
            <a:r>
              <a:rPr dirty="0"/>
              <a:t>to</a:t>
            </a:r>
            <a:r>
              <a:rPr spc="-3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University</a:t>
            </a:r>
            <a:r>
              <a:rPr spc="5" dirty="0"/>
              <a:t> </a:t>
            </a:r>
            <a:r>
              <a:rPr dirty="0"/>
              <a:t>under</a:t>
            </a:r>
            <a:r>
              <a:rPr spc="-30" dirty="0"/>
              <a:t> </a:t>
            </a:r>
            <a:r>
              <a:rPr dirty="0"/>
              <a:t>Section</a:t>
            </a:r>
            <a:r>
              <a:rPr spc="-20" dirty="0"/>
              <a:t> </a:t>
            </a:r>
            <a:r>
              <a:rPr dirty="0"/>
              <a:t>3</a:t>
            </a:r>
            <a:r>
              <a:rPr spc="-25" dirty="0"/>
              <a:t> </a:t>
            </a:r>
            <a:r>
              <a:rPr dirty="0"/>
              <a:t>of</a:t>
            </a:r>
            <a:r>
              <a:rPr spc="-25" dirty="0"/>
              <a:t> </a:t>
            </a:r>
            <a:r>
              <a:rPr dirty="0"/>
              <a:t>UGC</a:t>
            </a:r>
            <a:r>
              <a:rPr spc="-25" dirty="0"/>
              <a:t> </a:t>
            </a:r>
            <a:r>
              <a:rPr dirty="0"/>
              <a:t>Act,</a:t>
            </a:r>
            <a:r>
              <a:rPr spc="-30" dirty="0"/>
              <a:t> </a:t>
            </a:r>
            <a:r>
              <a:rPr spc="-20" dirty="0"/>
              <a:t>1956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>
              <a:lnSpc>
                <a:spcPct val="100000"/>
              </a:lnSpc>
              <a:spcBef>
                <a:spcPts val="100"/>
              </a:spcBef>
            </a:pPr>
            <a:r>
              <a:rPr sz="3600" b="1" spc="-130" dirty="0">
                <a:solidFill>
                  <a:srgbClr val="0000FF"/>
                </a:solidFill>
                <a:latin typeface="Arial"/>
                <a:cs typeface="Arial"/>
              </a:rPr>
              <a:t>Pandas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354965" indent="-342265" algn="just">
              <a:lnSpc>
                <a:spcPct val="100000"/>
              </a:lnSpc>
              <a:spcBef>
                <a:spcPts val="670"/>
              </a:spcBef>
              <a:buClr>
                <a:srgbClr val="0F1141"/>
              </a:buClr>
              <a:buFont typeface="Wingdings"/>
              <a:buChar char=""/>
              <a:tabLst>
                <a:tab pos="354965" algn="l"/>
              </a:tabLst>
            </a:pPr>
            <a:r>
              <a:rPr spc="-10" dirty="0"/>
              <a:t>DataFrame:</a:t>
            </a:r>
          </a:p>
          <a:p>
            <a:pPr marL="12700" marR="14604" indent="914400" algn="just">
              <a:lnSpc>
                <a:spcPct val="100000"/>
              </a:lnSpc>
              <a:spcBef>
                <a:spcPts val="580"/>
              </a:spcBef>
            </a:pPr>
            <a:r>
              <a:rPr u="none" dirty="0">
                <a:solidFill>
                  <a:srgbClr val="000000"/>
                </a:solidFill>
              </a:rPr>
              <a:t>A</a:t>
            </a:r>
            <a:r>
              <a:rPr u="none" spc="165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Dataframe</a:t>
            </a:r>
            <a:r>
              <a:rPr u="none" spc="300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is</a:t>
            </a:r>
            <a:r>
              <a:rPr u="none" spc="310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a</a:t>
            </a:r>
            <a:r>
              <a:rPr u="none" spc="285" dirty="0">
                <a:solidFill>
                  <a:srgbClr val="000000"/>
                </a:solidFill>
              </a:rPr>
              <a:t> </a:t>
            </a:r>
            <a:r>
              <a:rPr u="none" spc="-10" dirty="0">
                <a:solidFill>
                  <a:srgbClr val="000000"/>
                </a:solidFill>
              </a:rPr>
              <a:t>two-</a:t>
            </a:r>
            <a:r>
              <a:rPr u="none" dirty="0">
                <a:solidFill>
                  <a:srgbClr val="000000"/>
                </a:solidFill>
              </a:rPr>
              <a:t>dimensional</a:t>
            </a:r>
            <a:r>
              <a:rPr u="none" spc="305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data</a:t>
            </a:r>
            <a:r>
              <a:rPr u="none" spc="310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structure,</a:t>
            </a:r>
            <a:r>
              <a:rPr u="none" spc="300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i.e.,</a:t>
            </a:r>
            <a:r>
              <a:rPr u="none" spc="295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data</a:t>
            </a:r>
            <a:r>
              <a:rPr u="none" spc="290" dirty="0">
                <a:solidFill>
                  <a:srgbClr val="000000"/>
                </a:solidFill>
              </a:rPr>
              <a:t> </a:t>
            </a:r>
            <a:r>
              <a:rPr u="none" spc="-25" dirty="0">
                <a:solidFill>
                  <a:srgbClr val="000000"/>
                </a:solidFill>
              </a:rPr>
              <a:t>is </a:t>
            </a:r>
            <a:r>
              <a:rPr u="none" dirty="0">
                <a:solidFill>
                  <a:srgbClr val="000000"/>
                </a:solidFill>
              </a:rPr>
              <a:t>aligned</a:t>
            </a:r>
            <a:r>
              <a:rPr u="none" spc="95" dirty="0">
                <a:solidFill>
                  <a:srgbClr val="000000"/>
                </a:solidFill>
              </a:rPr>
              <a:t>  </a:t>
            </a:r>
            <a:r>
              <a:rPr u="none" dirty="0">
                <a:solidFill>
                  <a:srgbClr val="000000"/>
                </a:solidFill>
              </a:rPr>
              <a:t>in</a:t>
            </a:r>
            <a:r>
              <a:rPr u="none" spc="90" dirty="0">
                <a:solidFill>
                  <a:srgbClr val="000000"/>
                </a:solidFill>
              </a:rPr>
              <a:t>  </a:t>
            </a:r>
            <a:r>
              <a:rPr u="none" dirty="0">
                <a:solidFill>
                  <a:srgbClr val="000000"/>
                </a:solidFill>
              </a:rPr>
              <a:t>a</a:t>
            </a:r>
            <a:r>
              <a:rPr u="none" spc="95" dirty="0">
                <a:solidFill>
                  <a:srgbClr val="000000"/>
                </a:solidFill>
              </a:rPr>
              <a:t>  </a:t>
            </a:r>
            <a:r>
              <a:rPr u="none" dirty="0">
                <a:solidFill>
                  <a:srgbClr val="000000"/>
                </a:solidFill>
              </a:rPr>
              <a:t>tabular</a:t>
            </a:r>
            <a:r>
              <a:rPr u="none" spc="95" dirty="0">
                <a:solidFill>
                  <a:srgbClr val="000000"/>
                </a:solidFill>
              </a:rPr>
              <a:t>  </a:t>
            </a:r>
            <a:r>
              <a:rPr u="none" dirty="0">
                <a:solidFill>
                  <a:srgbClr val="000000"/>
                </a:solidFill>
              </a:rPr>
              <a:t>fashion</a:t>
            </a:r>
            <a:r>
              <a:rPr u="none" spc="90" dirty="0">
                <a:solidFill>
                  <a:srgbClr val="000000"/>
                </a:solidFill>
              </a:rPr>
              <a:t>  </a:t>
            </a:r>
            <a:r>
              <a:rPr u="none" dirty="0">
                <a:solidFill>
                  <a:srgbClr val="000000"/>
                </a:solidFill>
              </a:rPr>
              <a:t>in</a:t>
            </a:r>
            <a:r>
              <a:rPr u="none" spc="90" dirty="0">
                <a:solidFill>
                  <a:srgbClr val="000000"/>
                </a:solidFill>
              </a:rPr>
              <a:t>  </a:t>
            </a:r>
            <a:r>
              <a:rPr u="none" dirty="0">
                <a:solidFill>
                  <a:srgbClr val="000000"/>
                </a:solidFill>
              </a:rPr>
              <a:t>rows</a:t>
            </a:r>
            <a:r>
              <a:rPr u="none" spc="95" dirty="0">
                <a:solidFill>
                  <a:srgbClr val="000000"/>
                </a:solidFill>
              </a:rPr>
              <a:t>  </a:t>
            </a:r>
            <a:r>
              <a:rPr u="none" dirty="0">
                <a:solidFill>
                  <a:srgbClr val="000000"/>
                </a:solidFill>
              </a:rPr>
              <a:t>and</a:t>
            </a:r>
            <a:r>
              <a:rPr u="none" spc="95" dirty="0">
                <a:solidFill>
                  <a:srgbClr val="000000"/>
                </a:solidFill>
              </a:rPr>
              <a:t>  </a:t>
            </a:r>
            <a:r>
              <a:rPr u="none" dirty="0">
                <a:solidFill>
                  <a:srgbClr val="000000"/>
                </a:solidFill>
              </a:rPr>
              <a:t>columns.</a:t>
            </a:r>
            <a:r>
              <a:rPr u="none" spc="100" dirty="0">
                <a:solidFill>
                  <a:srgbClr val="000000"/>
                </a:solidFill>
              </a:rPr>
              <a:t>  </a:t>
            </a:r>
            <a:r>
              <a:rPr u="none" dirty="0">
                <a:solidFill>
                  <a:srgbClr val="000000"/>
                </a:solidFill>
              </a:rPr>
              <a:t>In</a:t>
            </a:r>
            <a:r>
              <a:rPr u="none" spc="90" dirty="0">
                <a:solidFill>
                  <a:srgbClr val="000000"/>
                </a:solidFill>
              </a:rPr>
              <a:t>  </a:t>
            </a:r>
            <a:r>
              <a:rPr u="none" spc="-10" dirty="0">
                <a:solidFill>
                  <a:srgbClr val="000000"/>
                </a:solidFill>
              </a:rPr>
              <a:t>dataframe </a:t>
            </a:r>
            <a:r>
              <a:rPr u="none" dirty="0">
                <a:solidFill>
                  <a:srgbClr val="000000"/>
                </a:solidFill>
              </a:rPr>
              <a:t>datasets</a:t>
            </a:r>
            <a:r>
              <a:rPr u="none" spc="385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arrange</a:t>
            </a:r>
            <a:r>
              <a:rPr u="none" spc="370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in</a:t>
            </a:r>
            <a:r>
              <a:rPr u="none" spc="380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rows</a:t>
            </a:r>
            <a:r>
              <a:rPr u="none" spc="385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and</a:t>
            </a:r>
            <a:r>
              <a:rPr u="none" spc="380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columns,</a:t>
            </a:r>
            <a:r>
              <a:rPr u="none" spc="395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we</a:t>
            </a:r>
            <a:r>
              <a:rPr u="none" spc="380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can</a:t>
            </a:r>
            <a:r>
              <a:rPr u="none" spc="375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store</a:t>
            </a:r>
            <a:r>
              <a:rPr u="none" spc="370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any</a:t>
            </a:r>
            <a:r>
              <a:rPr u="none" spc="370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number</a:t>
            </a:r>
            <a:r>
              <a:rPr u="none" spc="385" dirty="0">
                <a:solidFill>
                  <a:srgbClr val="000000"/>
                </a:solidFill>
              </a:rPr>
              <a:t> </a:t>
            </a:r>
            <a:r>
              <a:rPr u="none" spc="-25" dirty="0">
                <a:solidFill>
                  <a:srgbClr val="000000"/>
                </a:solidFill>
              </a:rPr>
              <a:t>of </a:t>
            </a:r>
            <a:r>
              <a:rPr u="none" dirty="0">
                <a:solidFill>
                  <a:srgbClr val="000000"/>
                </a:solidFill>
              </a:rPr>
              <a:t>datasets</a:t>
            </a:r>
            <a:r>
              <a:rPr u="none" spc="420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in</a:t>
            </a:r>
            <a:r>
              <a:rPr u="none" spc="409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a</a:t>
            </a:r>
            <a:r>
              <a:rPr u="none" spc="425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dataframe.</a:t>
            </a:r>
            <a:r>
              <a:rPr u="none" spc="430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We</a:t>
            </a:r>
            <a:r>
              <a:rPr u="none" spc="425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can</a:t>
            </a:r>
            <a:r>
              <a:rPr u="none" spc="425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perform</a:t>
            </a:r>
            <a:r>
              <a:rPr u="none" spc="425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many</a:t>
            </a:r>
            <a:r>
              <a:rPr u="none" spc="425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operations</a:t>
            </a:r>
            <a:r>
              <a:rPr u="none" spc="420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on</a:t>
            </a:r>
            <a:r>
              <a:rPr u="none" spc="430" dirty="0">
                <a:solidFill>
                  <a:srgbClr val="000000"/>
                </a:solidFill>
              </a:rPr>
              <a:t> </a:t>
            </a:r>
            <a:r>
              <a:rPr u="none" spc="-10" dirty="0">
                <a:solidFill>
                  <a:srgbClr val="000000"/>
                </a:solidFill>
              </a:rPr>
              <a:t>these </a:t>
            </a:r>
            <a:r>
              <a:rPr u="none" dirty="0">
                <a:solidFill>
                  <a:srgbClr val="000000"/>
                </a:solidFill>
              </a:rPr>
              <a:t>datasets</a:t>
            </a:r>
            <a:r>
              <a:rPr u="none" spc="380" dirty="0">
                <a:solidFill>
                  <a:srgbClr val="000000"/>
                </a:solidFill>
              </a:rPr>
              <a:t>   </a:t>
            </a:r>
            <a:r>
              <a:rPr u="none" dirty="0">
                <a:solidFill>
                  <a:srgbClr val="000000"/>
                </a:solidFill>
              </a:rPr>
              <a:t>like</a:t>
            </a:r>
            <a:r>
              <a:rPr u="none" spc="385" dirty="0">
                <a:solidFill>
                  <a:srgbClr val="000000"/>
                </a:solidFill>
              </a:rPr>
              <a:t>   </a:t>
            </a:r>
            <a:r>
              <a:rPr u="none" dirty="0">
                <a:solidFill>
                  <a:srgbClr val="000000"/>
                </a:solidFill>
              </a:rPr>
              <a:t>arithmetic</a:t>
            </a:r>
            <a:r>
              <a:rPr u="none" spc="380" dirty="0">
                <a:solidFill>
                  <a:srgbClr val="000000"/>
                </a:solidFill>
              </a:rPr>
              <a:t>   </a:t>
            </a:r>
            <a:r>
              <a:rPr u="none" dirty="0">
                <a:solidFill>
                  <a:srgbClr val="000000"/>
                </a:solidFill>
              </a:rPr>
              <a:t>operation,</a:t>
            </a:r>
            <a:r>
              <a:rPr u="none" spc="385" dirty="0">
                <a:solidFill>
                  <a:srgbClr val="000000"/>
                </a:solidFill>
              </a:rPr>
              <a:t>   </a:t>
            </a:r>
            <a:r>
              <a:rPr u="none" dirty="0">
                <a:solidFill>
                  <a:srgbClr val="000000"/>
                </a:solidFill>
              </a:rPr>
              <a:t>columns/rows</a:t>
            </a:r>
            <a:r>
              <a:rPr u="none" spc="385" dirty="0">
                <a:solidFill>
                  <a:srgbClr val="000000"/>
                </a:solidFill>
              </a:rPr>
              <a:t>   </a:t>
            </a:r>
            <a:r>
              <a:rPr u="none" spc="-10" dirty="0">
                <a:solidFill>
                  <a:srgbClr val="000000"/>
                </a:solidFill>
              </a:rPr>
              <a:t>selection, </a:t>
            </a:r>
            <a:r>
              <a:rPr u="none" dirty="0">
                <a:solidFill>
                  <a:srgbClr val="000000"/>
                </a:solidFill>
              </a:rPr>
              <a:t>columns/rows</a:t>
            </a:r>
            <a:r>
              <a:rPr u="none" spc="-25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addition</a:t>
            </a:r>
            <a:r>
              <a:rPr u="none" spc="-45" dirty="0">
                <a:solidFill>
                  <a:srgbClr val="000000"/>
                </a:solidFill>
              </a:rPr>
              <a:t> </a:t>
            </a:r>
            <a:r>
              <a:rPr u="none" spc="-20" dirty="0">
                <a:solidFill>
                  <a:srgbClr val="000000"/>
                </a:solidFill>
              </a:rPr>
              <a:t>etc.</a:t>
            </a:r>
          </a:p>
          <a:p>
            <a:pPr marL="12700" marR="5080" indent="914400" algn="just">
              <a:lnSpc>
                <a:spcPct val="100000"/>
              </a:lnSpc>
              <a:spcBef>
                <a:spcPts val="580"/>
              </a:spcBef>
            </a:pPr>
            <a:r>
              <a:rPr u="none" dirty="0">
                <a:solidFill>
                  <a:srgbClr val="000000"/>
                </a:solidFill>
              </a:rPr>
              <a:t>In</a:t>
            </a:r>
            <a:r>
              <a:rPr u="none" spc="5" dirty="0">
                <a:solidFill>
                  <a:srgbClr val="000000"/>
                </a:solidFill>
              </a:rPr>
              <a:t>  </a:t>
            </a:r>
            <a:r>
              <a:rPr u="none" dirty="0">
                <a:solidFill>
                  <a:srgbClr val="000000"/>
                </a:solidFill>
              </a:rPr>
              <a:t>the  real</a:t>
            </a:r>
            <a:r>
              <a:rPr u="none" spc="595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world,</a:t>
            </a:r>
            <a:r>
              <a:rPr u="none" spc="10" dirty="0">
                <a:solidFill>
                  <a:srgbClr val="000000"/>
                </a:solidFill>
              </a:rPr>
              <a:t>  </a:t>
            </a:r>
            <a:r>
              <a:rPr u="none" dirty="0">
                <a:solidFill>
                  <a:srgbClr val="000000"/>
                </a:solidFill>
              </a:rPr>
              <a:t>a</a:t>
            </a:r>
            <a:r>
              <a:rPr u="none" spc="5" dirty="0">
                <a:solidFill>
                  <a:srgbClr val="000000"/>
                </a:solidFill>
              </a:rPr>
              <a:t>  </a:t>
            </a:r>
            <a:r>
              <a:rPr u="none" dirty="0">
                <a:solidFill>
                  <a:srgbClr val="000000"/>
                </a:solidFill>
              </a:rPr>
              <a:t>Pandas</a:t>
            </a:r>
            <a:r>
              <a:rPr u="none" spc="10" dirty="0">
                <a:solidFill>
                  <a:srgbClr val="000000"/>
                </a:solidFill>
              </a:rPr>
              <a:t>  </a:t>
            </a:r>
            <a:r>
              <a:rPr u="none" dirty="0">
                <a:solidFill>
                  <a:srgbClr val="000000"/>
                </a:solidFill>
              </a:rPr>
              <a:t>DataFrame</a:t>
            </a:r>
            <a:r>
              <a:rPr u="none" spc="5" dirty="0">
                <a:solidFill>
                  <a:srgbClr val="000000"/>
                </a:solidFill>
              </a:rPr>
              <a:t>  </a:t>
            </a:r>
            <a:r>
              <a:rPr u="none" dirty="0">
                <a:solidFill>
                  <a:srgbClr val="000000"/>
                </a:solidFill>
              </a:rPr>
              <a:t>will</a:t>
            </a:r>
            <a:r>
              <a:rPr u="none" spc="10" dirty="0">
                <a:solidFill>
                  <a:srgbClr val="000000"/>
                </a:solidFill>
              </a:rPr>
              <a:t>  </a:t>
            </a:r>
            <a:r>
              <a:rPr u="none" dirty="0">
                <a:solidFill>
                  <a:srgbClr val="000000"/>
                </a:solidFill>
              </a:rPr>
              <a:t>be</a:t>
            </a:r>
            <a:r>
              <a:rPr u="none" spc="5" dirty="0">
                <a:solidFill>
                  <a:srgbClr val="000000"/>
                </a:solidFill>
              </a:rPr>
              <a:t>  </a:t>
            </a:r>
            <a:r>
              <a:rPr u="none" dirty="0">
                <a:solidFill>
                  <a:srgbClr val="000000"/>
                </a:solidFill>
              </a:rPr>
              <a:t>created</a:t>
            </a:r>
            <a:r>
              <a:rPr u="none" spc="10" dirty="0">
                <a:solidFill>
                  <a:srgbClr val="000000"/>
                </a:solidFill>
              </a:rPr>
              <a:t>  </a:t>
            </a:r>
            <a:r>
              <a:rPr u="none" spc="-25" dirty="0">
                <a:solidFill>
                  <a:srgbClr val="000000"/>
                </a:solidFill>
              </a:rPr>
              <a:t>by </a:t>
            </a:r>
            <a:r>
              <a:rPr u="none" dirty="0">
                <a:solidFill>
                  <a:srgbClr val="000000"/>
                </a:solidFill>
              </a:rPr>
              <a:t>loading</a:t>
            </a:r>
            <a:r>
              <a:rPr u="none" spc="145" dirty="0">
                <a:solidFill>
                  <a:srgbClr val="000000"/>
                </a:solidFill>
              </a:rPr>
              <a:t>  </a:t>
            </a:r>
            <a:r>
              <a:rPr u="none" dirty="0">
                <a:solidFill>
                  <a:srgbClr val="000000"/>
                </a:solidFill>
              </a:rPr>
              <a:t>the</a:t>
            </a:r>
            <a:r>
              <a:rPr u="none" spc="150" dirty="0">
                <a:solidFill>
                  <a:srgbClr val="000000"/>
                </a:solidFill>
              </a:rPr>
              <a:t>  </a:t>
            </a:r>
            <a:r>
              <a:rPr u="none" dirty="0">
                <a:solidFill>
                  <a:srgbClr val="000000"/>
                </a:solidFill>
              </a:rPr>
              <a:t>datasets</a:t>
            </a:r>
            <a:r>
              <a:rPr u="none" spc="160" dirty="0">
                <a:solidFill>
                  <a:srgbClr val="000000"/>
                </a:solidFill>
              </a:rPr>
              <a:t>  </a:t>
            </a:r>
            <a:r>
              <a:rPr u="none" dirty="0">
                <a:solidFill>
                  <a:srgbClr val="000000"/>
                </a:solidFill>
              </a:rPr>
              <a:t>from</a:t>
            </a:r>
            <a:r>
              <a:rPr u="none" spc="140" dirty="0">
                <a:solidFill>
                  <a:srgbClr val="000000"/>
                </a:solidFill>
              </a:rPr>
              <a:t>  </a:t>
            </a:r>
            <a:r>
              <a:rPr u="none" dirty="0">
                <a:solidFill>
                  <a:srgbClr val="000000"/>
                </a:solidFill>
              </a:rPr>
              <a:t>existing</a:t>
            </a:r>
            <a:r>
              <a:rPr u="none" spc="155" dirty="0">
                <a:solidFill>
                  <a:srgbClr val="000000"/>
                </a:solidFill>
              </a:rPr>
              <a:t>  </a:t>
            </a:r>
            <a:r>
              <a:rPr u="none" dirty="0">
                <a:solidFill>
                  <a:srgbClr val="000000"/>
                </a:solidFill>
              </a:rPr>
              <a:t>storage,</a:t>
            </a:r>
            <a:r>
              <a:rPr u="none" spc="155" dirty="0">
                <a:solidFill>
                  <a:srgbClr val="000000"/>
                </a:solidFill>
              </a:rPr>
              <a:t>  </a:t>
            </a:r>
            <a:r>
              <a:rPr u="none" dirty="0">
                <a:solidFill>
                  <a:srgbClr val="000000"/>
                </a:solidFill>
              </a:rPr>
              <a:t>storage</a:t>
            </a:r>
            <a:r>
              <a:rPr u="none" spc="150" dirty="0">
                <a:solidFill>
                  <a:srgbClr val="000000"/>
                </a:solidFill>
              </a:rPr>
              <a:t>  </a:t>
            </a:r>
            <a:r>
              <a:rPr u="none" dirty="0">
                <a:solidFill>
                  <a:srgbClr val="000000"/>
                </a:solidFill>
              </a:rPr>
              <a:t>can</a:t>
            </a:r>
            <a:r>
              <a:rPr u="none" spc="145" dirty="0">
                <a:solidFill>
                  <a:srgbClr val="000000"/>
                </a:solidFill>
              </a:rPr>
              <a:t>  </a:t>
            </a:r>
            <a:r>
              <a:rPr u="none" dirty="0">
                <a:solidFill>
                  <a:srgbClr val="000000"/>
                </a:solidFill>
              </a:rPr>
              <a:t>be</a:t>
            </a:r>
            <a:r>
              <a:rPr u="none" spc="155" dirty="0">
                <a:solidFill>
                  <a:srgbClr val="000000"/>
                </a:solidFill>
              </a:rPr>
              <a:t>  </a:t>
            </a:r>
            <a:r>
              <a:rPr u="none" spc="-25" dirty="0">
                <a:solidFill>
                  <a:srgbClr val="000000"/>
                </a:solidFill>
              </a:rPr>
              <a:t>SQL </a:t>
            </a:r>
            <a:r>
              <a:rPr u="none" dirty="0">
                <a:solidFill>
                  <a:srgbClr val="000000"/>
                </a:solidFill>
              </a:rPr>
              <a:t>Database,</a:t>
            </a:r>
            <a:r>
              <a:rPr u="none" spc="140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CSV</a:t>
            </a:r>
            <a:r>
              <a:rPr u="none" spc="95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file,</a:t>
            </a:r>
            <a:r>
              <a:rPr u="none" spc="135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and</a:t>
            </a:r>
            <a:r>
              <a:rPr u="none" spc="135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Excel</a:t>
            </a:r>
            <a:r>
              <a:rPr u="none" spc="145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file.</a:t>
            </a:r>
            <a:r>
              <a:rPr u="none" spc="140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Pandas</a:t>
            </a:r>
            <a:r>
              <a:rPr u="none" spc="140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DataFrame</a:t>
            </a:r>
            <a:r>
              <a:rPr u="none" spc="145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can</a:t>
            </a:r>
            <a:r>
              <a:rPr u="none" spc="135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be</a:t>
            </a:r>
            <a:r>
              <a:rPr u="none" spc="140" dirty="0">
                <a:solidFill>
                  <a:srgbClr val="000000"/>
                </a:solidFill>
              </a:rPr>
              <a:t> </a:t>
            </a:r>
            <a:r>
              <a:rPr u="none" spc="-10" dirty="0">
                <a:solidFill>
                  <a:srgbClr val="000000"/>
                </a:solidFill>
              </a:rPr>
              <a:t>created </a:t>
            </a:r>
            <a:r>
              <a:rPr u="none" dirty="0">
                <a:solidFill>
                  <a:srgbClr val="000000"/>
                </a:solidFill>
              </a:rPr>
              <a:t>from</a:t>
            </a:r>
            <a:r>
              <a:rPr u="none" spc="-10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the</a:t>
            </a:r>
            <a:r>
              <a:rPr u="none" spc="-30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lists,</a:t>
            </a:r>
            <a:r>
              <a:rPr u="none" spc="-25" dirty="0">
                <a:solidFill>
                  <a:srgbClr val="000000"/>
                </a:solidFill>
              </a:rPr>
              <a:t> </a:t>
            </a:r>
            <a:r>
              <a:rPr u="none" spc="-10" dirty="0">
                <a:solidFill>
                  <a:srgbClr val="000000"/>
                </a:solidFill>
              </a:rPr>
              <a:t>dictionary,</a:t>
            </a:r>
            <a:r>
              <a:rPr u="none" spc="-35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and</a:t>
            </a:r>
            <a:r>
              <a:rPr u="none" spc="-20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from</a:t>
            </a:r>
            <a:r>
              <a:rPr u="none" spc="-5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a</a:t>
            </a:r>
            <a:r>
              <a:rPr u="none" spc="-15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list</a:t>
            </a:r>
            <a:r>
              <a:rPr u="none" spc="-20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of</a:t>
            </a:r>
            <a:r>
              <a:rPr u="none" spc="-5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dictionary</a:t>
            </a:r>
            <a:r>
              <a:rPr u="none" spc="-45" dirty="0">
                <a:solidFill>
                  <a:srgbClr val="000000"/>
                </a:solidFill>
              </a:rPr>
              <a:t> </a:t>
            </a:r>
            <a:r>
              <a:rPr u="none" spc="-20" dirty="0">
                <a:solidFill>
                  <a:srgbClr val="000000"/>
                </a:solidFill>
              </a:rPr>
              <a:t>etc.</a:t>
            </a:r>
          </a:p>
          <a:p>
            <a:pPr marL="927100" algn="just">
              <a:lnSpc>
                <a:spcPct val="100000"/>
              </a:lnSpc>
              <a:spcBef>
                <a:spcPts val="575"/>
              </a:spcBef>
            </a:pPr>
            <a:r>
              <a:rPr u="none" dirty="0">
                <a:solidFill>
                  <a:srgbClr val="000000"/>
                </a:solidFill>
              </a:rPr>
              <a:t>In</a:t>
            </a:r>
            <a:r>
              <a:rPr u="none" spc="20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simple,</a:t>
            </a:r>
            <a:r>
              <a:rPr u="none" spc="20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a dataframe</a:t>
            </a:r>
            <a:r>
              <a:rPr u="none" spc="25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is</a:t>
            </a:r>
            <a:r>
              <a:rPr u="none" spc="15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a</a:t>
            </a:r>
            <a:r>
              <a:rPr u="none" spc="15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collection</a:t>
            </a:r>
            <a:r>
              <a:rPr u="none" spc="10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of</a:t>
            </a:r>
            <a:r>
              <a:rPr u="none" spc="15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Series</a:t>
            </a:r>
            <a:r>
              <a:rPr u="none" spc="25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and</a:t>
            </a:r>
            <a:r>
              <a:rPr u="none" spc="20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a</a:t>
            </a:r>
            <a:r>
              <a:rPr u="none" spc="25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Series</a:t>
            </a:r>
            <a:r>
              <a:rPr u="none" spc="15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is</a:t>
            </a:r>
            <a:r>
              <a:rPr u="none" spc="15" dirty="0">
                <a:solidFill>
                  <a:srgbClr val="000000"/>
                </a:solidFill>
              </a:rPr>
              <a:t> </a:t>
            </a:r>
            <a:r>
              <a:rPr u="none" spc="-50" dirty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4939" y="6113135"/>
            <a:ext cx="3274060" cy="363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20"/>
              </a:lnSpc>
            </a:pPr>
            <a:r>
              <a:rPr sz="2400" dirty="0">
                <a:latin typeface="Times New Roman"/>
                <a:cs typeface="Times New Roman"/>
              </a:rPr>
              <a:t>collection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scalar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54261" y="6191005"/>
            <a:ext cx="110489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spc="-50" dirty="0">
                <a:solidFill>
                  <a:srgbClr val="888888"/>
                </a:solidFill>
                <a:latin typeface="Arial"/>
                <a:cs typeface="Arial"/>
              </a:rPr>
              <a:t>7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15" dirty="0">
                <a:latin typeface="Arial"/>
                <a:cs typeface="Arial"/>
              </a:rPr>
              <a:t> </a:t>
            </a:r>
            <a:r>
              <a:rPr dirty="0"/>
              <a:t>Pilani, Deemed</a:t>
            </a:r>
            <a:r>
              <a:rPr spc="-15" dirty="0"/>
              <a:t> </a:t>
            </a:r>
            <a:r>
              <a:rPr dirty="0"/>
              <a:t>to</a:t>
            </a:r>
            <a:r>
              <a:rPr spc="-3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University</a:t>
            </a:r>
            <a:r>
              <a:rPr spc="5" dirty="0"/>
              <a:t> </a:t>
            </a:r>
            <a:r>
              <a:rPr dirty="0"/>
              <a:t>under</a:t>
            </a:r>
            <a:r>
              <a:rPr spc="-30" dirty="0"/>
              <a:t> </a:t>
            </a:r>
            <a:r>
              <a:rPr dirty="0"/>
              <a:t>Section</a:t>
            </a:r>
            <a:r>
              <a:rPr spc="-20" dirty="0"/>
              <a:t> </a:t>
            </a:r>
            <a:r>
              <a:rPr dirty="0"/>
              <a:t>3</a:t>
            </a:r>
            <a:r>
              <a:rPr spc="-25" dirty="0"/>
              <a:t> </a:t>
            </a:r>
            <a:r>
              <a:rPr dirty="0"/>
              <a:t>of</a:t>
            </a:r>
            <a:r>
              <a:rPr spc="-25" dirty="0"/>
              <a:t> </a:t>
            </a:r>
            <a:r>
              <a:rPr dirty="0"/>
              <a:t>UGC</a:t>
            </a:r>
            <a:r>
              <a:rPr spc="-25" dirty="0"/>
              <a:t> </a:t>
            </a:r>
            <a:r>
              <a:rPr dirty="0"/>
              <a:t>Act,</a:t>
            </a:r>
            <a:r>
              <a:rPr spc="-30" dirty="0"/>
              <a:t> </a:t>
            </a:r>
            <a:r>
              <a:rPr spc="-20" dirty="0"/>
              <a:t>1956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>
              <a:lnSpc>
                <a:spcPct val="100000"/>
              </a:lnSpc>
              <a:spcBef>
                <a:spcPts val="100"/>
              </a:spcBef>
            </a:pPr>
            <a:r>
              <a:rPr sz="3600" b="1" spc="-130" dirty="0">
                <a:solidFill>
                  <a:srgbClr val="0000FF"/>
                </a:solidFill>
                <a:latin typeface="Arial"/>
                <a:cs typeface="Arial"/>
              </a:rPr>
              <a:t>Pandas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>
              <a:lnSpc>
                <a:spcPct val="100000"/>
              </a:lnSpc>
              <a:spcBef>
                <a:spcPts val="100"/>
              </a:spcBef>
            </a:pPr>
            <a:r>
              <a:rPr sz="3600" b="1" spc="-150" dirty="0">
                <a:solidFill>
                  <a:srgbClr val="0000FF"/>
                </a:solidFill>
                <a:latin typeface="Arial"/>
                <a:cs typeface="Arial"/>
              </a:rPr>
              <a:t>Pandas</a:t>
            </a:r>
            <a:r>
              <a:rPr sz="3600" b="1" spc="-2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3600" b="1" spc="-130" dirty="0">
                <a:solidFill>
                  <a:srgbClr val="0000FF"/>
                </a:solidFill>
                <a:latin typeface="Arial"/>
                <a:cs typeface="Arial"/>
              </a:rPr>
              <a:t>DataFrame</a:t>
            </a:r>
            <a:endParaRPr sz="36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0427" y="1615316"/>
            <a:ext cx="7785176" cy="462552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7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15" dirty="0">
                <a:latin typeface="Arial"/>
                <a:cs typeface="Arial"/>
              </a:rPr>
              <a:t> </a:t>
            </a:r>
            <a:r>
              <a:rPr dirty="0"/>
              <a:t>Pilani, Deemed</a:t>
            </a:r>
            <a:r>
              <a:rPr spc="-15" dirty="0"/>
              <a:t> </a:t>
            </a:r>
            <a:r>
              <a:rPr dirty="0"/>
              <a:t>to</a:t>
            </a:r>
            <a:r>
              <a:rPr spc="-3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University</a:t>
            </a:r>
            <a:r>
              <a:rPr spc="5" dirty="0"/>
              <a:t> </a:t>
            </a:r>
            <a:r>
              <a:rPr dirty="0"/>
              <a:t>under</a:t>
            </a:r>
            <a:r>
              <a:rPr spc="-30" dirty="0"/>
              <a:t> </a:t>
            </a:r>
            <a:r>
              <a:rPr dirty="0"/>
              <a:t>Section</a:t>
            </a:r>
            <a:r>
              <a:rPr spc="-20" dirty="0"/>
              <a:t> </a:t>
            </a:r>
            <a:r>
              <a:rPr dirty="0"/>
              <a:t>3</a:t>
            </a:r>
            <a:r>
              <a:rPr spc="-25" dirty="0"/>
              <a:t> </a:t>
            </a:r>
            <a:r>
              <a:rPr dirty="0"/>
              <a:t>of</a:t>
            </a:r>
            <a:r>
              <a:rPr spc="-25" dirty="0"/>
              <a:t> </a:t>
            </a:r>
            <a:r>
              <a:rPr dirty="0"/>
              <a:t>UGC</a:t>
            </a:r>
            <a:r>
              <a:rPr spc="-25" dirty="0"/>
              <a:t> </a:t>
            </a:r>
            <a:r>
              <a:rPr dirty="0"/>
              <a:t>Act,</a:t>
            </a:r>
            <a:r>
              <a:rPr spc="-30" dirty="0"/>
              <a:t> </a:t>
            </a:r>
            <a:r>
              <a:rPr spc="-20" dirty="0"/>
              <a:t>1956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7975" y="1391639"/>
            <a:ext cx="5596890" cy="485521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2400" dirty="0">
                <a:latin typeface="Times New Roman"/>
                <a:cs typeface="Times New Roman"/>
              </a:rPr>
              <a:t>Lets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have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hands-on session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 </a:t>
            </a:r>
            <a:r>
              <a:rPr sz="2400" spc="-50" dirty="0"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290"/>
              </a:spcBef>
              <a:buClr>
                <a:srgbClr val="0F1141"/>
              </a:buClr>
              <a:buFont typeface="Wingdings"/>
              <a:buChar char=""/>
              <a:tabLst>
                <a:tab pos="354965" algn="l"/>
              </a:tabLst>
            </a:pPr>
            <a:r>
              <a:rPr sz="2400" dirty="0">
                <a:latin typeface="Times New Roman"/>
                <a:cs typeface="Times New Roman"/>
              </a:rPr>
              <a:t>Creation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NumPy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array</a:t>
            </a:r>
            <a:endParaRPr sz="2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290"/>
              </a:spcBef>
              <a:buClr>
                <a:srgbClr val="0F1141"/>
              </a:buClr>
              <a:buFont typeface="Wingdings"/>
              <a:buChar char=""/>
              <a:tabLst>
                <a:tab pos="354965" algn="l"/>
              </a:tabLst>
            </a:pPr>
            <a:r>
              <a:rPr sz="2400" dirty="0">
                <a:latin typeface="Times New Roman"/>
                <a:cs typeface="Times New Roman"/>
              </a:rPr>
              <a:t>Properties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NumPy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array</a:t>
            </a:r>
            <a:endParaRPr sz="2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285"/>
              </a:spcBef>
              <a:buClr>
                <a:srgbClr val="0F1141"/>
              </a:buClr>
              <a:buFont typeface="Wingdings"/>
              <a:buChar char=""/>
              <a:tabLst>
                <a:tab pos="354965" algn="l"/>
              </a:tabLst>
            </a:pPr>
            <a:r>
              <a:rPr sz="2400" dirty="0">
                <a:latin typeface="Times New Roman"/>
                <a:cs typeface="Times New Roman"/>
              </a:rPr>
              <a:t>Prepopulated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arrays</a:t>
            </a:r>
            <a:endParaRPr sz="2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290"/>
              </a:spcBef>
              <a:buClr>
                <a:srgbClr val="0F1141"/>
              </a:buClr>
              <a:buFont typeface="Wingdings"/>
              <a:buChar char=""/>
              <a:tabLst>
                <a:tab pos="354965" algn="l"/>
              </a:tabLst>
            </a:pPr>
            <a:r>
              <a:rPr sz="2400" dirty="0">
                <a:latin typeface="Times New Roman"/>
                <a:cs typeface="Times New Roman"/>
              </a:rPr>
              <a:t>2D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arrays</a:t>
            </a:r>
            <a:endParaRPr sz="2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290"/>
              </a:spcBef>
              <a:buClr>
                <a:srgbClr val="0F1141"/>
              </a:buClr>
              <a:buFont typeface="Wingdings"/>
              <a:buChar char=""/>
              <a:tabLst>
                <a:tab pos="354965" algn="l"/>
              </a:tabLst>
            </a:pPr>
            <a:r>
              <a:rPr sz="2400" spc="-30" dirty="0">
                <a:latin typeface="Times New Roman"/>
                <a:cs typeface="Times New Roman"/>
              </a:rPr>
              <a:t>Ways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access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array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elements</a:t>
            </a:r>
            <a:endParaRPr sz="2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290"/>
              </a:spcBef>
              <a:buClr>
                <a:srgbClr val="0F1141"/>
              </a:buClr>
              <a:buFont typeface="Wingdings"/>
              <a:buChar char=""/>
              <a:tabLst>
                <a:tab pos="354965" algn="l"/>
              </a:tabLst>
            </a:pPr>
            <a:r>
              <a:rPr sz="2400" spc="-10" dirty="0">
                <a:latin typeface="Times New Roman"/>
                <a:cs typeface="Times New Roman"/>
              </a:rPr>
              <a:t>Reshaping</a:t>
            </a:r>
            <a:endParaRPr sz="2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285"/>
              </a:spcBef>
              <a:buClr>
                <a:srgbClr val="0F1141"/>
              </a:buClr>
              <a:buFont typeface="Wingdings"/>
              <a:buChar char=""/>
              <a:tabLst>
                <a:tab pos="354965" algn="l"/>
              </a:tabLst>
            </a:pPr>
            <a:r>
              <a:rPr sz="2400" spc="-10" dirty="0">
                <a:latin typeface="Times New Roman"/>
                <a:cs typeface="Times New Roman"/>
              </a:rPr>
              <a:t>Computations</a:t>
            </a:r>
            <a:endParaRPr sz="2400">
              <a:latin typeface="Times New Roman"/>
              <a:cs typeface="Times New Roman"/>
            </a:endParaRPr>
          </a:p>
          <a:p>
            <a:pPr marL="755650" lvl="1" indent="-285750">
              <a:lnSpc>
                <a:spcPct val="100000"/>
              </a:lnSpc>
              <a:spcBef>
                <a:spcPts val="240"/>
              </a:spcBef>
              <a:buFont typeface="Wingdings"/>
              <a:buChar char=""/>
              <a:tabLst>
                <a:tab pos="755650" algn="l"/>
              </a:tabLst>
            </a:pPr>
            <a:r>
              <a:rPr sz="1800" spc="-10" dirty="0">
                <a:latin typeface="Times New Roman"/>
                <a:cs typeface="Times New Roman"/>
              </a:rPr>
              <a:t>Arithmetic</a:t>
            </a:r>
            <a:endParaRPr sz="18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220"/>
              </a:spcBef>
              <a:buFont typeface="Wingdings"/>
              <a:buChar char=""/>
              <a:tabLst>
                <a:tab pos="756285" algn="l"/>
              </a:tabLst>
            </a:pPr>
            <a:r>
              <a:rPr sz="1800" spc="-10" dirty="0">
                <a:latin typeface="Times New Roman"/>
                <a:cs typeface="Times New Roman"/>
              </a:rPr>
              <a:t>Comparison</a:t>
            </a:r>
            <a:endParaRPr sz="18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215"/>
              </a:spcBef>
              <a:buFont typeface="Wingdings"/>
              <a:buChar char=""/>
              <a:tabLst>
                <a:tab pos="756285" algn="l"/>
              </a:tabLst>
            </a:pPr>
            <a:r>
              <a:rPr sz="1800" spc="-10" dirty="0">
                <a:latin typeface="Times New Roman"/>
                <a:cs typeface="Times New Roman"/>
              </a:rPr>
              <a:t>Aggregation</a:t>
            </a:r>
            <a:endParaRPr sz="18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215"/>
              </a:spcBef>
              <a:buFont typeface="Wingdings"/>
              <a:buChar char=""/>
              <a:tabLst>
                <a:tab pos="756285" algn="l"/>
              </a:tabLst>
            </a:pPr>
            <a:r>
              <a:rPr sz="1800" spc="-10" dirty="0">
                <a:latin typeface="Times New Roman"/>
                <a:cs typeface="Times New Roman"/>
              </a:rPr>
              <a:t>Boolean</a:t>
            </a:r>
            <a:endParaRPr sz="18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265"/>
              </a:spcBef>
              <a:buClr>
                <a:srgbClr val="0F1141"/>
              </a:buClr>
              <a:buFont typeface="Wingdings"/>
              <a:buChar char=""/>
              <a:tabLst>
                <a:tab pos="354965" algn="l"/>
              </a:tabLst>
            </a:pPr>
            <a:r>
              <a:rPr sz="2400" dirty="0">
                <a:latin typeface="Times New Roman"/>
                <a:cs typeface="Times New Roman"/>
              </a:rPr>
              <a:t>Note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Linear</a:t>
            </a:r>
            <a:r>
              <a:rPr sz="2400" spc="-1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Algebra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NumPy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arrays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189">
              <a:lnSpc>
                <a:spcPts val="1425"/>
              </a:lnSpc>
            </a:pPr>
            <a:fld id="{81D60167-4931-47E6-BA6A-407CBD079E47}" type="slidenum">
              <a:rPr spc="-50" dirty="0"/>
              <a:t>8</a:t>
            </a:fld>
            <a:endParaRPr spc="-5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15" dirty="0">
                <a:latin typeface="Arial"/>
                <a:cs typeface="Arial"/>
              </a:rPr>
              <a:t> </a:t>
            </a:r>
            <a:r>
              <a:rPr dirty="0"/>
              <a:t>Pilani, Deemed</a:t>
            </a:r>
            <a:r>
              <a:rPr spc="-15" dirty="0"/>
              <a:t> </a:t>
            </a:r>
            <a:r>
              <a:rPr dirty="0"/>
              <a:t>to</a:t>
            </a:r>
            <a:r>
              <a:rPr spc="-3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University</a:t>
            </a:r>
            <a:r>
              <a:rPr spc="5" dirty="0"/>
              <a:t> </a:t>
            </a:r>
            <a:r>
              <a:rPr dirty="0"/>
              <a:t>under</a:t>
            </a:r>
            <a:r>
              <a:rPr spc="-30" dirty="0"/>
              <a:t> </a:t>
            </a:r>
            <a:r>
              <a:rPr dirty="0"/>
              <a:t>Section</a:t>
            </a:r>
            <a:r>
              <a:rPr spc="-20" dirty="0"/>
              <a:t> </a:t>
            </a:r>
            <a:r>
              <a:rPr dirty="0"/>
              <a:t>3</a:t>
            </a:r>
            <a:r>
              <a:rPr spc="-25" dirty="0"/>
              <a:t> </a:t>
            </a:r>
            <a:r>
              <a:rPr dirty="0"/>
              <a:t>of</a:t>
            </a:r>
            <a:r>
              <a:rPr spc="-25" dirty="0"/>
              <a:t> </a:t>
            </a:r>
            <a:r>
              <a:rPr dirty="0"/>
              <a:t>UGC</a:t>
            </a:r>
            <a:r>
              <a:rPr spc="-25" dirty="0"/>
              <a:t> </a:t>
            </a:r>
            <a:r>
              <a:rPr dirty="0"/>
              <a:t>Act,</a:t>
            </a:r>
            <a:r>
              <a:rPr spc="-30" dirty="0"/>
              <a:t> </a:t>
            </a:r>
            <a:r>
              <a:rPr spc="-20" dirty="0"/>
              <a:t>1956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1140" y="379221"/>
            <a:ext cx="345312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35" dirty="0">
                <a:solidFill>
                  <a:srgbClr val="0000FF"/>
                </a:solidFill>
                <a:latin typeface="Arial"/>
                <a:cs typeface="Arial"/>
              </a:rPr>
              <a:t>Demo</a:t>
            </a:r>
            <a:r>
              <a:rPr sz="3600" b="1" spc="-28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3600" b="1" spc="-110" dirty="0">
                <a:solidFill>
                  <a:srgbClr val="0000FF"/>
                </a:solidFill>
                <a:latin typeface="Arial"/>
                <a:cs typeface="Arial"/>
              </a:rPr>
              <a:t>on</a:t>
            </a:r>
            <a:r>
              <a:rPr sz="3600" b="1" spc="-26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3600" b="1" spc="-100" dirty="0">
                <a:solidFill>
                  <a:srgbClr val="0000FF"/>
                </a:solidFill>
                <a:latin typeface="Arial"/>
                <a:cs typeface="Arial"/>
              </a:rPr>
              <a:t>NumPy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>
              <a:lnSpc>
                <a:spcPct val="100000"/>
              </a:lnSpc>
              <a:spcBef>
                <a:spcPts val="100"/>
              </a:spcBef>
            </a:pPr>
            <a:r>
              <a:rPr sz="3600" b="1" spc="-135" dirty="0">
                <a:solidFill>
                  <a:srgbClr val="0000FF"/>
                </a:solidFill>
                <a:latin typeface="Arial"/>
                <a:cs typeface="Arial"/>
              </a:rPr>
              <a:t>Demo</a:t>
            </a:r>
            <a:r>
              <a:rPr sz="3600" b="1" spc="-2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3600" b="1" spc="-110" dirty="0">
                <a:solidFill>
                  <a:srgbClr val="0000FF"/>
                </a:solidFill>
                <a:latin typeface="Arial"/>
                <a:cs typeface="Arial"/>
              </a:rPr>
              <a:t>on</a:t>
            </a:r>
            <a:r>
              <a:rPr sz="3600" b="1" spc="-26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3600" b="1" spc="-145" dirty="0">
                <a:solidFill>
                  <a:srgbClr val="0000FF"/>
                </a:solidFill>
                <a:latin typeface="Arial"/>
                <a:cs typeface="Arial"/>
              </a:rPr>
              <a:t>Basics</a:t>
            </a:r>
            <a:r>
              <a:rPr sz="3600" b="1" spc="-27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3600" b="1" spc="-105" dirty="0">
                <a:solidFill>
                  <a:srgbClr val="0000FF"/>
                </a:solidFill>
                <a:latin typeface="Arial"/>
                <a:cs typeface="Arial"/>
              </a:rPr>
              <a:t>of</a:t>
            </a:r>
            <a:r>
              <a:rPr sz="3600" b="1" spc="-27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3600" b="1" spc="-95" dirty="0">
                <a:solidFill>
                  <a:srgbClr val="0000FF"/>
                </a:solidFill>
                <a:latin typeface="Arial"/>
                <a:cs typeface="Arial"/>
              </a:rPr>
              <a:t>Pandas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15" dirty="0">
                <a:latin typeface="Arial"/>
                <a:cs typeface="Arial"/>
              </a:rPr>
              <a:t> </a:t>
            </a:r>
            <a:r>
              <a:rPr dirty="0"/>
              <a:t>Pilani, Deemed</a:t>
            </a:r>
            <a:r>
              <a:rPr spc="-15" dirty="0"/>
              <a:t> </a:t>
            </a:r>
            <a:r>
              <a:rPr dirty="0"/>
              <a:t>to</a:t>
            </a:r>
            <a:r>
              <a:rPr spc="-3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University</a:t>
            </a:r>
            <a:r>
              <a:rPr spc="5" dirty="0"/>
              <a:t> </a:t>
            </a:r>
            <a:r>
              <a:rPr dirty="0"/>
              <a:t>under</a:t>
            </a:r>
            <a:r>
              <a:rPr spc="-30" dirty="0"/>
              <a:t> </a:t>
            </a:r>
            <a:r>
              <a:rPr dirty="0"/>
              <a:t>Section</a:t>
            </a:r>
            <a:r>
              <a:rPr spc="-20" dirty="0"/>
              <a:t> </a:t>
            </a:r>
            <a:r>
              <a:rPr dirty="0"/>
              <a:t>3</a:t>
            </a:r>
            <a:r>
              <a:rPr spc="-25" dirty="0"/>
              <a:t> </a:t>
            </a:r>
            <a:r>
              <a:rPr dirty="0"/>
              <a:t>of</a:t>
            </a:r>
            <a:r>
              <a:rPr spc="-25" dirty="0"/>
              <a:t> </a:t>
            </a:r>
            <a:r>
              <a:rPr dirty="0"/>
              <a:t>UGC</a:t>
            </a:r>
            <a:r>
              <a:rPr spc="-25" dirty="0"/>
              <a:t> </a:t>
            </a:r>
            <a:r>
              <a:rPr dirty="0"/>
              <a:t>Act,</a:t>
            </a:r>
            <a:r>
              <a:rPr spc="-30" dirty="0"/>
              <a:t> </a:t>
            </a:r>
            <a:r>
              <a:rPr spc="-20" dirty="0"/>
              <a:t>1956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443101"/>
            <a:ext cx="4664075" cy="266001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675"/>
              </a:spcBef>
              <a:buClr>
                <a:srgbClr val="0F1141"/>
              </a:buClr>
              <a:buFont typeface="Wingdings"/>
              <a:buChar char=""/>
              <a:tabLst>
                <a:tab pos="469265" algn="l"/>
              </a:tabLst>
            </a:pPr>
            <a:r>
              <a:rPr sz="2400" dirty="0">
                <a:latin typeface="Times New Roman"/>
                <a:cs typeface="Times New Roman"/>
              </a:rPr>
              <a:t>Importing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Pandas</a:t>
            </a:r>
            <a:endParaRPr sz="2400">
              <a:latin typeface="Times New Roman"/>
              <a:cs typeface="Times New Roman"/>
            </a:endParaRPr>
          </a:p>
          <a:p>
            <a:pPr marL="469265" indent="-456565">
              <a:lnSpc>
                <a:spcPct val="100000"/>
              </a:lnSpc>
              <a:spcBef>
                <a:spcPts val="580"/>
              </a:spcBef>
              <a:buClr>
                <a:srgbClr val="0F1141"/>
              </a:buClr>
              <a:buFont typeface="Wingdings"/>
              <a:buChar char=""/>
              <a:tabLst>
                <a:tab pos="469265" algn="l"/>
              </a:tabLst>
            </a:pPr>
            <a:r>
              <a:rPr sz="2400" dirty="0">
                <a:latin typeface="Times New Roman"/>
                <a:cs typeface="Times New Roman"/>
              </a:rPr>
              <a:t>Series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Creation</a:t>
            </a:r>
            <a:endParaRPr sz="2400">
              <a:latin typeface="Times New Roman"/>
              <a:cs typeface="Times New Roman"/>
            </a:endParaRPr>
          </a:p>
          <a:p>
            <a:pPr marL="469265" indent="-456565">
              <a:lnSpc>
                <a:spcPct val="100000"/>
              </a:lnSpc>
              <a:spcBef>
                <a:spcPts val="575"/>
              </a:spcBef>
              <a:buClr>
                <a:srgbClr val="0F1141"/>
              </a:buClr>
              <a:buFont typeface="Wingdings"/>
              <a:buChar char=""/>
              <a:tabLst>
                <a:tab pos="469265" algn="l"/>
              </a:tabLst>
            </a:pPr>
            <a:r>
              <a:rPr sz="2400" dirty="0">
                <a:latin typeface="Times New Roman"/>
                <a:cs typeface="Times New Roman"/>
              </a:rPr>
              <a:t>Data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Frame </a:t>
            </a:r>
            <a:r>
              <a:rPr sz="2400" spc="-10" dirty="0">
                <a:latin typeface="Times New Roman"/>
                <a:cs typeface="Times New Roman"/>
              </a:rPr>
              <a:t>Creation</a:t>
            </a:r>
            <a:endParaRPr sz="2400">
              <a:latin typeface="Times New Roman"/>
              <a:cs typeface="Times New Roman"/>
            </a:endParaRPr>
          </a:p>
          <a:p>
            <a:pPr marL="469265" indent="-456565">
              <a:lnSpc>
                <a:spcPct val="100000"/>
              </a:lnSpc>
              <a:spcBef>
                <a:spcPts val="575"/>
              </a:spcBef>
              <a:buClr>
                <a:srgbClr val="0F1141"/>
              </a:buClr>
              <a:buFont typeface="Wingdings"/>
              <a:buChar char=""/>
              <a:tabLst>
                <a:tab pos="469265" algn="l"/>
              </a:tabLst>
            </a:pPr>
            <a:r>
              <a:rPr sz="2400" dirty="0">
                <a:latin typeface="Times New Roman"/>
                <a:cs typeface="Times New Roman"/>
              </a:rPr>
              <a:t>Reading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Files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using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Pandas</a:t>
            </a:r>
            <a:endParaRPr sz="2400">
              <a:latin typeface="Times New Roman"/>
              <a:cs typeface="Times New Roman"/>
            </a:endParaRPr>
          </a:p>
          <a:p>
            <a:pPr marL="469265" indent="-456565">
              <a:lnSpc>
                <a:spcPct val="100000"/>
              </a:lnSpc>
              <a:spcBef>
                <a:spcPts val="575"/>
              </a:spcBef>
              <a:buClr>
                <a:srgbClr val="0F1141"/>
              </a:buClr>
              <a:buFont typeface="Wingdings"/>
              <a:buChar char=""/>
              <a:tabLst>
                <a:tab pos="469265" algn="l"/>
              </a:tabLst>
            </a:pPr>
            <a:r>
              <a:rPr sz="2400" dirty="0">
                <a:latin typeface="Times New Roman"/>
                <a:cs typeface="Times New Roman"/>
              </a:rPr>
              <a:t>Writing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File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using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Pandas</a:t>
            </a:r>
            <a:endParaRPr sz="2400">
              <a:latin typeface="Times New Roman"/>
              <a:cs typeface="Times New Roman"/>
            </a:endParaRPr>
          </a:p>
          <a:p>
            <a:pPr marL="469265" indent="-456565">
              <a:lnSpc>
                <a:spcPct val="100000"/>
              </a:lnSpc>
              <a:spcBef>
                <a:spcPts val="580"/>
              </a:spcBef>
              <a:buClr>
                <a:srgbClr val="0F1141"/>
              </a:buClr>
              <a:buFont typeface="Wingdings"/>
              <a:buChar char=""/>
              <a:tabLst>
                <a:tab pos="469265" algn="l"/>
              </a:tabLst>
            </a:pPr>
            <a:r>
              <a:rPr sz="2400" dirty="0">
                <a:latin typeface="Times New Roman"/>
                <a:cs typeface="Times New Roman"/>
              </a:rPr>
              <a:t>Some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functions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offered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Pandas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720</Words>
  <Application>Microsoft Macintosh PowerPoint</Application>
  <PresentationFormat>On-screen Show (4:3)</PresentationFormat>
  <Paragraphs>94</Paragraphs>
  <Slides>11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Carlito</vt:lpstr>
      <vt:lpstr>Times New Roman</vt:lpstr>
      <vt:lpstr>Wingdings</vt:lpstr>
      <vt:lpstr>Office Theme</vt:lpstr>
      <vt:lpstr>PowerPoint Presentation</vt:lpstr>
      <vt:lpstr>Agenda for CS #4,5,6</vt:lpstr>
      <vt:lpstr>Introduction to SciPy Ecosystem</vt:lpstr>
      <vt:lpstr>NumPy</vt:lpstr>
      <vt:lpstr>Pandas</vt:lpstr>
      <vt:lpstr>Pandas</vt:lpstr>
      <vt:lpstr>Pandas DataFrame</vt:lpstr>
      <vt:lpstr>Demo on NumPy</vt:lpstr>
      <vt:lpstr>Demo on Basics of Pandas</vt:lpstr>
      <vt:lpstr>Post your queries in the Discussion Forum!!</vt:lpstr>
      <vt:lpstr>Feedback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Microsoft Office User</cp:lastModifiedBy>
  <cp:revision>3</cp:revision>
  <dcterms:created xsi:type="dcterms:W3CDTF">2024-05-11T12:04:45Z</dcterms:created>
  <dcterms:modified xsi:type="dcterms:W3CDTF">2025-07-11T03:58:42Z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2024-04-22T00:00:00Z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2024-05-11T00:00:00Z</vt:filetime>
  </property>
  <property fmtid="{D5CDD505-2E9C-101B-9397-08002B2CF9AE}" pid="5" name="Producer">
    <vt:lpwstr>3-Heights(TM) PDF Security Shell 4.8.25.2 (http://www.pdf-tools.com)</vt:lpwstr>
  </property>
</Properties>
</file>