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58" r:id="rId5"/>
    <p:sldId id="259" r:id="rId6"/>
    <p:sldId id="260" r:id="rId7"/>
    <p:sldId id="261" r:id="rId8"/>
    <p:sldId id="262" r:id="rId9"/>
    <p:sldId id="272" r:id="rId10"/>
    <p:sldId id="273" r:id="rId11"/>
    <p:sldId id="263" r:id="rId12"/>
    <p:sldId id="274" r:id="rId13"/>
    <p:sldId id="275" r:id="rId14"/>
    <p:sldId id="276" r:id="rId15"/>
    <p:sldId id="277" r:id="rId16"/>
    <p:sldId id="264" r:id="rId17"/>
    <p:sldId id="265" r:id="rId18"/>
    <p:sldId id="266" r:id="rId19"/>
    <p:sldId id="267" r:id="rId20"/>
    <p:sldId id="268" r:id="rId21"/>
    <p:sldId id="269"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3/9/2022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646176" y="2590800"/>
            <a:ext cx="7851648" cy="1828800"/>
          </a:xfrm>
        </p:spPr>
        <p:txBody>
          <a:bodyPr/>
          <a:lstStyle/>
          <a:p>
            <a:r>
              <a:rPr lang="en-US" dirty="0"/>
              <a:t>Bank Account Simulation</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65B03-6C23-4267-9049-DC90D8EDC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762000"/>
            <a:ext cx="8610600" cy="5143500"/>
          </a:xfrm>
          <a:prstGeom prst="rect">
            <a:avLst/>
          </a:prstGeom>
        </p:spPr>
      </p:pic>
    </p:spTree>
    <p:extLst>
      <p:ext uri="{BB962C8B-B14F-4D97-AF65-F5344CB8AC3E}">
        <p14:creationId xmlns:p14="http://schemas.microsoft.com/office/powerpoint/2010/main" val="389026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3292"/>
            <a:ext cx="8229600" cy="653796"/>
          </a:xfrm>
        </p:spPr>
        <p:txBody>
          <a:bodyPr>
            <a:normAutofit fontScale="90000"/>
          </a:bodyPr>
          <a:lstStyle/>
          <a:p>
            <a:r>
              <a:rPr lang="en-US" sz="4400" b="1" dirty="0">
                <a:effectLst/>
                <a:latin typeface="Verdana" panose="020B0604030504040204" pitchFamily="34" charset="0"/>
                <a:ea typeface="Times New Roman" panose="02020603050405020304" pitchFamily="18" charset="0"/>
                <a:cs typeface="Tahoma" panose="020B0604030504040204" pitchFamily="34"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dirty="0"/>
            </a:br>
            <a:endParaRPr lang="en-US" dirty="0"/>
          </a:p>
        </p:txBody>
      </p:sp>
      <p:sp>
        <p:nvSpPr>
          <p:cNvPr id="3" name="Content Placeholder 2"/>
          <p:cNvSpPr>
            <a:spLocks noGrp="1"/>
          </p:cNvSpPr>
          <p:nvPr>
            <p:ph idx="1"/>
          </p:nvPr>
        </p:nvSpPr>
        <p:spPr>
          <a:xfrm>
            <a:off x="304800" y="1752600"/>
            <a:ext cx="8229600" cy="4267200"/>
          </a:xfrm>
        </p:spPr>
        <p:txBody>
          <a:bodyPr>
            <a:normAutofit/>
          </a:bodyPr>
          <a:lstStyle/>
          <a:p>
            <a:pPr marL="0" indent="0" algn="just">
              <a:buNone/>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800" dirty="0" err="1">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project:Is</a:t>
            </a: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 there sufficient support for the project from management from users? If the current system is well liked and used to the extent that persons will not be able to see reasons for change, there may be resistance.</a:t>
            </a:r>
          </a:p>
          <a:p>
            <a:pPr algn="just">
              <a:lnSpc>
                <a:spcPct val="150000"/>
              </a:lnSpc>
              <a:spcAft>
                <a:spcPts val="12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Are the current business methods acceptable to the user? If they are not, Users may welcome a change that will bring about a more operational and useful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2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1F57FD15-2C5A-40CE-BF03-EFB94BC4C9A9}"/>
              </a:ext>
            </a:extLst>
          </p:cNvPr>
          <p:cNvPicPr>
            <a:picLocks noChangeAspect="1"/>
          </p:cNvPicPr>
          <p:nvPr/>
        </p:nvPicPr>
        <p:blipFill>
          <a:blip r:embed="rId2"/>
          <a:stretch>
            <a:fillRect/>
          </a:stretch>
        </p:blipFill>
        <p:spPr>
          <a:xfrm>
            <a:off x="304800" y="533400"/>
            <a:ext cx="7425572" cy="10668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631B1D-AA8D-4DCB-AC55-0430A09D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57250"/>
            <a:ext cx="8839200" cy="5143500"/>
          </a:xfrm>
          <a:prstGeom prst="rect">
            <a:avLst/>
          </a:prstGeom>
        </p:spPr>
      </p:pic>
    </p:spTree>
    <p:extLst>
      <p:ext uri="{BB962C8B-B14F-4D97-AF65-F5344CB8AC3E}">
        <p14:creationId xmlns:p14="http://schemas.microsoft.com/office/powerpoint/2010/main" val="277521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16B82-1040-426C-AF17-5B8F2AD9A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7250"/>
            <a:ext cx="8686800" cy="5143500"/>
          </a:xfrm>
          <a:prstGeom prst="rect">
            <a:avLst/>
          </a:prstGeom>
        </p:spPr>
      </p:pic>
    </p:spTree>
    <p:extLst>
      <p:ext uri="{BB962C8B-B14F-4D97-AF65-F5344CB8AC3E}">
        <p14:creationId xmlns:p14="http://schemas.microsoft.com/office/powerpoint/2010/main" val="397414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DE6A6-12FD-4C13-9AC5-96356086D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57250"/>
            <a:ext cx="8763000" cy="5143500"/>
          </a:xfrm>
          <a:prstGeom prst="rect">
            <a:avLst/>
          </a:prstGeom>
        </p:spPr>
      </p:pic>
    </p:spTree>
    <p:extLst>
      <p:ext uri="{BB962C8B-B14F-4D97-AF65-F5344CB8AC3E}">
        <p14:creationId xmlns:p14="http://schemas.microsoft.com/office/powerpoint/2010/main" val="341158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E0099-54F1-4281-88D0-528FA24D2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7250"/>
            <a:ext cx="8686800" cy="5314950"/>
          </a:xfrm>
          <a:prstGeom prst="rect">
            <a:avLst/>
          </a:prstGeom>
        </p:spPr>
      </p:pic>
    </p:spTree>
    <p:extLst>
      <p:ext uri="{BB962C8B-B14F-4D97-AF65-F5344CB8AC3E}">
        <p14:creationId xmlns:p14="http://schemas.microsoft.com/office/powerpoint/2010/main" val="261918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dirty="0"/>
            </a:br>
            <a:endParaRPr lang="en-US" dirty="0"/>
          </a:p>
        </p:txBody>
      </p:sp>
      <p:sp>
        <p:nvSpPr>
          <p:cNvPr id="3" name="Content Placeholder 2"/>
          <p:cNvSpPr>
            <a:spLocks noGrp="1"/>
          </p:cNvSpPr>
          <p:nvPr>
            <p:ph idx="1"/>
          </p:nvPr>
        </p:nvSpPr>
        <p:spPr/>
        <p:txBody>
          <a:bodyPr/>
          <a:lstStyle/>
          <a:p>
            <a:pPr algn="just">
              <a:lnSpc>
                <a:spcPct val="150000"/>
              </a:lnSpc>
              <a:spcAft>
                <a:spcPts val="12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Have the user been involved in the planning and development of the project?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2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Early involvement reduces the chances of resistance to the system and in general and increases the likelihood of successful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2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Since the proposed system was to help reduce the hardships encountered. In the existing manual system, the new system was considered to be operational feasible.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4000" b="1" dirty="0">
                <a:latin typeface="Verdana" panose="020B0604030504040204" pitchFamily="34" charset="0"/>
                <a:ea typeface="Times New Roman" panose="02020603050405020304" pitchFamily="18" charset="0"/>
                <a:cs typeface="Tahoma" panose="020B0604030504040204" pitchFamily="34" charset="0"/>
              </a:rPr>
              <a:t>System Requirement Specification</a:t>
            </a:r>
            <a:br>
              <a:rPr lang="en-US" dirty="0"/>
            </a:br>
            <a:endParaRPr lang="en-US" dirty="0"/>
          </a:p>
        </p:txBody>
      </p:sp>
      <p:sp>
        <p:nvSpPr>
          <p:cNvPr id="3" name="Content Placeholder 2"/>
          <p:cNvSpPr>
            <a:spLocks noGrp="1"/>
          </p:cNvSpPr>
          <p:nvPr>
            <p:ph idx="1"/>
          </p:nvPr>
        </p:nvSpPr>
        <p:spPr/>
        <p:txBody>
          <a:bodyPr>
            <a:normAutofit/>
          </a:bodyPr>
          <a:lstStyle/>
          <a:p>
            <a:pPr>
              <a:lnSpc>
                <a:spcPct val="150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Overview: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      </a:t>
            </a: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Looking for an online comprehensive solution to manage internet banking. This will be accessible to all customers who have a valid user id and password. This system provides the following facilities………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Balance enquiry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Funds transfer to another account in the same bank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Request for cheque book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dirty="0"/>
              <a:t> </a:t>
            </a:r>
            <a:br>
              <a:rPr lang="en-US" dirty="0"/>
            </a:br>
            <a:r>
              <a:rPr lang="en-US" sz="4000" b="1" dirty="0">
                <a:effectLst/>
                <a:latin typeface="Verdana" panose="020B0604030504040204" pitchFamily="34" charset="0"/>
                <a:ea typeface="Times New Roman" panose="02020603050405020304" pitchFamily="18" charset="0"/>
                <a:cs typeface="Tahoma" panose="020B0604030504040204" pitchFamily="34" charset="0"/>
              </a:rPr>
              <a:t>Modules Description</a:t>
            </a:r>
            <a:br>
              <a:rPr lang="en-US" dirty="0"/>
            </a:br>
            <a:endParaRPr lang="en-US" dirty="0"/>
          </a:p>
        </p:txBody>
      </p:sp>
      <p:sp>
        <p:nvSpPr>
          <p:cNvPr id="3" name="Content Placeholder 2"/>
          <p:cNvSpPr>
            <a:spLocks noGrp="1"/>
          </p:cNvSpPr>
          <p:nvPr>
            <p:ph idx="1"/>
          </p:nvPr>
        </p:nvSpPr>
        <p:spPr/>
        <p:txBody>
          <a:bodyPr>
            <a:normAutofit lnSpcReduction="10000"/>
          </a:bodyPr>
          <a:lstStyle/>
          <a:p>
            <a:pPr>
              <a:lnSpc>
                <a:spcPct val="150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No of Modules: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	</a:t>
            </a: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The system after careful analysis has been identified to be presented with the following modules: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The Modules involved 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Administrator.</a:t>
            </a:r>
            <a:endParaRPr lang="en-IN" sz="1800" dirty="0">
              <a:solidFill>
                <a:srgbClr val="0C2636"/>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Customer.</a:t>
            </a:r>
            <a:endParaRPr lang="en-IN" sz="1800" dirty="0">
              <a:solidFill>
                <a:srgbClr val="0C2636"/>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Transaction.</a:t>
            </a:r>
            <a:endParaRPr lang="en-IN" sz="1800" dirty="0">
              <a:solidFill>
                <a:srgbClr val="0C2636"/>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Security and authentication.</a:t>
            </a:r>
            <a:endParaRPr lang="en-IN" sz="1800" dirty="0">
              <a:solidFill>
                <a:srgbClr val="0C2636"/>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Reports</a:t>
            </a:r>
            <a:endParaRPr lang="en-IN" sz="1800" dirty="0">
              <a:solidFill>
                <a:srgbClr val="0C2636"/>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a:t>Reports Module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Description for Modules: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Administrator: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Administrator can add the customers (users) and provides some username and password for the customer. Administrator can accept the cheque book requests, view all the transactions and provide loans information and branch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Customer: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        </a:t>
            </a:r>
            <a:r>
              <a:rPr lang="en-US" sz="1800" dirty="0">
                <a:effectLst/>
                <a:latin typeface="Verdana" panose="020B0604030504040204" pitchFamily="34" charset="0"/>
                <a:ea typeface="Times New Roman" panose="02020603050405020304" pitchFamily="18" charset="0"/>
                <a:cs typeface="Tahoma" panose="020B0604030504040204" pitchFamily="34" charset="0"/>
              </a:rPr>
              <a:t> </a:t>
            </a: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User can make a funds transfer to another account in the same bank. User is provided with a transaction password which is different from the login password. User applies the cheque book requests; view all the loan information, sub branch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a:solidFill>
                  <a:srgbClr val="000000"/>
                </a:solidFill>
                <a:effectLst/>
                <a:latin typeface="Verdana" panose="020B0604030504040204" pitchFamily="34" charset="0"/>
                <a:ea typeface="Times New Roman" panose="02020603050405020304" pitchFamily="18" charset="0"/>
                <a:cs typeface="Tahoma" panose="020B0604030504040204" pitchFamily="34" charset="0"/>
              </a:rPr>
              <a:t>INTRODUCTION</a:t>
            </a:r>
            <a:br>
              <a:rPr lang="en-IN" sz="18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rPr>
            </a:br>
            <a:r>
              <a:rPr lang="en-US" b="1" dirty="0"/>
              <a:t>:</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32500" lnSpcReduction="20000"/>
          </a:bodyPr>
          <a:lstStyle/>
          <a:p>
            <a:pPr indent="0">
              <a:lnSpc>
                <a:spcPct val="150000"/>
              </a:lnSpc>
              <a:spcAft>
                <a:spcPts val="1000"/>
              </a:spcAft>
              <a:buNone/>
            </a:pPr>
            <a:r>
              <a:rPr lang="en-US" sz="62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This is a simple GUI based application which is very easy to understand and use. It uses </a:t>
            </a:r>
            <a:r>
              <a:rPr lang="en-US" sz="6200" dirty="0" err="1">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Tkinter</a:t>
            </a:r>
            <a:r>
              <a:rPr lang="en-US" sz="62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 module for the GUI. </a:t>
            </a:r>
          </a:p>
          <a:p>
            <a:pPr indent="0">
              <a:lnSpc>
                <a:spcPct val="150000"/>
              </a:lnSpc>
              <a:spcAft>
                <a:spcPts val="1000"/>
              </a:spcAft>
              <a:buNone/>
            </a:pPr>
            <a:r>
              <a:rPr lang="en-US" sz="62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Talking about the application, the user can simply create their account and login in order to manage their bank accounts. It is directly connected to a database and handle automatically whatever actions you will perform. The Features of this Project are: Login/Register/Forgot Password ·Credit, debit, Transfer amount · Balance inquiry.</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457200" y="1306068"/>
            <a:ext cx="8229600" cy="4389120"/>
          </a:xfrm>
        </p:spPr>
        <p:txBody>
          <a:bodyPr>
            <a:normAutofit fontScale="25000" lnSpcReduction="20000"/>
          </a:bodyPr>
          <a:lstStyle/>
          <a:p>
            <a:pPr>
              <a:lnSpc>
                <a:spcPct val="115000"/>
              </a:lnSpc>
              <a:spcAft>
                <a:spcPts val="1000"/>
              </a:spcAft>
            </a:pPr>
            <a:r>
              <a:rPr lang="en-US" sz="6200" b="1" dirty="0">
                <a:effectLst/>
                <a:latin typeface="Verdana" panose="020B0604030504040204" pitchFamily="34" charset="0"/>
                <a:ea typeface="Times New Roman" panose="02020603050405020304" pitchFamily="18" charset="0"/>
                <a:cs typeface="Tahoma" panose="020B0604030504040204" pitchFamily="34" charset="0"/>
              </a:rPr>
              <a:t>Transaction:</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6200" b="1" dirty="0">
                <a:effectLst/>
                <a:latin typeface="Verdana" panose="020B0604030504040204" pitchFamily="34" charset="0"/>
                <a:ea typeface="Times New Roman" panose="02020603050405020304" pitchFamily="18" charset="0"/>
                <a:cs typeface="Tahoma" panose="020B0604030504040204" pitchFamily="34" charset="0"/>
              </a:rPr>
              <a:t>        </a:t>
            </a:r>
            <a:r>
              <a:rPr lang="en-US" sz="62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User can transfer funds from his account to any other account with this bank. If the transaction is successful a notification should appear to the customer, in case it is unsuccessful, and a proper message should be given to the customer why it failed.</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6200" b="1" dirty="0">
                <a:effectLst/>
                <a:latin typeface="Verdana" panose="020B0604030504040204" pitchFamily="34" charset="0"/>
                <a:ea typeface="Times New Roman" panose="02020603050405020304" pitchFamily="18" charset="0"/>
                <a:cs typeface="Tahoma" panose="020B0604030504040204" pitchFamily="34" charset="0"/>
              </a:rPr>
              <a:t>Security and authentication:-</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pPr>
            <a:r>
              <a:rPr lang="en-US" sz="6200" dirty="0">
                <a:effectLst/>
                <a:latin typeface="Verdana" panose="020B0604030504040204" pitchFamily="34" charset="0"/>
                <a:ea typeface="Times New Roman" panose="02020603050405020304" pitchFamily="18" charset="0"/>
                <a:cs typeface="Tahoma" panose="020B0604030504040204" pitchFamily="34" charset="0"/>
              </a:rPr>
              <a:t>User Open Account</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pPr>
            <a:r>
              <a:rPr lang="en-US" sz="6200" dirty="0">
                <a:effectLst/>
                <a:latin typeface="Verdana" panose="020B0604030504040204" pitchFamily="34" charset="0"/>
                <a:ea typeface="Times New Roman" panose="02020603050405020304" pitchFamily="18" charset="0"/>
                <a:cs typeface="Tahoma" panose="020B0604030504040204" pitchFamily="34" charset="0"/>
              </a:rPr>
              <a:t>Login as a user or administrator</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pPr>
            <a:r>
              <a:rPr lang="en-US" sz="6200" dirty="0">
                <a:effectLst/>
                <a:latin typeface="Verdana" panose="020B0604030504040204" pitchFamily="34" charset="0"/>
                <a:ea typeface="Times New Roman" panose="02020603050405020304" pitchFamily="18" charset="0"/>
                <a:cs typeface="Tahoma" panose="020B0604030504040204" pitchFamily="34" charset="0"/>
              </a:rPr>
              <a:t>Reset password</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mj-lt"/>
              <a:buAutoNum type="arabicPeriod"/>
            </a:pPr>
            <a:r>
              <a:rPr lang="en-US" sz="6200" dirty="0">
                <a:effectLst/>
                <a:latin typeface="Verdana" panose="020B0604030504040204" pitchFamily="34" charset="0"/>
                <a:ea typeface="Times New Roman" panose="02020603050405020304" pitchFamily="18" charset="0"/>
                <a:cs typeface="Tahoma" panose="020B0604030504040204" pitchFamily="34" charset="0"/>
              </a:rPr>
              <a:t>Forgot password</a:t>
            </a: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endParaRPr lang="en-IN" sz="6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lstStyle/>
          <a:p>
            <a:pPr>
              <a:lnSpc>
                <a:spcPct val="150000"/>
              </a:lnSpc>
              <a:spcAft>
                <a:spcPts val="1000"/>
              </a:spcAft>
            </a:pPr>
            <a:r>
              <a:rPr lang="en-US" sz="2800" b="1" dirty="0">
                <a:effectLst/>
                <a:latin typeface="Verdana" panose="020B0604030504040204" pitchFamily="34" charset="0"/>
                <a:ea typeface="Times New Roman" panose="02020603050405020304" pitchFamily="18" charset="0"/>
                <a:cs typeface="Tahoma" panose="020B0604030504040204" pitchFamily="34" charset="0"/>
              </a:rPr>
              <a:t>Reports:-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2800" dirty="0">
                <a:effectLst/>
                <a:latin typeface="Verdana" panose="020B0604030504040204" pitchFamily="34" charset="0"/>
                <a:ea typeface="Times New Roman" panose="02020603050405020304" pitchFamily="18" charset="0"/>
                <a:cs typeface="Tahoma" panose="020B0604030504040204" pitchFamily="34" charset="0"/>
              </a:rPr>
              <a:t>In this module the different actors can generate the different types of reports according to their access.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US" dirty="0"/>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7970-3942-4065-94DB-595689C3B57C}"/>
              </a:ext>
            </a:extLst>
          </p:cNvPr>
          <p:cNvSpPr>
            <a:spLocks noGrp="1"/>
          </p:cNvSpPr>
          <p:nvPr>
            <p:ph type="title"/>
          </p:nvPr>
        </p:nvSpPr>
        <p:spPr>
          <a:xfrm>
            <a:off x="457200" y="704088"/>
            <a:ext cx="8229600" cy="1505712"/>
          </a:xfrm>
        </p:spPr>
        <p:txBody>
          <a:bodyPr>
            <a:normAutofit fontScale="90000"/>
          </a:bodyPr>
          <a:lstStyle/>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imes New Roman" panose="02020603050405020304" pitchFamily="18" charset="0"/>
              </a:rPr>
              <a:t> </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r>
              <a:rPr lang="en-US" sz="4400" b="1" dirty="0">
                <a:effectLst/>
                <a:latin typeface="Verdana" panose="020B0604030504040204" pitchFamily="34" charset="0"/>
                <a:ea typeface="Times New Roman" panose="02020603050405020304" pitchFamily="18" charset="0"/>
                <a:cs typeface="Times New Roman" panose="02020603050405020304" pitchFamily="18" charset="0"/>
              </a:rPr>
              <a:t>SOFTWARE REQUIREMENT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4625A5-B3B0-4931-A43E-51702A74BDEC}"/>
              </a:ext>
            </a:extLst>
          </p:cNvPr>
          <p:cNvSpPr>
            <a:spLocks noGrp="1"/>
          </p:cNvSpPr>
          <p:nvPr>
            <p:ph idx="1"/>
          </p:nvPr>
        </p:nvSpPr>
        <p:spPr>
          <a:xfrm>
            <a:off x="445477" y="2209799"/>
            <a:ext cx="8229600" cy="2931473"/>
          </a:xfrm>
        </p:spPr>
        <p:txBody>
          <a:bodyPr/>
          <a:lstStyle/>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Operating System		:		Windows 7 or Linux </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User Interface			:		GUI</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Programming Language		:		Python</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Applications			:		VS code</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Database				:		SQL</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Frame Work			:		</a:t>
            </a:r>
            <a:r>
              <a:rPr lang="en-US" sz="20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Tkinter</a:t>
            </a: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Library</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IN" dirty="0"/>
          </a:p>
        </p:txBody>
      </p:sp>
    </p:spTree>
    <p:extLst>
      <p:ext uri="{BB962C8B-B14F-4D97-AF65-F5344CB8AC3E}">
        <p14:creationId xmlns:p14="http://schemas.microsoft.com/office/powerpoint/2010/main" val="396453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ED26-B364-490D-BCC4-7215984042C4}"/>
              </a:ext>
            </a:extLst>
          </p:cNvPr>
          <p:cNvSpPr>
            <a:spLocks noGrp="1"/>
          </p:cNvSpPr>
          <p:nvPr>
            <p:ph type="title"/>
          </p:nvPr>
        </p:nvSpPr>
        <p:spPr>
          <a:xfrm>
            <a:off x="457200" y="704088"/>
            <a:ext cx="8229600" cy="1505712"/>
          </a:xfrm>
        </p:spPr>
        <p:txBody>
          <a:bodyPr>
            <a:normAutofit/>
          </a:bodyPr>
          <a:lstStyle/>
          <a:p>
            <a:r>
              <a:rPr lang="en-US" sz="4000" b="1" dirty="0">
                <a:effectLst/>
                <a:latin typeface="Verdana" panose="020B0604030504040204" pitchFamily="34" charset="0"/>
                <a:ea typeface="Times New Roman" panose="02020603050405020304" pitchFamily="18" charset="0"/>
                <a:cs typeface="Times New Roman" panose="02020603050405020304" pitchFamily="18" charset="0"/>
              </a:rPr>
              <a:t>HARDWARE REQUIREMENT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DBBBA8-4746-4B61-AF83-4934E3247C85}"/>
              </a:ext>
            </a:extLst>
          </p:cNvPr>
          <p:cNvSpPr>
            <a:spLocks noGrp="1"/>
          </p:cNvSpPr>
          <p:nvPr>
            <p:ph idx="1"/>
          </p:nvPr>
        </p:nvSpPr>
        <p:spPr>
          <a:xfrm>
            <a:off x="433754" y="2438400"/>
            <a:ext cx="8229600" cy="2712721"/>
          </a:xfrm>
        </p:spPr>
        <p:txBody>
          <a:bodyPr/>
          <a:lstStyle/>
          <a:p>
            <a:pPr algn="just">
              <a:lnSpc>
                <a:spcPts val="2200"/>
              </a:lnSpc>
              <a:spcBef>
                <a:spcPts val="1200"/>
              </a:spcBef>
            </a:pPr>
            <a:r>
              <a:rPr lang="en-US" sz="2000" dirty="0">
                <a:solidFill>
                  <a:srgbClr val="000000"/>
                </a:solidFill>
                <a:effectLst/>
                <a:latin typeface="Verdana" panose="020B0604030504040204" pitchFamily="34" charset="0"/>
                <a:ea typeface="Times New Roman" panose="02020603050405020304" pitchFamily="18" charset="0"/>
                <a:cs typeface="Papyrus" panose="03070502060502030205" pitchFamily="66" charset="0"/>
              </a:rPr>
              <a:t>Processor				:		i3 intel+</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Papyrus" panose="03070502060502030205" pitchFamily="66" charset="0"/>
              </a:rPr>
              <a:t>Hard Disk				:		256GB</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pPr algn="just">
              <a:lnSpc>
                <a:spcPts val="2200"/>
              </a:lnSpc>
            </a:pPr>
            <a:r>
              <a:rPr lang="en-US" sz="2000" dirty="0">
                <a:solidFill>
                  <a:srgbClr val="000000"/>
                </a:solidFill>
                <a:effectLst/>
                <a:latin typeface="Verdana" panose="020B0604030504040204" pitchFamily="34" charset="0"/>
                <a:ea typeface="Times New Roman" panose="02020603050405020304" pitchFamily="18" charset="0"/>
                <a:cs typeface="Papyrus" panose="03070502060502030205" pitchFamily="66" charset="0"/>
              </a:rPr>
              <a:t>RAM					:		2GB or more</a:t>
            </a:r>
            <a:endParaRPr lang="en-IN" sz="2000" dirty="0">
              <a:solidFill>
                <a:srgbClr val="000000"/>
              </a:solidFill>
              <a:effectLst/>
              <a:latin typeface="Papyrus" panose="03070502060502030205" pitchFamily="66" charset="0"/>
              <a:ea typeface="Times New Roman" panose="02020603050405020304" pitchFamily="18" charset="0"/>
              <a:cs typeface="Papyrus" panose="03070502060502030205" pitchFamily="66" charset="0"/>
            </a:endParaRPr>
          </a:p>
          <a:p>
            <a:endParaRPr lang="en-IN" dirty="0"/>
          </a:p>
        </p:txBody>
      </p:sp>
    </p:spTree>
    <p:extLst>
      <p:ext uri="{BB962C8B-B14F-4D97-AF65-F5344CB8AC3E}">
        <p14:creationId xmlns:p14="http://schemas.microsoft.com/office/powerpoint/2010/main" val="3236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CD54-2A22-4318-8383-E839E7B4546E}"/>
              </a:ext>
            </a:extLst>
          </p:cNvPr>
          <p:cNvSpPr>
            <a:spLocks noGrp="1"/>
          </p:cNvSpPr>
          <p:nvPr>
            <p:ph type="title"/>
          </p:nvPr>
        </p:nvSpPr>
        <p:spPr/>
        <p:txBody>
          <a:bodyPr>
            <a:normAutofit fontScale="90000"/>
          </a:bodyPr>
          <a:lstStyle/>
          <a:p>
            <a:br>
              <a:rPr lang="en-US" dirty="0"/>
            </a:br>
            <a:endParaRPr lang="en-IN" dirty="0"/>
          </a:p>
        </p:txBody>
      </p:sp>
      <p:sp>
        <p:nvSpPr>
          <p:cNvPr id="4" name="TextBox 3">
            <a:extLst>
              <a:ext uri="{FF2B5EF4-FFF2-40B4-BE49-F238E27FC236}">
                <a16:creationId xmlns:a16="http://schemas.microsoft.com/office/drawing/2014/main" id="{9CCF87CD-FBE9-4D87-833C-DF8E06847E42}"/>
              </a:ext>
            </a:extLst>
          </p:cNvPr>
          <p:cNvSpPr txBox="1"/>
          <p:nvPr/>
        </p:nvSpPr>
        <p:spPr>
          <a:xfrm>
            <a:off x="228600" y="768704"/>
            <a:ext cx="8763000" cy="6089296"/>
          </a:xfrm>
          <a:prstGeom prst="rect">
            <a:avLst/>
          </a:prstGeom>
          <a:noFill/>
        </p:spPr>
        <p:txBody>
          <a:bodyPr wrap="square">
            <a:spAutoFit/>
          </a:bodyPr>
          <a:lstStyle/>
          <a:p>
            <a:pPr indent="457200">
              <a:lnSpc>
                <a:spcPct val="150000"/>
              </a:lnSpc>
              <a:spcAft>
                <a:spcPts val="1000"/>
              </a:spcAft>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Looking for an online comprehensive solution to manage internet banking. This will be accessible to all customers who have a valid user id and password. This system provides the following facilities………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Balance</a:t>
            </a: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 enquiry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Funds transfer to another account in the same bank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Verdana" panose="020B0604030504040204" pitchFamily="34" charset="0"/>
                <a:ea typeface="Times New Roman" panose="02020603050405020304" pitchFamily="18" charset="0"/>
                <a:cs typeface="Arial" panose="020B0604020202020204" pitchFamily="34" charset="0"/>
              </a:rPr>
              <a:t>In India, a number of banks have either gone for Internet Banking or are on the verge of going for it. Bank Account Simulation I am talking about is different from what was possible up to now - off line information or few limited services. I am talking about the type that enables the customer to transact business on line in real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1800" dirty="0">
                <a:effectLst/>
                <a:latin typeface="Verdana" panose="020B0604030504040204" pitchFamily="34" charset="0"/>
                <a:ea typeface="Times New Roman" panose="02020603050405020304" pitchFamily="18" charset="0"/>
                <a:cs typeface="Arial" panose="020B0604020202020204" pitchFamily="34" charset="0"/>
              </a:rPr>
              <a:t>The Bank Account Simulation provides the facilities like Balance Enquiry , Funds transfer to another account in the bank</a:t>
            </a:r>
            <a:r>
              <a:rPr lang="en-US" dirty="0">
                <a:latin typeface="Verdana" panose="020B0604030504040204" pitchFamily="34"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0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0000" lnSpcReduction="20000"/>
          </a:bodyPr>
          <a:lstStyle/>
          <a:p>
            <a:pPr>
              <a:lnSpc>
                <a:spcPct val="150000"/>
              </a:lnSpc>
              <a:spcAft>
                <a:spcPts val="1000"/>
              </a:spcAft>
            </a:pPr>
            <a:r>
              <a:rPr lang="en-US" sz="3200" dirty="0">
                <a:effectLst/>
                <a:latin typeface="Verdana" panose="020B0604030504040204" pitchFamily="34" charset="0"/>
                <a:ea typeface="Times New Roman" panose="02020603050405020304" pitchFamily="18" charset="0"/>
                <a:cs typeface="Arial" panose="020B0604020202020204" pitchFamily="34" charset="0"/>
              </a:rPr>
              <a:t>In India, a number of banks have either gone for Internet Banking or are on the verge of going for it. Bank Account Simulation I am talking about is different from what was possible up to now - off line information or few limited services. I am talking about the type that enables the customer to transact business on line in real time.</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1000"/>
              </a:spcAft>
            </a:pPr>
            <a:r>
              <a:rPr lang="en-US" sz="3200" dirty="0">
                <a:effectLst/>
                <a:latin typeface="Verdana" panose="020B0604030504040204" pitchFamily="34" charset="0"/>
                <a:ea typeface="Times New Roman" panose="02020603050405020304" pitchFamily="18" charset="0"/>
                <a:cs typeface="Arial" panose="020B0604020202020204" pitchFamily="34" charset="0"/>
              </a:rPr>
              <a:t>The Bank Account Simulation provides the facilities like Balance Enquiry , Funds transfer to another account in the same bank, Request for cheque book .</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152400" y="990600"/>
            <a:ext cx="8534400" cy="5334000"/>
          </a:xfrm>
        </p:spPr>
        <p:txBody>
          <a:bodyPr>
            <a:normAutofit fontScale="77500" lnSpcReduction="20000"/>
          </a:bodyPr>
          <a:lstStyle/>
          <a:p>
            <a:pPr indent="457200">
              <a:lnSpc>
                <a:spcPct val="150000"/>
              </a:lnSpc>
              <a:spcAft>
                <a:spcPts val="1000"/>
              </a:spcAft>
            </a:pPr>
            <a:r>
              <a:rPr lang="en-US" sz="1100" dirty="0">
                <a:effectLst/>
                <a:latin typeface="Verdana" panose="020B0604030504040204" pitchFamily="34" charset="0"/>
                <a:ea typeface="Times New Roman" panose="02020603050405020304" pitchFamily="18" charset="0"/>
                <a:cs typeface="Arial" panose="020B0604020202020204" pitchFamily="34" charset="0"/>
              </a:rPr>
              <a:t>. </a:t>
            </a:r>
            <a:r>
              <a:rPr lang="en-US" sz="2400" dirty="0">
                <a:effectLst/>
                <a:latin typeface="Verdana" panose="020B0604030504040204" pitchFamily="34" charset="0"/>
                <a:ea typeface="Times New Roman" panose="02020603050405020304" pitchFamily="18" charset="0"/>
                <a:cs typeface="Arial" panose="020B0604020202020204" pitchFamily="34" charset="0"/>
              </a:rPr>
              <a:t>The Bank Account Simulation has developed a new security infrastructure for conducting commerce on the Internet. The initiative, called </a:t>
            </a:r>
            <a:r>
              <a:rPr lang="en-US" sz="2400" dirty="0" err="1">
                <a:effectLst/>
                <a:latin typeface="Verdana" panose="020B0604030504040204" pitchFamily="34" charset="0"/>
                <a:ea typeface="Times New Roman" panose="02020603050405020304" pitchFamily="18" charset="0"/>
                <a:cs typeface="Arial" panose="020B0604020202020204" pitchFamily="34" charset="0"/>
              </a:rPr>
              <a:t>BankID</a:t>
            </a:r>
            <a:r>
              <a:rPr lang="en-US" sz="2400" dirty="0">
                <a:effectLst/>
                <a:latin typeface="Verdana" panose="020B0604030504040204" pitchFamily="34" charset="0"/>
                <a:ea typeface="Times New Roman" panose="02020603050405020304" pitchFamily="18" charset="0"/>
                <a:cs typeface="Arial" panose="020B0604020202020204" pitchFamily="34" charset="0"/>
              </a:rPr>
              <a:t>, aims to become a national ID infrastructure supporting services such as authentication and digital signatures for the entire authentication population.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2400" dirty="0">
                <a:effectLst/>
                <a:latin typeface="Verdana" panose="020B0604030504040204" pitchFamily="34" charset="0"/>
                <a:ea typeface="Times New Roman" panose="02020603050405020304" pitchFamily="18" charset="0"/>
                <a:cs typeface="Arial" panose="020B0604020202020204" pitchFamily="34" charset="0"/>
              </a:rPr>
              <a:t>       Many researchers expect rapid growth in customers using online banking products and services.  The Bank Account Simulation allows customer contact through increased geographical reach and lower cost delivery channels. Customers can reach a given institution from literally anywhere in the world. Management must understand the risks associated with the Bank Account Simulation before they make a decision to develop a particular class of business.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a:solidFill>
                  <a:srgbClr val="000000"/>
                </a:solidFill>
                <a:effectLst/>
                <a:latin typeface="Tahoma" panose="020B0604030504040204" pitchFamily="34" charset="0"/>
                <a:ea typeface="Times New Roman" panose="02020603050405020304" pitchFamily="18" charset="0"/>
                <a:cs typeface="Papyrus" panose="03070502060502030205" pitchFamily="66" charset="0"/>
              </a:rPr>
              <a:t> </a:t>
            </a:r>
            <a:r>
              <a:rPr lang="en-US" sz="2200" b="1" dirty="0">
                <a:solidFill>
                  <a:srgbClr val="000000"/>
                </a:solidFill>
                <a:effectLst/>
                <a:latin typeface="Verdana" panose="020B0604030504040204" pitchFamily="34" charset="0"/>
                <a:ea typeface="Times New Roman" panose="02020603050405020304" pitchFamily="18" charset="0"/>
                <a:cs typeface="Tahoma" panose="020B0604030504040204" pitchFamily="34" charset="0"/>
              </a:rPr>
              <a:t>System Analysis</a:t>
            </a:r>
            <a:r>
              <a:rPr lang="en-US" b="1" dirty="0"/>
              <a:t>:</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Purpose of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This system provides an online solution to the customer by providing facilities such as balance enquiry, funds transfer to another account in the same bank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Verdana" panose="020B0604030504040204" pitchFamily="34" charset="0"/>
                <a:ea typeface="Times New Roman" panose="02020603050405020304" pitchFamily="18" charset="0"/>
                <a:cs typeface="Tahoma" panose="020B0604030504040204" pitchFamily="34" charset="0"/>
              </a:rPr>
              <a:t>Existing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Existing system is a manual system it will not provide the online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Existing system does not provide the separate login for the user (customer).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Existing system does not provide the online transaction facility.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This system does not give the update account information for the customer</a:t>
            </a:r>
            <a:r>
              <a:rPr lang="en-US" sz="1800" dirty="0">
                <a:effectLst/>
                <a:latin typeface="Verdana" panose="020B0604030504040204" pitchFamily="34" charset="0"/>
                <a:ea typeface="Times New Roman" panose="02020603050405020304" pitchFamily="18" charset="0"/>
                <a:cs typeface="Tahoma" panose="020B060403050404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85000" lnSpcReduction="10000"/>
          </a:bodyPr>
          <a:lstStyle/>
          <a:p>
            <a:pPr algn="just">
              <a:buNone/>
            </a:pPr>
            <a:r>
              <a:rPr lang="en-US" sz="1800" b="1" dirty="0">
                <a:effectLst/>
                <a:latin typeface="Verdana" panose="020B0604030504040204" pitchFamily="34" charset="0"/>
                <a:ea typeface="Times New Roman" panose="02020603050405020304" pitchFamily="18" charset="0"/>
                <a:cs typeface="Tahoma" panose="020B0604030504040204" pitchFamily="34" charset="0"/>
              </a:rPr>
              <a:t> Proposed System:</a:t>
            </a:r>
            <a:r>
              <a:rPr lang="en-US" sz="1800" dirty="0">
                <a:solidFill>
                  <a:srgbClr val="0C2636"/>
                </a:solidFill>
                <a:effectLst/>
                <a:latin typeface="Verdana" panose="020B0604030504040204" pitchFamily="34" charset="0"/>
                <a:ea typeface="Times New Roman" panose="02020603050405020304" pitchFamily="18" charset="0"/>
                <a:cs typeface="Tahoma" panose="020B060403050404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228600">
              <a:lnSpc>
                <a:spcPct val="150000"/>
              </a:lnSpc>
              <a:spcAft>
                <a:spcPts val="1000"/>
              </a:spcAft>
            </a:pPr>
            <a:r>
              <a:rPr lang="en-US" sz="1800" dirty="0">
                <a:effectLst/>
                <a:latin typeface="Verdana" panose="020B0604030504040204" pitchFamily="34" charset="0"/>
                <a:ea typeface="Times New Roman" panose="02020603050405020304" pitchFamily="18" charset="0"/>
                <a:cs typeface="Tahoma" panose="020B0604030504040204" pitchFamily="34" charset="0"/>
              </a:rPr>
              <a:t>The development of this new system contains the following activities.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Customer must have a valid user ID and password to login to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If a wrong password is given thrice in the session, that account will be locked and the customer will not be able to use it. When an invalid password is entered a warning is given to the user than the count going to get locked.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After the valid user logs in he is shown the list of accounts he has with the bank.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On selecting the desired account he is taken to a page which shows the present balance in that particular account number. User can view his monthly as well as annual statements. He can also take print out of the same.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User can transfer funds from his account to any other account with this bank.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If the transaction is successful a notification should appear to the customer, in            case it is unsuccessful, a proper message should be given to the customer as       to why it failed.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effectLst/>
                <a:latin typeface="Verdana" panose="020B0604030504040204" pitchFamily="34" charset="0"/>
                <a:ea typeface="Times New Roman" panose="02020603050405020304" pitchFamily="18" charset="0"/>
                <a:cs typeface="Tahoma" panose="020B0604030504040204" pitchFamily="34" charset="0"/>
              </a:rPr>
              <a:t>Feasibility Study</a:t>
            </a:r>
            <a:r>
              <a:rPr lang="en-US" b="1" dirty="0"/>
              <a:t>:</a:t>
            </a:r>
            <a:br>
              <a:rPr lang="en-US" dirty="0"/>
            </a:b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lnSpc>
                <a:spcPct val="115000"/>
              </a:lnSpc>
              <a:spcAft>
                <a:spcPts val="600"/>
              </a:spcAft>
            </a:pPr>
            <a:r>
              <a:rPr lang="en-US" sz="1800" b="1" dirty="0">
                <a:effectLst/>
                <a:latin typeface="Verdana" panose="020B0604030504040204" pitchFamily="34" charset="0"/>
                <a:ea typeface="Times New Roman" panose="02020603050405020304" pitchFamily="18" charset="0"/>
                <a:cs typeface="Times New Roman" panose="02020603050405020304" pitchFamily="18" charset="0"/>
              </a:rPr>
              <a:t>TECHNICAL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LcParenR"/>
              <a:tabLst>
                <a:tab pos="457200" algn="l"/>
              </a:tabLst>
            </a:pPr>
            <a:r>
              <a:rPr lang="en-US" sz="1800" b="1" dirty="0">
                <a:effectLst/>
                <a:latin typeface="Verdana" panose="020B0604030504040204" pitchFamily="34" charset="0"/>
                <a:ea typeface="Times New Roman" panose="02020603050405020304" pitchFamily="18" charset="0"/>
                <a:cs typeface="Times New Roman" panose="02020603050405020304" pitchFamily="18" charset="0"/>
              </a:rPr>
              <a:t>Understand the different technologies involved in the proposed system: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6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Before commencing the project, we have to be very clear about what are the technologies that are to be required for the development of the new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6D225F-C23F-4DCA-BC2F-B97DC6317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57250"/>
            <a:ext cx="8305800" cy="5143500"/>
          </a:xfrm>
          <a:prstGeom prst="rect">
            <a:avLst/>
          </a:prstGeom>
        </p:spPr>
      </p:pic>
    </p:spTree>
    <p:extLst>
      <p:ext uri="{BB962C8B-B14F-4D97-AF65-F5344CB8AC3E}">
        <p14:creationId xmlns:p14="http://schemas.microsoft.com/office/powerpoint/2010/main" val="4227149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TotalTime>
  <Words>1419</Words>
  <Application>Microsoft Office PowerPoint</Application>
  <PresentationFormat>On-screen Show (4:3)</PresentationFormat>
  <Paragraphs>91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Constantia</vt:lpstr>
      <vt:lpstr>Papyrus</vt:lpstr>
      <vt:lpstr>Symbol</vt:lpstr>
      <vt:lpstr>Tahoma</vt:lpstr>
      <vt:lpstr>Verdana</vt:lpstr>
      <vt:lpstr>Wingdings</vt:lpstr>
      <vt:lpstr>Wingdings 2</vt:lpstr>
      <vt:lpstr>Flow</vt:lpstr>
      <vt:lpstr>Bank Account Simulation </vt:lpstr>
      <vt:lpstr>INTRODUCTION : </vt:lpstr>
      <vt:lpstr> </vt:lpstr>
      <vt:lpstr>PowerPoint Presentation</vt:lpstr>
      <vt:lpstr> </vt:lpstr>
      <vt:lpstr> System Analysis: </vt:lpstr>
      <vt:lpstr>PowerPoint Presentation</vt:lpstr>
      <vt:lpstr>Feasibility Study: </vt:lpstr>
      <vt:lpstr>PowerPoint Presentation</vt:lpstr>
      <vt:lpstr>PowerPoint Presentation</vt:lpstr>
      <vt:lpstr>                                 </vt:lpstr>
      <vt:lpstr>PowerPoint Presentation</vt:lpstr>
      <vt:lpstr>PowerPoint Presentation</vt:lpstr>
      <vt:lpstr>PowerPoint Presentation</vt:lpstr>
      <vt:lpstr>PowerPoint Presentation</vt:lpstr>
      <vt:lpstr> </vt:lpstr>
      <vt:lpstr> System Requirement Specification </vt:lpstr>
      <vt:lpstr>  Modules Description </vt:lpstr>
      <vt:lpstr>Reports Module </vt:lpstr>
      <vt:lpstr> </vt:lpstr>
      <vt:lpstr> </vt:lpstr>
      <vt:lpstr>  SOFTWARE REQUIREMENT </vt:lpstr>
      <vt:lpstr>HARDWARE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 Services</dc:title>
  <dc:creator>Shubham Jaiswal</dc:creator>
  <cp:lastModifiedBy>Shubham Jaiswal</cp:lastModifiedBy>
  <cp:revision>5</cp:revision>
  <dcterms:created xsi:type="dcterms:W3CDTF">2006-08-16T00:00:00Z</dcterms:created>
  <dcterms:modified xsi:type="dcterms:W3CDTF">2022-03-09T05:05:29Z</dcterms:modified>
</cp:coreProperties>
</file>