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9" r:id="rId12"/>
    <p:sldId id="270" r:id="rId13"/>
    <p:sldId id="271"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125712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D9DBC-375C-45ED-A74F-A4A72E1F9C23}"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163417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347726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5985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4149894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4092403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189393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1304121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129404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244295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234682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D9DBC-375C-45ED-A74F-A4A72E1F9C23}"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217826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D9DBC-375C-45ED-A74F-A4A72E1F9C23}"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320613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3607233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371729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1AD9DBC-375C-45ED-A74F-A4A72E1F9C23}" type="datetimeFigureOut">
              <a:rPr lang="en-IN" smtClean="0"/>
              <a:t>19-05-2022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206277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D9DBC-375C-45ED-A74F-A4A72E1F9C23}"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9E8C5-E55F-475E-BCF8-92B4F1F8BD11}" type="slidenum">
              <a:rPr lang="en-IN" smtClean="0"/>
              <a:t>‹#›</a:t>
            </a:fld>
            <a:endParaRPr lang="en-IN"/>
          </a:p>
        </p:txBody>
      </p:sp>
    </p:spTree>
    <p:extLst>
      <p:ext uri="{BB962C8B-B14F-4D97-AF65-F5344CB8AC3E}">
        <p14:creationId xmlns:p14="http://schemas.microsoft.com/office/powerpoint/2010/main" val="152657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AD9DBC-375C-45ED-A74F-A4A72E1F9C23}" type="datetimeFigureOut">
              <a:rPr lang="en-IN" smtClean="0"/>
              <a:t>19-05-2022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839E8C5-E55F-475E-BCF8-92B4F1F8BD11}" type="slidenum">
              <a:rPr lang="en-IN" smtClean="0"/>
              <a:t>‹#›</a:t>
            </a:fld>
            <a:endParaRPr lang="en-IN"/>
          </a:p>
        </p:txBody>
      </p:sp>
    </p:spTree>
    <p:extLst>
      <p:ext uri="{BB962C8B-B14F-4D97-AF65-F5344CB8AC3E}">
        <p14:creationId xmlns:p14="http://schemas.microsoft.com/office/powerpoint/2010/main" val="2991678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4E09-F986-8F70-BC37-68295025844B}"/>
              </a:ext>
            </a:extLst>
          </p:cNvPr>
          <p:cNvSpPr>
            <a:spLocks noGrp="1"/>
          </p:cNvSpPr>
          <p:nvPr>
            <p:ph type="ctrTitle"/>
          </p:nvPr>
        </p:nvSpPr>
        <p:spPr>
          <a:xfrm>
            <a:off x="1154955" y="250094"/>
            <a:ext cx="8825658" cy="3329581"/>
          </a:xfrm>
        </p:spPr>
        <p:txBody>
          <a:bodyPr/>
          <a:lstStyle/>
          <a:p>
            <a:r>
              <a:rPr lang="en-US" dirty="0"/>
              <a:t>WEB – BASED CHAT APPLICATION</a:t>
            </a:r>
            <a:endParaRPr lang="en-IN" dirty="0"/>
          </a:p>
        </p:txBody>
      </p:sp>
      <p:sp>
        <p:nvSpPr>
          <p:cNvPr id="3" name="Subtitle 2">
            <a:extLst>
              <a:ext uri="{FF2B5EF4-FFF2-40B4-BE49-F238E27FC236}">
                <a16:creationId xmlns:a16="http://schemas.microsoft.com/office/drawing/2014/main" id="{75A37653-4037-DCEF-6797-A9CE7B1CA10D}"/>
              </a:ext>
            </a:extLst>
          </p:cNvPr>
          <p:cNvSpPr>
            <a:spLocks noGrp="1"/>
          </p:cNvSpPr>
          <p:nvPr>
            <p:ph type="subTitle" idx="1"/>
          </p:nvPr>
        </p:nvSpPr>
        <p:spPr/>
        <p:txBody>
          <a:bodyPr/>
          <a:lstStyle/>
          <a:p>
            <a:r>
              <a:rPr lang="en-US" dirty="0"/>
              <a:t>MEMBER – </a:t>
            </a:r>
          </a:p>
          <a:p>
            <a:endParaRPr lang="en-IN" dirty="0"/>
          </a:p>
        </p:txBody>
      </p:sp>
      <p:graphicFrame>
        <p:nvGraphicFramePr>
          <p:cNvPr id="4" name="Table 4">
            <a:extLst>
              <a:ext uri="{FF2B5EF4-FFF2-40B4-BE49-F238E27FC236}">
                <a16:creationId xmlns:a16="http://schemas.microsoft.com/office/drawing/2014/main" id="{13D1C242-0580-68E3-57B4-E523EF09D818}"/>
              </a:ext>
            </a:extLst>
          </p:cNvPr>
          <p:cNvGraphicFramePr>
            <a:graphicFrameLocks noGrp="1"/>
          </p:cNvGraphicFramePr>
          <p:nvPr>
            <p:extLst>
              <p:ext uri="{D42A27DB-BD31-4B8C-83A1-F6EECF244321}">
                <p14:modId xmlns:p14="http://schemas.microsoft.com/office/powerpoint/2010/main" val="3069820526"/>
              </p:ext>
            </p:extLst>
          </p:nvPr>
        </p:nvGraphicFramePr>
        <p:xfrm>
          <a:off x="1154955" y="5516881"/>
          <a:ext cx="8127999" cy="741680"/>
        </p:xfrm>
        <a:graphic>
          <a:graphicData uri="http://schemas.openxmlformats.org/drawingml/2006/table">
            <a:tbl>
              <a:tblPr firstRow="1" bandRow="1">
                <a:tableStyleId>{2D5ABB26-0587-4C30-8999-92F81FD0307C}</a:tableStyleId>
              </a:tblPr>
              <a:tblGrid>
                <a:gridCol w="2706831">
                  <a:extLst>
                    <a:ext uri="{9D8B030D-6E8A-4147-A177-3AD203B41FA5}">
                      <a16:colId xmlns:a16="http://schemas.microsoft.com/office/drawing/2014/main" val="2799919579"/>
                    </a:ext>
                  </a:extLst>
                </a:gridCol>
                <a:gridCol w="2711835">
                  <a:extLst>
                    <a:ext uri="{9D8B030D-6E8A-4147-A177-3AD203B41FA5}">
                      <a16:colId xmlns:a16="http://schemas.microsoft.com/office/drawing/2014/main" val="248635621"/>
                    </a:ext>
                  </a:extLst>
                </a:gridCol>
                <a:gridCol w="2709333">
                  <a:extLst>
                    <a:ext uri="{9D8B030D-6E8A-4147-A177-3AD203B41FA5}">
                      <a16:colId xmlns:a16="http://schemas.microsoft.com/office/drawing/2014/main" val="3168228461"/>
                    </a:ext>
                  </a:extLst>
                </a:gridCol>
              </a:tblGrid>
              <a:tr h="370840">
                <a:tc>
                  <a:txBody>
                    <a:bodyPr/>
                    <a:lstStyle/>
                    <a:p>
                      <a:pPr algn="ctr"/>
                      <a:r>
                        <a:rPr lang="en-US" dirty="0">
                          <a:solidFill>
                            <a:schemeClr val="tx1"/>
                          </a:solidFill>
                        </a:rPr>
                        <a:t>NAME</a:t>
                      </a:r>
                      <a:endParaRPr lang="en-IN" dirty="0">
                        <a:solidFill>
                          <a:schemeClr val="tx1"/>
                        </a:solidFill>
                      </a:endParaRPr>
                    </a:p>
                  </a:txBody>
                  <a:tcPr/>
                </a:tc>
                <a:tc>
                  <a:txBody>
                    <a:bodyPr/>
                    <a:lstStyle/>
                    <a:p>
                      <a:pPr algn="ctr"/>
                      <a:r>
                        <a:rPr lang="en-US" dirty="0">
                          <a:solidFill>
                            <a:schemeClr val="tx1"/>
                          </a:solidFill>
                        </a:rPr>
                        <a:t>SECTION</a:t>
                      </a:r>
                      <a:endParaRPr lang="en-IN" dirty="0">
                        <a:solidFill>
                          <a:schemeClr val="tx1"/>
                        </a:solidFill>
                      </a:endParaRPr>
                    </a:p>
                  </a:txBody>
                  <a:tcPr/>
                </a:tc>
                <a:tc>
                  <a:txBody>
                    <a:bodyPr/>
                    <a:lstStyle/>
                    <a:p>
                      <a:pPr algn="ctr"/>
                      <a:r>
                        <a:rPr lang="en-US" dirty="0">
                          <a:solidFill>
                            <a:schemeClr val="tx1"/>
                          </a:solidFill>
                        </a:rPr>
                        <a:t>UID</a:t>
                      </a:r>
                      <a:endParaRPr lang="en-IN" dirty="0">
                        <a:solidFill>
                          <a:schemeClr val="tx1"/>
                        </a:solidFill>
                      </a:endParaRPr>
                    </a:p>
                  </a:txBody>
                  <a:tcPr/>
                </a:tc>
                <a:extLst>
                  <a:ext uri="{0D108BD9-81ED-4DB2-BD59-A6C34878D82A}">
                    <a16:rowId xmlns:a16="http://schemas.microsoft.com/office/drawing/2014/main" val="2261711191"/>
                  </a:ext>
                </a:extLst>
              </a:tr>
              <a:tr h="370840">
                <a:tc>
                  <a:txBody>
                    <a:bodyPr/>
                    <a:lstStyle/>
                    <a:p>
                      <a:pPr algn="ctr"/>
                      <a:r>
                        <a:rPr lang="en-US" dirty="0">
                          <a:solidFill>
                            <a:schemeClr val="tx1"/>
                          </a:solidFill>
                        </a:rPr>
                        <a:t>Shubham Bawankar</a:t>
                      </a:r>
                      <a:endParaRPr lang="en-IN" dirty="0">
                        <a:solidFill>
                          <a:schemeClr val="tx1"/>
                        </a:solidFill>
                      </a:endParaRPr>
                    </a:p>
                  </a:txBody>
                  <a:tcPr/>
                </a:tc>
                <a:tc>
                  <a:txBody>
                    <a:bodyPr/>
                    <a:lstStyle/>
                    <a:p>
                      <a:pPr algn="ctr"/>
                      <a:r>
                        <a:rPr lang="en-US" dirty="0">
                          <a:solidFill>
                            <a:schemeClr val="tx1"/>
                          </a:solidFill>
                        </a:rPr>
                        <a:t>ON20BCS-715 B</a:t>
                      </a:r>
                      <a:endParaRPr lang="en-IN" dirty="0">
                        <a:solidFill>
                          <a:schemeClr val="tx1"/>
                        </a:solidFill>
                      </a:endParaRPr>
                    </a:p>
                  </a:txBody>
                  <a:tcPr/>
                </a:tc>
                <a:tc>
                  <a:txBody>
                    <a:bodyPr/>
                    <a:lstStyle/>
                    <a:p>
                      <a:pPr algn="ctr"/>
                      <a:r>
                        <a:rPr lang="en-US" dirty="0">
                          <a:solidFill>
                            <a:schemeClr val="tx1"/>
                          </a:solidFill>
                        </a:rPr>
                        <a:t>20BCS7409</a:t>
                      </a:r>
                      <a:endParaRPr lang="en-IN" dirty="0">
                        <a:solidFill>
                          <a:schemeClr val="tx1"/>
                        </a:solidFill>
                      </a:endParaRPr>
                    </a:p>
                  </a:txBody>
                  <a:tcPr/>
                </a:tc>
                <a:extLst>
                  <a:ext uri="{0D108BD9-81ED-4DB2-BD59-A6C34878D82A}">
                    <a16:rowId xmlns:a16="http://schemas.microsoft.com/office/drawing/2014/main" val="4009668593"/>
                  </a:ext>
                </a:extLst>
              </a:tr>
            </a:tbl>
          </a:graphicData>
        </a:graphic>
      </p:graphicFrame>
      <p:pic>
        <p:nvPicPr>
          <p:cNvPr id="6" name="Picture 5">
            <a:extLst>
              <a:ext uri="{FF2B5EF4-FFF2-40B4-BE49-F238E27FC236}">
                <a16:creationId xmlns:a16="http://schemas.microsoft.com/office/drawing/2014/main" id="{1DFB39D1-1E92-034D-B857-1C950E926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6556" y="2853061"/>
            <a:ext cx="2457793" cy="1924319"/>
          </a:xfrm>
          <a:prstGeom prst="roundRect">
            <a:avLst/>
          </a:prstGeom>
        </p:spPr>
      </p:pic>
    </p:spTree>
    <p:extLst>
      <p:ext uri="{BB962C8B-B14F-4D97-AF65-F5344CB8AC3E}">
        <p14:creationId xmlns:p14="http://schemas.microsoft.com/office/powerpoint/2010/main" val="357191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A89A-1C80-B7A4-988B-E32D17F4C9CC}"/>
              </a:ext>
            </a:extLst>
          </p:cNvPr>
          <p:cNvSpPr>
            <a:spLocks noGrp="1"/>
          </p:cNvSpPr>
          <p:nvPr>
            <p:ph type="title"/>
          </p:nvPr>
        </p:nvSpPr>
        <p:spPr/>
        <p:txBody>
          <a:bodyPr/>
          <a:lstStyle/>
          <a:p>
            <a:r>
              <a:rPr lang="en-US" dirty="0"/>
              <a:t>Screenshot of web app</a:t>
            </a:r>
            <a:endParaRPr lang="en-IN" dirty="0"/>
          </a:p>
        </p:txBody>
      </p:sp>
      <p:pic>
        <p:nvPicPr>
          <p:cNvPr id="16" name="Content Placeholder 15">
            <a:extLst>
              <a:ext uri="{FF2B5EF4-FFF2-40B4-BE49-F238E27FC236}">
                <a16:creationId xmlns:a16="http://schemas.microsoft.com/office/drawing/2014/main" id="{81AB2B72-3F4D-0CA9-FB1A-3EC3ADE065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85" t="6868" r="30099"/>
          <a:stretch/>
        </p:blipFill>
        <p:spPr>
          <a:xfrm>
            <a:off x="1358283" y="1544714"/>
            <a:ext cx="3622090" cy="4789857"/>
          </a:xfrm>
        </p:spPr>
      </p:pic>
      <p:pic>
        <p:nvPicPr>
          <p:cNvPr id="18" name="Picture 17">
            <a:extLst>
              <a:ext uri="{FF2B5EF4-FFF2-40B4-BE49-F238E27FC236}">
                <a16:creationId xmlns:a16="http://schemas.microsoft.com/office/drawing/2014/main" id="{4C66E066-185F-3581-4CF4-C821106CD44E}"/>
              </a:ext>
            </a:extLst>
          </p:cNvPr>
          <p:cNvPicPr>
            <a:picLocks noChangeAspect="1"/>
          </p:cNvPicPr>
          <p:nvPr/>
        </p:nvPicPr>
        <p:blipFill rotWithShape="1">
          <a:blip r:embed="rId3">
            <a:extLst>
              <a:ext uri="{28A0092B-C50C-407E-A947-70E740481C1C}">
                <a14:useLocalDpi xmlns:a14="http://schemas.microsoft.com/office/drawing/2010/main" val="0"/>
              </a:ext>
            </a:extLst>
          </a:blip>
          <a:srcRect l="33175" t="16885" r="32603" b="17742"/>
          <a:stretch/>
        </p:blipFill>
        <p:spPr>
          <a:xfrm>
            <a:off x="6418556" y="1946038"/>
            <a:ext cx="3710865" cy="3987207"/>
          </a:xfrm>
          <a:prstGeom prst="rect">
            <a:avLst/>
          </a:prstGeom>
        </p:spPr>
      </p:pic>
    </p:spTree>
    <p:extLst>
      <p:ext uri="{BB962C8B-B14F-4D97-AF65-F5344CB8AC3E}">
        <p14:creationId xmlns:p14="http://schemas.microsoft.com/office/powerpoint/2010/main" val="116567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2321-C954-9EE1-616A-7B6163540341}"/>
              </a:ext>
            </a:extLst>
          </p:cNvPr>
          <p:cNvSpPr>
            <a:spLocks noGrp="1"/>
          </p:cNvSpPr>
          <p:nvPr>
            <p:ph type="title"/>
          </p:nvPr>
        </p:nvSpPr>
        <p:spPr/>
        <p:txBody>
          <a:bodyPr/>
          <a:lstStyle/>
          <a:p>
            <a:r>
              <a:rPr lang="en-US" dirty="0"/>
              <a:t>Screenshot of web app</a:t>
            </a:r>
            <a:endParaRPr lang="en-IN" dirty="0"/>
          </a:p>
        </p:txBody>
      </p:sp>
      <p:pic>
        <p:nvPicPr>
          <p:cNvPr id="5" name="Content Placeholder 4">
            <a:extLst>
              <a:ext uri="{FF2B5EF4-FFF2-40B4-BE49-F238E27FC236}">
                <a16:creationId xmlns:a16="http://schemas.microsoft.com/office/drawing/2014/main" id="{0FC61964-AD7D-A3D2-1202-DA58D643FB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15" t="16881" r="33241" b="15834"/>
          <a:stretch/>
        </p:blipFill>
        <p:spPr>
          <a:xfrm>
            <a:off x="2513692" y="1733365"/>
            <a:ext cx="3844031" cy="4350183"/>
          </a:xfrm>
        </p:spPr>
      </p:pic>
      <p:pic>
        <p:nvPicPr>
          <p:cNvPr id="7" name="Picture 6">
            <a:extLst>
              <a:ext uri="{FF2B5EF4-FFF2-40B4-BE49-F238E27FC236}">
                <a16:creationId xmlns:a16="http://schemas.microsoft.com/office/drawing/2014/main" id="{D88D6DD6-98FD-0C56-46A0-C11A3D5A55BA}"/>
              </a:ext>
            </a:extLst>
          </p:cNvPr>
          <p:cNvPicPr>
            <a:picLocks noChangeAspect="1"/>
          </p:cNvPicPr>
          <p:nvPr/>
        </p:nvPicPr>
        <p:blipFill rotWithShape="1">
          <a:blip r:embed="rId3">
            <a:extLst>
              <a:ext uri="{28A0092B-C50C-407E-A947-70E740481C1C}">
                <a14:useLocalDpi xmlns:a14="http://schemas.microsoft.com/office/drawing/2010/main" val="0"/>
              </a:ext>
            </a:extLst>
          </a:blip>
          <a:srcRect l="34610" t="8490" r="34823" b="8165"/>
          <a:stretch/>
        </p:blipFill>
        <p:spPr>
          <a:xfrm>
            <a:off x="7111014" y="945515"/>
            <a:ext cx="3693111" cy="5663954"/>
          </a:xfrm>
          <a:prstGeom prst="rect">
            <a:avLst/>
          </a:prstGeom>
        </p:spPr>
      </p:pic>
    </p:spTree>
    <p:extLst>
      <p:ext uri="{BB962C8B-B14F-4D97-AF65-F5344CB8AC3E}">
        <p14:creationId xmlns:p14="http://schemas.microsoft.com/office/powerpoint/2010/main" val="203540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86117C-26FF-7420-D098-C48851419E2C}"/>
              </a:ext>
            </a:extLst>
          </p:cNvPr>
          <p:cNvPicPr>
            <a:picLocks noChangeAspect="1"/>
          </p:cNvPicPr>
          <p:nvPr/>
        </p:nvPicPr>
        <p:blipFill rotWithShape="1">
          <a:blip r:embed="rId2">
            <a:extLst>
              <a:ext uri="{28A0092B-C50C-407E-A947-70E740481C1C}">
                <a14:useLocalDpi xmlns:a14="http://schemas.microsoft.com/office/drawing/2010/main" val="0"/>
              </a:ext>
            </a:extLst>
          </a:blip>
          <a:srcRect l="7938" t="1294" r="5268" b="11586"/>
          <a:stretch/>
        </p:blipFill>
        <p:spPr>
          <a:xfrm>
            <a:off x="887767" y="346229"/>
            <a:ext cx="10582183" cy="5974672"/>
          </a:xfrm>
          <a:prstGeom prst="rect">
            <a:avLst/>
          </a:prstGeom>
        </p:spPr>
      </p:pic>
    </p:spTree>
    <p:extLst>
      <p:ext uri="{BB962C8B-B14F-4D97-AF65-F5344CB8AC3E}">
        <p14:creationId xmlns:p14="http://schemas.microsoft.com/office/powerpoint/2010/main" val="408755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2FF8AC-3F15-D3AC-1AE2-57705825FDA1}"/>
              </a:ext>
            </a:extLst>
          </p:cNvPr>
          <p:cNvPicPr>
            <a:picLocks noChangeAspect="1"/>
          </p:cNvPicPr>
          <p:nvPr/>
        </p:nvPicPr>
        <p:blipFill rotWithShape="1">
          <a:blip r:embed="rId2">
            <a:extLst>
              <a:ext uri="{28A0092B-C50C-407E-A947-70E740481C1C}">
                <a14:useLocalDpi xmlns:a14="http://schemas.microsoft.com/office/drawing/2010/main" val="0"/>
              </a:ext>
            </a:extLst>
          </a:blip>
          <a:srcRect l="3423" t="2200" r="5122" b="5501"/>
          <a:stretch/>
        </p:blipFill>
        <p:spPr>
          <a:xfrm>
            <a:off x="932155" y="311053"/>
            <a:ext cx="10484529" cy="5951807"/>
          </a:xfrm>
          <a:prstGeom prst="rect">
            <a:avLst/>
          </a:prstGeom>
        </p:spPr>
      </p:pic>
    </p:spTree>
    <p:extLst>
      <p:ext uri="{BB962C8B-B14F-4D97-AF65-F5344CB8AC3E}">
        <p14:creationId xmlns:p14="http://schemas.microsoft.com/office/powerpoint/2010/main" val="168574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7AB8-9176-0C2E-ED01-1CA980E12BCC}"/>
              </a:ext>
            </a:extLst>
          </p:cNvPr>
          <p:cNvSpPr>
            <a:spLocks noGrp="1"/>
          </p:cNvSpPr>
          <p:nvPr>
            <p:ph type="title"/>
          </p:nvPr>
        </p:nvSpPr>
        <p:spPr/>
        <p:txBody>
          <a:bodyPr/>
          <a:lstStyle/>
          <a:p>
            <a:r>
              <a:rPr lang="en-US" dirty="0"/>
              <a:t>Contribution</a:t>
            </a:r>
            <a:endParaRPr lang="en-IN" dirty="0"/>
          </a:p>
        </p:txBody>
      </p:sp>
      <p:sp>
        <p:nvSpPr>
          <p:cNvPr id="3" name="Content Placeholder 2">
            <a:extLst>
              <a:ext uri="{FF2B5EF4-FFF2-40B4-BE49-F238E27FC236}">
                <a16:creationId xmlns:a16="http://schemas.microsoft.com/office/drawing/2014/main" id="{6F3022D7-1C55-7C70-8102-5D62D82564F6}"/>
              </a:ext>
            </a:extLst>
          </p:cNvPr>
          <p:cNvSpPr>
            <a:spLocks noGrp="1"/>
          </p:cNvSpPr>
          <p:nvPr>
            <p:ph idx="1"/>
          </p:nvPr>
        </p:nvSpPr>
        <p:spPr/>
        <p:txBody>
          <a:bodyPr/>
          <a:lstStyle/>
          <a:p>
            <a:r>
              <a:rPr lang="en-US" dirty="0"/>
              <a:t>Shubham Bawankar  - 20BCS7409 </a:t>
            </a:r>
          </a:p>
          <a:p>
            <a:r>
              <a:rPr lang="en-IN" dirty="0"/>
              <a:t>Worked on front end and web designing part. Worked on designing using HTML, CSS, JavaScript, and Bootstrap.</a:t>
            </a:r>
          </a:p>
          <a:p>
            <a:r>
              <a:rPr lang="en-IN" dirty="0"/>
              <a:t>Worked on database creation and all backend coding part in project.</a:t>
            </a:r>
          </a:p>
        </p:txBody>
      </p:sp>
    </p:spTree>
    <p:extLst>
      <p:ext uri="{BB962C8B-B14F-4D97-AF65-F5344CB8AC3E}">
        <p14:creationId xmlns:p14="http://schemas.microsoft.com/office/powerpoint/2010/main" val="404196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3FC6-C234-AAF9-C90C-63928A0F408F}"/>
              </a:ext>
            </a:extLst>
          </p:cNvPr>
          <p:cNvSpPr>
            <a:spLocks noGrp="1"/>
          </p:cNvSpPr>
          <p:nvPr>
            <p:ph type="title"/>
          </p:nvPr>
        </p:nvSpPr>
        <p:spPr/>
        <p:txBody>
          <a:bodyPr/>
          <a:lstStyle/>
          <a:p>
            <a:r>
              <a:rPr lang="en-US" dirty="0"/>
              <a:t>Outcome</a:t>
            </a:r>
            <a:endParaRPr lang="en-IN" dirty="0"/>
          </a:p>
        </p:txBody>
      </p:sp>
      <p:sp>
        <p:nvSpPr>
          <p:cNvPr id="3" name="Content Placeholder 2">
            <a:extLst>
              <a:ext uri="{FF2B5EF4-FFF2-40B4-BE49-F238E27FC236}">
                <a16:creationId xmlns:a16="http://schemas.microsoft.com/office/drawing/2014/main" id="{0192DDA1-9E03-14C0-EDDB-46755E6A5045}"/>
              </a:ext>
            </a:extLst>
          </p:cNvPr>
          <p:cNvSpPr>
            <a:spLocks noGrp="1"/>
          </p:cNvSpPr>
          <p:nvPr>
            <p:ph idx="1"/>
          </p:nvPr>
        </p:nvSpPr>
        <p:spPr>
          <a:xfrm>
            <a:off x="1103312" y="1853248"/>
            <a:ext cx="6949825" cy="2326577"/>
          </a:xfrm>
        </p:spPr>
        <p:txBody>
          <a:bodyPr/>
          <a:lstStyle/>
          <a:p>
            <a:r>
              <a:rPr lang="en-US" dirty="0"/>
              <a:t>Advantage </a:t>
            </a:r>
          </a:p>
          <a:p>
            <a:pPr lvl="1"/>
            <a:r>
              <a:rPr lang="en-US" dirty="0"/>
              <a:t>More efficient for users to communicate easily.</a:t>
            </a:r>
          </a:p>
          <a:p>
            <a:pPr lvl="1"/>
            <a:r>
              <a:rPr lang="en-US" dirty="0"/>
              <a:t>Low operation cost  and better and quality services.</a:t>
            </a:r>
          </a:p>
          <a:p>
            <a:pPr lvl="1"/>
            <a:r>
              <a:rPr lang="en-US" dirty="0"/>
              <a:t>No issue related to space issue in device.</a:t>
            </a:r>
          </a:p>
          <a:p>
            <a:pPr lvl="1"/>
            <a:r>
              <a:rPr lang="en-US" dirty="0"/>
              <a:t>Can be use anywhere with internet connectivity.</a:t>
            </a:r>
            <a:endParaRPr lang="en-IN" dirty="0"/>
          </a:p>
          <a:p>
            <a:pPr lvl="1"/>
            <a:endParaRPr lang="en-US" dirty="0"/>
          </a:p>
        </p:txBody>
      </p:sp>
      <p:sp>
        <p:nvSpPr>
          <p:cNvPr id="5" name="TextBox 4">
            <a:extLst>
              <a:ext uri="{FF2B5EF4-FFF2-40B4-BE49-F238E27FC236}">
                <a16:creationId xmlns:a16="http://schemas.microsoft.com/office/drawing/2014/main" id="{3EFF0197-DDF4-76D0-814D-26DC2945560E}"/>
              </a:ext>
            </a:extLst>
          </p:cNvPr>
          <p:cNvSpPr txBox="1"/>
          <p:nvPr/>
        </p:nvSpPr>
        <p:spPr>
          <a:xfrm>
            <a:off x="1103312" y="4474492"/>
            <a:ext cx="6096000" cy="1477328"/>
          </a:xfrm>
          <a:prstGeom prst="rect">
            <a:avLst/>
          </a:prstGeom>
          <a:noFill/>
        </p:spPr>
        <p:txBody>
          <a:bodyPr wrap="square">
            <a:spAutoFit/>
          </a:bodyPr>
          <a:lstStyle/>
          <a:p>
            <a:pPr marL="285750" indent="-285750">
              <a:buFont typeface="Wingdings" panose="05000000000000000000" pitchFamily="2" charset="2"/>
              <a:buChar char="Ø"/>
            </a:pPr>
            <a:r>
              <a:rPr lang="en-US" dirty="0"/>
              <a:t>Disadvantage</a:t>
            </a:r>
          </a:p>
          <a:p>
            <a:pPr marL="742950" lvl="1" indent="-285750">
              <a:buFont typeface="Wingdings" panose="05000000000000000000" pitchFamily="2" charset="2"/>
              <a:buChar char="Ø"/>
            </a:pPr>
            <a:r>
              <a:rPr lang="en-US" dirty="0"/>
              <a:t>Not everyone is has proper internet connection.</a:t>
            </a:r>
          </a:p>
          <a:p>
            <a:pPr marL="742950" lvl="1" indent="-285750">
              <a:buFont typeface="Wingdings" panose="05000000000000000000" pitchFamily="2" charset="2"/>
              <a:buChar char="Ø"/>
            </a:pPr>
            <a:r>
              <a:rPr lang="en-US" dirty="0"/>
              <a:t>Chat is stored in database in text format so less secure.</a:t>
            </a:r>
          </a:p>
        </p:txBody>
      </p:sp>
    </p:spTree>
    <p:extLst>
      <p:ext uri="{BB962C8B-B14F-4D97-AF65-F5344CB8AC3E}">
        <p14:creationId xmlns:p14="http://schemas.microsoft.com/office/powerpoint/2010/main" val="368168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975A-3C85-D4C7-2D86-53699660131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F3CF1CC-9C5A-5563-25CD-698C9B8BE2FD}"/>
              </a:ext>
            </a:extLst>
          </p:cNvPr>
          <p:cNvSpPr>
            <a:spLocks noGrp="1"/>
          </p:cNvSpPr>
          <p:nvPr>
            <p:ph idx="1"/>
          </p:nvPr>
        </p:nvSpPr>
        <p:spPr/>
        <p:txBody>
          <a:bodyPr/>
          <a:lstStyle/>
          <a:p>
            <a:r>
              <a:rPr lang="en-US" dirty="0"/>
              <a:t>The project “Web – Based Chat Application ” is a web based project which mainly focuses on  basic operation like creating new users account through signup page then let them access their account through their credentials. Searching for another user through user user id and transmitting message to each other by abstraction the details from other user. It helps user to check the status of person whether the user is online or offline and status of message like whether it is been read or not , or  time at which it is been send or received. </a:t>
            </a:r>
            <a:endParaRPr lang="en-IN" dirty="0"/>
          </a:p>
        </p:txBody>
      </p:sp>
    </p:spTree>
    <p:extLst>
      <p:ext uri="{BB962C8B-B14F-4D97-AF65-F5344CB8AC3E}">
        <p14:creationId xmlns:p14="http://schemas.microsoft.com/office/powerpoint/2010/main" val="65271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D4C4-B117-5ED4-1D72-4789D6115E55}"/>
              </a:ext>
            </a:extLst>
          </p:cNvPr>
          <p:cNvSpPr>
            <a:spLocks noGrp="1"/>
          </p:cNvSpPr>
          <p:nvPr>
            <p:ph type="title"/>
          </p:nvPr>
        </p:nvSpPr>
        <p:spPr/>
        <p:txBody>
          <a:bodyPr/>
          <a:lstStyle/>
          <a:p>
            <a:r>
              <a:rPr lang="en-US" dirty="0"/>
              <a:t>Aim &amp; Objective</a:t>
            </a:r>
            <a:endParaRPr lang="en-IN" dirty="0"/>
          </a:p>
        </p:txBody>
      </p:sp>
      <p:sp>
        <p:nvSpPr>
          <p:cNvPr id="3" name="Content Placeholder 2">
            <a:extLst>
              <a:ext uri="{FF2B5EF4-FFF2-40B4-BE49-F238E27FC236}">
                <a16:creationId xmlns:a16="http://schemas.microsoft.com/office/drawing/2014/main" id="{4D9DF414-73F3-FA21-AA19-6D5DA30ECCF1}"/>
              </a:ext>
            </a:extLst>
          </p:cNvPr>
          <p:cNvSpPr>
            <a:spLocks noGrp="1"/>
          </p:cNvSpPr>
          <p:nvPr>
            <p:ph idx="1"/>
          </p:nvPr>
        </p:nvSpPr>
        <p:spPr/>
        <p:txBody>
          <a:bodyPr/>
          <a:lstStyle/>
          <a:p>
            <a:r>
              <a:rPr lang="en-US" dirty="0"/>
              <a:t>SMS related issues.</a:t>
            </a:r>
          </a:p>
          <a:p>
            <a:r>
              <a:rPr lang="en-US" dirty="0"/>
              <a:t>Space issue in device.</a:t>
            </a:r>
          </a:p>
          <a:p>
            <a:r>
              <a:rPr lang="en-US" dirty="0"/>
              <a:t>Checking for receiver status whether online or offline</a:t>
            </a:r>
          </a:p>
          <a:p>
            <a:r>
              <a:rPr lang="en-US" dirty="0"/>
              <a:t>Message status whether read or unread</a:t>
            </a:r>
          </a:p>
          <a:p>
            <a:r>
              <a:rPr lang="en-US" dirty="0"/>
              <a:t>Also requires less time and faster service</a:t>
            </a:r>
          </a:p>
          <a:p>
            <a:r>
              <a:rPr lang="en-US" dirty="0"/>
              <a:t>Secure data transmission</a:t>
            </a:r>
          </a:p>
          <a:p>
            <a:r>
              <a:rPr lang="en-US" dirty="0"/>
              <a:t>Easily accessible</a:t>
            </a:r>
          </a:p>
        </p:txBody>
      </p:sp>
    </p:spTree>
    <p:extLst>
      <p:ext uri="{BB962C8B-B14F-4D97-AF65-F5344CB8AC3E}">
        <p14:creationId xmlns:p14="http://schemas.microsoft.com/office/powerpoint/2010/main" val="50277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759E-4E6D-C856-84D1-AE2C4C1F4869}"/>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5245E516-54C9-D5B9-1C69-E6C002263794}"/>
              </a:ext>
            </a:extLst>
          </p:cNvPr>
          <p:cNvSpPr>
            <a:spLocks noGrp="1"/>
          </p:cNvSpPr>
          <p:nvPr>
            <p:ph idx="1"/>
          </p:nvPr>
        </p:nvSpPr>
        <p:spPr>
          <a:xfrm>
            <a:off x="1071227" y="1635823"/>
            <a:ext cx="3260141" cy="3818493"/>
          </a:xfrm>
        </p:spPr>
        <p:txBody>
          <a:bodyPr>
            <a:noAutofit/>
          </a:bodyPr>
          <a:lstStyle/>
          <a:p>
            <a:pPr>
              <a:lnSpc>
                <a:spcPct val="200000"/>
              </a:lnSpc>
            </a:pPr>
            <a:r>
              <a:rPr lang="en-US" dirty="0"/>
              <a:t>LANGUAGES USED                                        </a:t>
            </a:r>
          </a:p>
          <a:p>
            <a:pPr lvl="1">
              <a:lnSpc>
                <a:spcPct val="200000"/>
              </a:lnSpc>
            </a:pPr>
            <a:r>
              <a:rPr lang="en-US" sz="2000" dirty="0"/>
              <a:t>HTML</a:t>
            </a:r>
          </a:p>
          <a:p>
            <a:pPr lvl="1">
              <a:lnSpc>
                <a:spcPct val="200000"/>
              </a:lnSpc>
            </a:pPr>
            <a:r>
              <a:rPr lang="en-US" sz="2000" dirty="0"/>
              <a:t>CSS</a:t>
            </a:r>
          </a:p>
          <a:p>
            <a:pPr lvl="1">
              <a:lnSpc>
                <a:spcPct val="200000"/>
              </a:lnSpc>
            </a:pPr>
            <a:r>
              <a:rPr lang="en-US" sz="2000" dirty="0"/>
              <a:t>JS</a:t>
            </a:r>
          </a:p>
          <a:p>
            <a:pPr lvl="1">
              <a:lnSpc>
                <a:spcPct val="200000"/>
              </a:lnSpc>
            </a:pPr>
            <a:r>
              <a:rPr lang="en-US" sz="2000" dirty="0"/>
              <a:t>PHP</a:t>
            </a:r>
          </a:p>
          <a:p>
            <a:pPr lvl="1">
              <a:lnSpc>
                <a:spcPct val="200000"/>
              </a:lnSpc>
            </a:pPr>
            <a:r>
              <a:rPr lang="en-US" sz="2000" dirty="0"/>
              <a:t>BOOTSTRAP</a:t>
            </a:r>
          </a:p>
        </p:txBody>
      </p:sp>
      <p:sp>
        <p:nvSpPr>
          <p:cNvPr id="10" name="TextBox 9">
            <a:extLst>
              <a:ext uri="{FF2B5EF4-FFF2-40B4-BE49-F238E27FC236}">
                <a16:creationId xmlns:a16="http://schemas.microsoft.com/office/drawing/2014/main" id="{72DAF0A5-C5A4-6126-08C9-01DA9F141CC8}"/>
              </a:ext>
            </a:extLst>
          </p:cNvPr>
          <p:cNvSpPr txBox="1"/>
          <p:nvPr/>
        </p:nvSpPr>
        <p:spPr>
          <a:xfrm>
            <a:off x="6096000" y="1628187"/>
            <a:ext cx="4652211" cy="2457532"/>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sz="2000" dirty="0"/>
              <a:t>TOOLS USED</a:t>
            </a:r>
          </a:p>
          <a:p>
            <a:pPr marL="742950" lvl="1" indent="-285750">
              <a:lnSpc>
                <a:spcPct val="200000"/>
              </a:lnSpc>
              <a:buFont typeface="Wingdings" panose="05000000000000000000" pitchFamily="2" charset="2"/>
              <a:buChar char="Ø"/>
            </a:pPr>
            <a:r>
              <a:rPr lang="en-US" sz="2000" dirty="0"/>
              <a:t>VS code</a:t>
            </a:r>
          </a:p>
          <a:p>
            <a:pPr marL="742950" lvl="1" indent="-285750">
              <a:lnSpc>
                <a:spcPct val="200000"/>
              </a:lnSpc>
              <a:buFont typeface="Wingdings" panose="05000000000000000000" pitchFamily="2" charset="2"/>
              <a:buChar char="Ø"/>
            </a:pPr>
            <a:r>
              <a:rPr lang="en-US" sz="2000" dirty="0"/>
              <a:t>XAMPP</a:t>
            </a:r>
          </a:p>
          <a:p>
            <a:pPr marL="742950" lvl="1" indent="-285750">
              <a:lnSpc>
                <a:spcPct val="200000"/>
              </a:lnSpc>
              <a:buFont typeface="Wingdings" panose="05000000000000000000" pitchFamily="2" charset="2"/>
              <a:buChar char="Ø"/>
            </a:pPr>
            <a:r>
              <a:rPr lang="en-US" sz="2000" dirty="0"/>
              <a:t>Window 10 OS</a:t>
            </a:r>
          </a:p>
        </p:txBody>
      </p:sp>
    </p:spTree>
    <p:extLst>
      <p:ext uri="{BB962C8B-B14F-4D97-AF65-F5344CB8AC3E}">
        <p14:creationId xmlns:p14="http://schemas.microsoft.com/office/powerpoint/2010/main" val="330291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F3BF-94AD-F83C-86EB-3A54C0C80640}"/>
              </a:ext>
            </a:extLst>
          </p:cNvPr>
          <p:cNvSpPr>
            <a:spLocks noGrp="1"/>
          </p:cNvSpPr>
          <p:nvPr>
            <p:ph type="title"/>
          </p:nvPr>
        </p:nvSpPr>
        <p:spPr/>
        <p:txBody>
          <a:bodyPr/>
          <a:lstStyle/>
          <a:p>
            <a:r>
              <a:rPr lang="en-US" dirty="0"/>
              <a:t>Data Flow Diagram</a:t>
            </a:r>
            <a:endParaRPr lang="en-IN" dirty="0"/>
          </a:p>
        </p:txBody>
      </p:sp>
      <p:pic>
        <p:nvPicPr>
          <p:cNvPr id="5" name="Content Placeholder 4">
            <a:extLst>
              <a:ext uri="{FF2B5EF4-FFF2-40B4-BE49-F238E27FC236}">
                <a16:creationId xmlns:a16="http://schemas.microsoft.com/office/drawing/2014/main" id="{47454F24-D27D-B1FB-0D35-59513F83B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368" y="1853247"/>
            <a:ext cx="10090485" cy="4038931"/>
          </a:xfrm>
        </p:spPr>
      </p:pic>
    </p:spTree>
    <p:extLst>
      <p:ext uri="{BB962C8B-B14F-4D97-AF65-F5344CB8AC3E}">
        <p14:creationId xmlns:p14="http://schemas.microsoft.com/office/powerpoint/2010/main" val="418771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15FD-4AAF-F669-7E88-FCCF336F3C32}"/>
              </a:ext>
            </a:extLst>
          </p:cNvPr>
          <p:cNvSpPr>
            <a:spLocks noGrp="1"/>
          </p:cNvSpPr>
          <p:nvPr>
            <p:ph type="title"/>
          </p:nvPr>
        </p:nvSpPr>
        <p:spPr/>
        <p:txBody>
          <a:bodyPr/>
          <a:lstStyle/>
          <a:p>
            <a:r>
              <a:rPr lang="en-US" dirty="0"/>
              <a:t>Data Flow Diagram</a:t>
            </a:r>
            <a:endParaRPr lang="en-IN" dirty="0"/>
          </a:p>
        </p:txBody>
      </p:sp>
      <p:pic>
        <p:nvPicPr>
          <p:cNvPr id="5" name="Content Placeholder 4">
            <a:extLst>
              <a:ext uri="{FF2B5EF4-FFF2-40B4-BE49-F238E27FC236}">
                <a16:creationId xmlns:a16="http://schemas.microsoft.com/office/drawing/2014/main" id="{5D75C4B5-3E38-E54C-11C0-995FE924E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471" y="1853248"/>
            <a:ext cx="10519418" cy="3697320"/>
          </a:xfrm>
        </p:spPr>
      </p:pic>
    </p:spTree>
    <p:extLst>
      <p:ext uri="{BB962C8B-B14F-4D97-AF65-F5344CB8AC3E}">
        <p14:creationId xmlns:p14="http://schemas.microsoft.com/office/powerpoint/2010/main" val="274268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0072-170F-33E6-9D07-01CE485F92FD}"/>
              </a:ext>
            </a:extLst>
          </p:cNvPr>
          <p:cNvSpPr>
            <a:spLocks noGrp="1"/>
          </p:cNvSpPr>
          <p:nvPr>
            <p:ph type="title"/>
          </p:nvPr>
        </p:nvSpPr>
        <p:spPr/>
        <p:txBody>
          <a:bodyPr/>
          <a:lstStyle/>
          <a:p>
            <a:r>
              <a:rPr lang="en-US" dirty="0"/>
              <a:t>Data Flow Diagram</a:t>
            </a:r>
            <a:endParaRPr lang="en-IN" dirty="0"/>
          </a:p>
        </p:txBody>
      </p:sp>
      <p:pic>
        <p:nvPicPr>
          <p:cNvPr id="5" name="Content Placeholder 4">
            <a:extLst>
              <a:ext uri="{FF2B5EF4-FFF2-40B4-BE49-F238E27FC236}">
                <a16:creationId xmlns:a16="http://schemas.microsoft.com/office/drawing/2014/main" id="{5FBD282A-E594-23DC-AA97-CF8C34AA98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20254"/>
            <a:ext cx="10953313" cy="4077728"/>
          </a:xfrm>
        </p:spPr>
      </p:pic>
    </p:spTree>
    <p:extLst>
      <p:ext uri="{BB962C8B-B14F-4D97-AF65-F5344CB8AC3E}">
        <p14:creationId xmlns:p14="http://schemas.microsoft.com/office/powerpoint/2010/main" val="266905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385F-AF84-CE79-AF61-931D98CD7602}"/>
              </a:ext>
            </a:extLst>
          </p:cNvPr>
          <p:cNvSpPr>
            <a:spLocks noGrp="1"/>
          </p:cNvSpPr>
          <p:nvPr>
            <p:ph type="title"/>
          </p:nvPr>
        </p:nvSpPr>
        <p:spPr/>
        <p:txBody>
          <a:bodyPr/>
          <a:lstStyle/>
          <a:p>
            <a:r>
              <a:rPr lang="en-US" dirty="0"/>
              <a:t>Back End Database</a:t>
            </a:r>
            <a:br>
              <a:rPr lang="en-US" dirty="0"/>
            </a:br>
            <a:r>
              <a:rPr lang="en-US" dirty="0"/>
              <a:t>- </a:t>
            </a:r>
            <a:r>
              <a:rPr lang="en-US" sz="2800" dirty="0"/>
              <a:t>Login and Signup table structure</a:t>
            </a:r>
            <a:endParaRPr lang="en-IN" sz="2800" dirty="0"/>
          </a:p>
        </p:txBody>
      </p:sp>
      <p:pic>
        <p:nvPicPr>
          <p:cNvPr id="7" name="Content Placeholder 6">
            <a:extLst>
              <a:ext uri="{FF2B5EF4-FFF2-40B4-BE49-F238E27FC236}">
                <a16:creationId xmlns:a16="http://schemas.microsoft.com/office/drawing/2014/main" id="{9BB4DB91-A0CB-0078-833C-D776D98114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23" t="20691" r="17055" b="35511"/>
          <a:stretch/>
        </p:blipFill>
        <p:spPr>
          <a:xfrm>
            <a:off x="646112" y="2157273"/>
            <a:ext cx="10643324" cy="3506679"/>
          </a:xfrm>
        </p:spPr>
      </p:pic>
    </p:spTree>
    <p:extLst>
      <p:ext uri="{BB962C8B-B14F-4D97-AF65-F5344CB8AC3E}">
        <p14:creationId xmlns:p14="http://schemas.microsoft.com/office/powerpoint/2010/main" val="318397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DFA9-8B3E-33AC-9021-B3F324C5F147}"/>
              </a:ext>
            </a:extLst>
          </p:cNvPr>
          <p:cNvSpPr>
            <a:spLocks noGrp="1"/>
          </p:cNvSpPr>
          <p:nvPr>
            <p:ph type="title"/>
          </p:nvPr>
        </p:nvSpPr>
        <p:spPr/>
        <p:txBody>
          <a:bodyPr/>
          <a:lstStyle/>
          <a:p>
            <a:r>
              <a:rPr lang="en-US" dirty="0"/>
              <a:t>Back-End Database</a:t>
            </a:r>
            <a:br>
              <a:rPr lang="en-US" dirty="0"/>
            </a:br>
            <a:r>
              <a:rPr lang="en-US" sz="2800" dirty="0"/>
              <a:t>- Users Chat Data table</a:t>
            </a:r>
            <a:endParaRPr lang="en-IN" sz="2800" dirty="0"/>
          </a:p>
        </p:txBody>
      </p:sp>
      <p:pic>
        <p:nvPicPr>
          <p:cNvPr id="11" name="Content Placeholder 10">
            <a:extLst>
              <a:ext uri="{FF2B5EF4-FFF2-40B4-BE49-F238E27FC236}">
                <a16:creationId xmlns:a16="http://schemas.microsoft.com/office/drawing/2014/main" id="{D5B3B34C-9CE5-74A5-AF3B-C952062E53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 t="11381" r="13128" b="40378"/>
          <a:stretch/>
        </p:blipFill>
        <p:spPr>
          <a:xfrm>
            <a:off x="426127" y="1870969"/>
            <a:ext cx="11291479" cy="3526654"/>
          </a:xfrm>
        </p:spPr>
      </p:pic>
    </p:spTree>
    <p:extLst>
      <p:ext uri="{BB962C8B-B14F-4D97-AF65-F5344CB8AC3E}">
        <p14:creationId xmlns:p14="http://schemas.microsoft.com/office/powerpoint/2010/main" val="288525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134</TotalTime>
  <Words>302</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WEB – BASED CHAT APPLICATION</vt:lpstr>
      <vt:lpstr>Introduction</vt:lpstr>
      <vt:lpstr>Aim &amp; Objective</vt:lpstr>
      <vt:lpstr>TECHNOLOGY USED</vt:lpstr>
      <vt:lpstr>Data Flow Diagram</vt:lpstr>
      <vt:lpstr>Data Flow Diagram</vt:lpstr>
      <vt:lpstr>Data Flow Diagram</vt:lpstr>
      <vt:lpstr>Back End Database - Login and Signup table structure</vt:lpstr>
      <vt:lpstr>Back-End Database - Users Chat Data table</vt:lpstr>
      <vt:lpstr>Screenshot of web app</vt:lpstr>
      <vt:lpstr>Screenshot of web app</vt:lpstr>
      <vt:lpstr>PowerPoint Presentation</vt:lpstr>
      <vt:lpstr>PowerPoint Presentation</vt:lpstr>
      <vt:lpstr>Contribution</vt:lpstr>
      <vt:lpstr>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 BASED CHAT APPLICATION</dc:title>
  <dc:creator>Shubham Bawankar</dc:creator>
  <cp:lastModifiedBy>Shubham Bawankar</cp:lastModifiedBy>
  <cp:revision>3</cp:revision>
  <dcterms:created xsi:type="dcterms:W3CDTF">2022-05-16T17:56:08Z</dcterms:created>
  <dcterms:modified xsi:type="dcterms:W3CDTF">2022-05-19T07:32:15Z</dcterms:modified>
</cp:coreProperties>
</file>