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70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44479B-705B-4489-957E-7E8A228BDFA0}" type="datetime1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7B66AD-7C08-490A-ADA4-B47E10FB24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95027-4255-49E7-9841-CD21BCC9999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F89F774-3FA6-43B8-9241-99959C8FD46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504452-5DCC-4FE2-A5C9-8A5EF6714D6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9ABC2-0180-4F3A-A895-A85BC724D47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EEA9BA-4E8F-439E-BEA4-91FBA01E3F5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E15BF18-0007-481C-AA29-413124BC3EE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BE9870-3748-43AD-B547-02A075CB4A1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E7897-33C5-4F1A-9307-D068E37F3D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E171BA-CC09-47C8-A6DF-F5C5CB59CE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DA38F49-B3E2-4BF0-BEC7-C30D34ABBB8D}" type="datetime1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0442" y="4474103"/>
            <a:ext cx="7031117" cy="933905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dirty="0"/>
              <a:t>Business Insights from Namma Yatri Trip Data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0640" y="5765165"/>
            <a:ext cx="7701915" cy="895985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GB" sz="2000" dirty="0">
                <a:solidFill>
                  <a:schemeClr val="tx1"/>
                </a:solidFill>
              </a:rPr>
              <a:t>Enabling Strategic Decisions through Data</a:t>
            </a:r>
            <a:endParaRPr lang="en-GB" sz="20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IN" sz="2000" dirty="0">
                <a:solidFill>
                  <a:schemeClr val="tx1"/>
                </a:solidFill>
              </a:rPr>
              <a:t>Names:- </a:t>
            </a:r>
            <a:r>
              <a:rPr lang="en-US" altLang="en-IN" sz="2000" dirty="0">
                <a:solidFill>
                  <a:schemeClr val="tx1"/>
                </a:solidFill>
              </a:rPr>
              <a:t>Shubham Dhar , Smita R Nidavani , Sushant Salunke</a:t>
            </a:r>
            <a:endParaRPr lang="en-US" alt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r="9225"/>
          <a:stretch>
            <a:fillRect/>
          </a:stretch>
        </p:blipFill>
        <p:spPr>
          <a:xfrm>
            <a:off x="4482023" y="409300"/>
            <a:ext cx="3227954" cy="3899580"/>
          </a:xfrm>
          <a:prstGeom prst="rect">
            <a:avLst/>
          </a:prstGeom>
        </p:spPr>
      </p:pic>
      <p:cxnSp>
        <p:nvCxnSpPr>
          <p:cNvPr id="93" name="Straight Connector 9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1000659"/>
          </a:xfrm>
        </p:spPr>
        <p:txBody>
          <a:bodyPr anchor="t">
            <a:normAutofit/>
          </a:bodyPr>
          <a:lstStyle/>
          <a:p>
            <a:r>
              <a:rPr lang="en-GB" dirty="0"/>
              <a:t>Strategic Recommendations</a:t>
            </a:r>
            <a:endParaRPr lang="en-IN" dirty="0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1002665" y="2126615"/>
            <a:ext cx="10528300" cy="4171315"/>
          </a:xfrm>
        </p:spPr>
        <p:txBody>
          <a:bodyPr anchor="t">
            <a:normAutofit/>
          </a:bodyPr>
          <a:lstStyle/>
          <a:p>
            <a:r>
              <a:rPr lang="en-GB" b="1" dirty="0"/>
              <a:t>Operational: </a:t>
            </a:r>
            <a:r>
              <a:rPr lang="en-GB" dirty="0"/>
              <a:t>Allocate more drivers during high-fare but low-trip hours</a:t>
            </a:r>
            <a:endParaRPr lang="en-GB" dirty="0"/>
          </a:p>
          <a:p>
            <a:r>
              <a:rPr lang="en-GB" b="1" dirty="0"/>
              <a:t>Geographical: </a:t>
            </a:r>
            <a:r>
              <a:rPr lang="en-GB" dirty="0"/>
              <a:t>Prioritize high-performing zones for incentives</a:t>
            </a:r>
            <a:endParaRPr lang="en-GB" dirty="0"/>
          </a:p>
          <a:p>
            <a:r>
              <a:rPr lang="en-GB" b="1" dirty="0"/>
              <a:t>Revenue: </a:t>
            </a:r>
            <a:r>
              <a:rPr lang="en-GB" dirty="0"/>
              <a:t>Dynamic pricing during top-revenue hours</a:t>
            </a:r>
            <a:endParaRPr lang="en-GB" dirty="0"/>
          </a:p>
          <a:p>
            <a:r>
              <a:rPr lang="en-GB" b="1" dirty="0"/>
              <a:t>Customers: </a:t>
            </a:r>
            <a:r>
              <a:rPr lang="en-GB" dirty="0"/>
              <a:t>Reduce cancellations through better ETA prediction and Discounts.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1000659"/>
          </a:xfrm>
        </p:spPr>
        <p:txBody>
          <a:bodyPr anchor="t">
            <a:normAutofit/>
          </a:bodyPr>
          <a:lstStyle/>
          <a:p>
            <a:r>
              <a:rPr lang="en-IN" dirty="0"/>
              <a:t>Summary of Actions</a:t>
            </a:r>
            <a:endParaRPr lang="en-IN" dirty="0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39763" y="2633663"/>
          <a:ext cx="10891836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30612"/>
                <a:gridCol w="3630612"/>
                <a:gridCol w="363061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Focus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Peak Revenue Hours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Boost driver supply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completed rides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High Cancellation Zones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Incentivize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Revenue Protection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Bangalore South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Regional Offers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Revenue Potential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UPI Push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Payment cost optimization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1000659"/>
          </a:xfrm>
        </p:spPr>
        <p:txBody>
          <a:bodyPr anchor="t">
            <a:normAutofit/>
          </a:bodyPr>
          <a:lstStyle/>
          <a:p>
            <a:r>
              <a:rPr lang="en-GB" dirty="0"/>
              <a:t>Appendix</a:t>
            </a:r>
            <a:endParaRPr lang="en-IN" dirty="0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1002891" y="2712856"/>
            <a:ext cx="10528118" cy="35850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Data Used:-</a:t>
            </a:r>
            <a:endParaRPr lang="en-US" sz="1800" dirty="0"/>
          </a:p>
          <a:p>
            <a:r>
              <a:rPr lang="en-US" sz="1800" dirty="0"/>
              <a:t>Duration Table – Consist Trip Booking Duration</a:t>
            </a:r>
            <a:endParaRPr lang="en-US" sz="1800" dirty="0"/>
          </a:p>
          <a:p>
            <a:r>
              <a:rPr lang="en-US" sz="1800" dirty="0"/>
              <a:t>Assembly Table – Consist locations of Bookings</a:t>
            </a:r>
            <a:endParaRPr lang="en-US" sz="1800" dirty="0"/>
          </a:p>
          <a:p>
            <a:r>
              <a:rPr lang="en-US" sz="1800" dirty="0"/>
              <a:t>Payment – Consist information about Payment types</a:t>
            </a:r>
            <a:endParaRPr lang="en-US" sz="1800" dirty="0"/>
          </a:p>
          <a:p>
            <a:r>
              <a:rPr lang="en-US" sz="1800" dirty="0"/>
              <a:t>Trip Details – Consist Information about completed &amp; non-completed Trips</a:t>
            </a:r>
            <a:endParaRPr lang="en-US" sz="1800" dirty="0"/>
          </a:p>
          <a:p>
            <a:r>
              <a:rPr lang="en-US" sz="1800" dirty="0"/>
              <a:t>Trip – Consist information about completed Trips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" y="1710690"/>
            <a:ext cx="11371580" cy="3947160"/>
          </a:xfrm>
        </p:spPr>
        <p:txBody>
          <a:bodyPr numCol="2">
            <a:normAutofit/>
          </a:bodyPr>
          <a:lstStyle/>
          <a:p>
            <a:pPr marL="265430" lvl="1" indent="0" algn="ctr">
              <a:buNone/>
            </a:pPr>
            <a:r>
              <a:rPr lang="en-GB" sz="11500" dirty="0"/>
              <a:t>Thank You</a:t>
            </a:r>
            <a:endParaRPr lang="en-GB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Objective </a:t>
            </a:r>
            <a:endParaRPr lang="en-IN" dirty="0"/>
          </a:p>
          <a:p>
            <a:r>
              <a:rPr lang="en-IN"/>
              <a:t>Preview</a:t>
            </a:r>
            <a:endParaRPr lang="en-IN" dirty="0"/>
          </a:p>
          <a:p>
            <a:r>
              <a:rPr lang="en-IN" dirty="0"/>
              <a:t>Key Insights</a:t>
            </a:r>
            <a:endParaRPr lang="en-IN" dirty="0"/>
          </a:p>
          <a:p>
            <a:r>
              <a:rPr lang="en-IN" dirty="0"/>
              <a:t>Strategic Recommendations</a:t>
            </a:r>
            <a:endParaRPr lang="en-IN" dirty="0"/>
          </a:p>
          <a:p>
            <a:r>
              <a:rPr lang="en-IN" dirty="0"/>
              <a:t>Appendix</a:t>
            </a:r>
            <a:endParaRPr lang="en-IN" dirty="0"/>
          </a:p>
          <a:p>
            <a:r>
              <a:rPr lang="en-IN" dirty="0"/>
              <a:t>Summary of Actions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Reduce Trip cancellation Rate</a:t>
            </a:r>
            <a:endParaRPr lang="en-GB" dirty="0"/>
          </a:p>
          <a:p>
            <a:r>
              <a:rPr lang="en-GB" dirty="0"/>
              <a:t>Utilising Resources effectively to increase Revenue.</a:t>
            </a:r>
            <a:endParaRPr lang="en-GB" dirty="0"/>
          </a:p>
          <a:p>
            <a:r>
              <a:rPr lang="en-GB" dirty="0"/>
              <a:t>To focus on improvement areas to increase customer satisfaction.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Revenue peaks identified during non-obvious hours (12PM–3PM, 12AM–3AM)</a:t>
            </a:r>
            <a:endParaRPr lang="en-GB" dirty="0"/>
          </a:p>
          <a:p>
            <a:r>
              <a:rPr lang="en-GB" dirty="0"/>
              <a:t>Utilising Top zones (e.g., Mahadevapura, Bangalore South) drive volume and value</a:t>
            </a:r>
            <a:endParaRPr lang="en-GB" dirty="0"/>
          </a:p>
          <a:p>
            <a:r>
              <a:rPr lang="en-GB" dirty="0"/>
              <a:t>High cancellation rates suggest driver allocation &amp; incentive challenges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IN" dirty="0"/>
              <a:t>Key Insights I – Actual p</a:t>
            </a:r>
            <a:r>
              <a:rPr lang="en-GB" dirty="0" err="1"/>
              <a:t>eak</a:t>
            </a:r>
            <a:r>
              <a:rPr lang="en-GB" dirty="0"/>
              <a:t> Hours not Peaky</a:t>
            </a:r>
            <a:endParaRPr lang="en-IN" dirty="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232" y="2537460"/>
            <a:ext cx="5277837" cy="3760459"/>
          </a:xfrm>
          <a:prstGeom prst="rect">
            <a:avLst/>
          </a:prstGeom>
        </p:spPr>
      </p:pic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71335" y="2537460"/>
            <a:ext cx="4659630" cy="3483610"/>
          </a:xfrm>
        </p:spPr>
        <p:txBody>
          <a:bodyPr anchor="t">
            <a:normAutofit fontScale="90000" lnSpcReduction="10000"/>
          </a:bodyPr>
          <a:lstStyle/>
          <a:p>
            <a:r>
              <a:rPr lang="en-US" dirty="0"/>
              <a:t>Peak hours are obtained during mid – night &amp; Mid – day.</a:t>
            </a:r>
            <a:endParaRPr lang="en-US" dirty="0"/>
          </a:p>
          <a:p>
            <a:r>
              <a:rPr lang="en-GB" dirty="0"/>
              <a:t>Demand is steady with dips early morning; opportunity to </a:t>
            </a:r>
            <a:r>
              <a:rPr lang="en-GB" b="1" dirty="0"/>
              <a:t>boost rides during mildly busy hours</a:t>
            </a:r>
            <a:r>
              <a:rPr lang="en-GB" dirty="0"/>
              <a:t> (12–3 PM)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Key Insights II – Lowest Revenue During Peak hour</a:t>
            </a:r>
            <a:endParaRPr lang="en-IN" dirty="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71335" y="2537460"/>
            <a:ext cx="4659630" cy="3571240"/>
          </a:xfrm>
        </p:spPr>
        <p:txBody>
          <a:bodyPr anchor="t">
            <a:normAutofit fontScale="80000"/>
          </a:bodyPr>
          <a:lstStyle/>
          <a:p>
            <a:r>
              <a:rPr lang="en-US" dirty="0"/>
              <a:t>During 8-9AM lowest 2.88% Revenue of overall.</a:t>
            </a:r>
            <a:endParaRPr lang="en-US" dirty="0"/>
          </a:p>
          <a:p>
            <a:r>
              <a:rPr lang="en-US" dirty="0"/>
              <a:t>During 12PM-1AM highest 5.99% Revenue of overall.</a:t>
            </a:r>
            <a:endParaRPr lang="en-US" dirty="0"/>
          </a:p>
          <a:p>
            <a:r>
              <a:rPr lang="en-GB" b="1" dirty="0"/>
              <a:t>Decision point</a:t>
            </a:r>
            <a:r>
              <a:rPr lang="en-GB" dirty="0"/>
              <a:t>: Explore </a:t>
            </a:r>
            <a:r>
              <a:rPr lang="en-GB" b="1" dirty="0"/>
              <a:t>pricing strategies or targeted driver coverage</a:t>
            </a:r>
            <a:r>
              <a:rPr lang="en-GB" dirty="0"/>
              <a:t> during these hours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71" y="2343150"/>
            <a:ext cx="5902254" cy="3764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IN" dirty="0"/>
              <a:t>Key Insights III – Promote UPI for cost Saving</a:t>
            </a:r>
            <a:endParaRPr lang="en-IN" dirty="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GB" dirty="0"/>
              <a:t>Credit Card (26.65%) is dominant</a:t>
            </a:r>
            <a:endParaRPr lang="en-GB" dirty="0"/>
          </a:p>
          <a:p>
            <a:r>
              <a:rPr lang="en-GB" dirty="0"/>
              <a:t>Suggestion: Ensure seamless experience for top methods; promote UPI for cost-saving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101" y="2164256"/>
            <a:ext cx="4040699" cy="3662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1000659"/>
          </a:xfrm>
        </p:spPr>
        <p:txBody>
          <a:bodyPr anchor="t">
            <a:normAutofit/>
          </a:bodyPr>
          <a:lstStyle/>
          <a:p>
            <a:r>
              <a:rPr lang="en-IN" dirty="0"/>
              <a:t>Key Insights IV – High Performing Zones</a:t>
            </a:r>
            <a:endParaRPr lang="en-IN" dirty="0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b="12789"/>
          <a:stretch>
            <a:fillRect/>
          </a:stretch>
        </p:blipFill>
        <p:spPr>
          <a:xfrm>
            <a:off x="713232" y="2712859"/>
            <a:ext cx="2553843" cy="3585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11998" b="9920"/>
          <a:stretch>
            <a:fillRect/>
          </a:stretch>
        </p:blipFill>
        <p:spPr>
          <a:xfrm>
            <a:off x="3732657" y="2712858"/>
            <a:ext cx="2458593" cy="3585053"/>
          </a:xfrm>
          <a:prstGeom prst="rect">
            <a:avLst/>
          </a:prstGeom>
        </p:spPr>
      </p:pic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29425" y="2712720"/>
            <a:ext cx="4701540" cy="4011295"/>
          </a:xfrm>
        </p:spPr>
        <p:txBody>
          <a:bodyPr anchor="t">
            <a:normAutofit/>
          </a:bodyPr>
          <a:lstStyle/>
          <a:p>
            <a:r>
              <a:rPr lang="en-GB" sz="1800" dirty="0"/>
              <a:t>Top Zone by Trip value – Mahadevapura</a:t>
            </a:r>
            <a:endParaRPr lang="en-GB" sz="1800" dirty="0"/>
          </a:p>
          <a:p>
            <a:r>
              <a:rPr lang="en-GB" sz="1800" dirty="0"/>
              <a:t>Top Zone by Revenue – Bangalore South</a:t>
            </a:r>
            <a:endParaRPr lang="en-GB" sz="1800" dirty="0"/>
          </a:p>
          <a:p>
            <a:r>
              <a:rPr lang="en-GB" sz="1800" dirty="0"/>
              <a:t>Suggestion: Prioritize driver distribution and targeted promotions in these areas</a:t>
            </a:r>
            <a:endParaRPr lang="en-US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1000659"/>
          </a:xfrm>
        </p:spPr>
        <p:txBody>
          <a:bodyPr anchor="t">
            <a:normAutofit/>
          </a:bodyPr>
          <a:lstStyle/>
          <a:p>
            <a:r>
              <a:rPr lang="en-IN" dirty="0"/>
              <a:t>Key Insights V – 47-48% Cancellation</a:t>
            </a:r>
            <a:endParaRPr lang="en-IN" dirty="0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29425" y="2712856"/>
            <a:ext cx="4701583" cy="3585055"/>
          </a:xfrm>
        </p:spPr>
        <p:txBody>
          <a:bodyPr anchor="t">
            <a:normAutofit/>
          </a:bodyPr>
          <a:lstStyle/>
          <a:p>
            <a:r>
              <a:rPr lang="en-GB" sz="1800" dirty="0"/>
              <a:t>Nearly 47–48% cancellation → </a:t>
            </a:r>
            <a:r>
              <a:rPr lang="en-GB" sz="1800" b="1" dirty="0"/>
              <a:t>Operational gap </a:t>
            </a:r>
            <a:r>
              <a:rPr lang="en-GB" sz="2000" dirty="0"/>
              <a:t>→ </a:t>
            </a:r>
            <a:r>
              <a:rPr lang="en-GB" sz="2000" b="1" dirty="0"/>
              <a:t>lost revenue</a:t>
            </a:r>
            <a:endParaRPr lang="en-GB" b="1" dirty="0"/>
          </a:p>
          <a:p>
            <a:r>
              <a:rPr lang="en-GB" sz="1800" dirty="0"/>
              <a:t>Recommendation : Focused driver training or incentives to reduce cancellation + customer assurance initiatives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47725" y="2857500"/>
          <a:ext cx="5645150" cy="1849755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771650"/>
                <a:gridCol w="2059305"/>
                <a:gridCol w="1814195"/>
              </a:tblGrid>
              <a:tr h="933450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For Drivers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For Customer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7835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Successful Rides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52.75%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51.83%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58470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Cancelled Rides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47.25%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48.17%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44*145"/>
  <p:tag name="TABLE_ENDDRAG_RECT" val="66*225*444*145"/>
</p:tagLst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2510</Words>
  <Application>WPS Slides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Bierstadt</vt:lpstr>
      <vt:lpstr>Microsoft YaHei</vt:lpstr>
      <vt:lpstr>Arial Unicode MS</vt:lpstr>
      <vt:lpstr>Calibri</vt:lpstr>
      <vt:lpstr>Segoe Print</vt:lpstr>
      <vt:lpstr>Data Pie Charts</vt:lpstr>
      <vt:lpstr>Business Insights from Namma Yatri Trip Data</vt:lpstr>
      <vt:lpstr>Agenda</vt:lpstr>
      <vt:lpstr>Objective</vt:lpstr>
      <vt:lpstr>Preview</vt:lpstr>
      <vt:lpstr>Key Insights I – Actual peak Hours not Peaky</vt:lpstr>
      <vt:lpstr>Key Insights II – Lowest Revenue During Peak hour</vt:lpstr>
      <vt:lpstr>Key Insights III – Promote UPI for cost Saving</vt:lpstr>
      <vt:lpstr>Key Insights IV – High Performing Zones</vt:lpstr>
      <vt:lpstr>Key Insights V – 47-48% Cancellation</vt:lpstr>
      <vt:lpstr>Strategic Recommendations</vt:lpstr>
      <vt:lpstr>Summary of Actions</vt:lpstr>
      <vt:lpstr>Appendix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Love Gupta</dc:creator>
  <cp:lastModifiedBy>SSD Construction</cp:lastModifiedBy>
  <cp:revision>4</cp:revision>
  <dcterms:created xsi:type="dcterms:W3CDTF">2025-04-12T16:11:00Z</dcterms:created>
  <dcterms:modified xsi:type="dcterms:W3CDTF">2025-04-22T03:59:07Z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274CDAA116854F5583AFC5755331C642_12</vt:lpwstr>
  </property>
  <property fmtid="{D5CDD505-2E9C-101B-9397-08002B2CF9AE}" pid="3" name="KSOProductBuildVer">
    <vt:lpwstr>1033-12.2.0.20795</vt:lpwstr>
  </property>
</Properties>
</file>