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media/image13.svg" ContentType="image/svg+xml"/>
  <Override PartName="/ppt/media/image15.svg" ContentType="image/svg+xml"/>
  <Override PartName="/ppt/media/image17.svg" ContentType="image/svg+xml"/>
  <Override PartName="/ppt/media/image19.svg" ContentType="image/svg+xml"/>
  <Override PartName="/ppt/media/image21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70" r:id="rId6"/>
    <p:sldId id="260" r:id="rId7"/>
    <p:sldId id="261" r:id="rId8"/>
    <p:sldId id="262" r:id="rId9"/>
    <p:sldId id="271" r:id="rId10"/>
    <p:sldId id="272" r:id="rId11"/>
    <p:sldId id="273" r:id="rId12"/>
    <p:sldId id="263" r:id="rId13"/>
    <p:sldId id="264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_rels/data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9.svg"/><Relationship Id="rId7" Type="http://schemas.openxmlformats.org/officeDocument/2006/relationships/image" Target="../media/image18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0" Type="http://schemas.openxmlformats.org/officeDocument/2006/relationships/image" Target="../media/image21.svg"/><Relationship Id="rId1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9.svg"/><Relationship Id="rId7" Type="http://schemas.openxmlformats.org/officeDocument/2006/relationships/image" Target="../media/image18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0" Type="http://schemas.openxmlformats.org/officeDocument/2006/relationships/image" Target="../media/image21.svg"/><Relationship Id="rId1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531A10-2CE0-4AE3-A0A7-574B0F01607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16B72D8-5397-43C1-847E-A714FF74CF52}">
      <dgm:prSet/>
      <dgm:spPr/>
      <dgm:t>
        <a:bodyPr/>
        <a:lstStyle/>
        <a:p>
          <a:r>
            <a:rPr lang="en-IN"/>
            <a:t>Trips</a:t>
          </a:r>
          <a:endParaRPr lang="en-US"/>
        </a:p>
      </dgm:t>
    </dgm:pt>
    <dgm:pt modelId="{9E056101-B6B8-4E4E-A3A5-AA1A5808BF07}" cxnId="{6D993DA8-94A1-4479-A44E-8B29CB9AC09F}" type="parTrans">
      <dgm:prSet/>
      <dgm:spPr/>
      <dgm:t>
        <a:bodyPr/>
        <a:lstStyle/>
        <a:p>
          <a:endParaRPr lang="en-US"/>
        </a:p>
      </dgm:t>
    </dgm:pt>
    <dgm:pt modelId="{EB3D1985-869C-4A31-B152-8AC30093A1BB}" cxnId="{6D993DA8-94A1-4479-A44E-8B29CB9AC09F}" type="sibTrans">
      <dgm:prSet/>
      <dgm:spPr/>
      <dgm:t>
        <a:bodyPr/>
        <a:lstStyle/>
        <a:p>
          <a:endParaRPr lang="en-US"/>
        </a:p>
      </dgm:t>
    </dgm:pt>
    <dgm:pt modelId="{6515D628-A1EA-4708-957A-4E69F9A63F84}">
      <dgm:prSet/>
      <dgm:spPr/>
      <dgm:t>
        <a:bodyPr/>
        <a:lstStyle/>
        <a:p>
          <a:r>
            <a:rPr lang="en-IN"/>
            <a:t>Trip Details</a:t>
          </a:r>
          <a:endParaRPr lang="en-US"/>
        </a:p>
      </dgm:t>
    </dgm:pt>
    <dgm:pt modelId="{DFB056D7-637C-498A-A905-DEE527987B4B}" cxnId="{36B2B2FE-64A3-4436-8780-3F07579D1770}" type="parTrans">
      <dgm:prSet/>
      <dgm:spPr/>
      <dgm:t>
        <a:bodyPr/>
        <a:lstStyle/>
        <a:p>
          <a:endParaRPr lang="en-US"/>
        </a:p>
      </dgm:t>
    </dgm:pt>
    <dgm:pt modelId="{1E7B967E-E140-4ACD-860E-03486A65B0FC}" cxnId="{36B2B2FE-64A3-4436-8780-3F07579D1770}" type="sibTrans">
      <dgm:prSet/>
      <dgm:spPr/>
      <dgm:t>
        <a:bodyPr/>
        <a:lstStyle/>
        <a:p>
          <a:endParaRPr lang="en-US"/>
        </a:p>
      </dgm:t>
    </dgm:pt>
    <dgm:pt modelId="{FF206EA3-6110-426F-A3C2-23B262B49EF3}">
      <dgm:prSet/>
      <dgm:spPr/>
      <dgm:t>
        <a:bodyPr/>
        <a:lstStyle/>
        <a:p>
          <a:r>
            <a:rPr lang="en-IN"/>
            <a:t>Assembly</a:t>
          </a:r>
          <a:endParaRPr lang="en-US"/>
        </a:p>
      </dgm:t>
    </dgm:pt>
    <dgm:pt modelId="{C207C997-D384-4BE3-AABD-D7425EC2300F}" cxnId="{A000F6B8-F5E8-4847-82DE-1D44873B9444}" type="parTrans">
      <dgm:prSet/>
      <dgm:spPr/>
      <dgm:t>
        <a:bodyPr/>
        <a:lstStyle/>
        <a:p>
          <a:endParaRPr lang="en-US"/>
        </a:p>
      </dgm:t>
    </dgm:pt>
    <dgm:pt modelId="{250F3CF6-F311-485C-A8A3-3BBD021DB3BF}" cxnId="{A000F6B8-F5E8-4847-82DE-1D44873B9444}" type="sibTrans">
      <dgm:prSet/>
      <dgm:spPr/>
      <dgm:t>
        <a:bodyPr/>
        <a:lstStyle/>
        <a:p>
          <a:endParaRPr lang="en-US"/>
        </a:p>
      </dgm:t>
    </dgm:pt>
    <dgm:pt modelId="{761EBF9C-08E4-4239-8D77-E9E59D3513C2}">
      <dgm:prSet/>
      <dgm:spPr/>
      <dgm:t>
        <a:bodyPr/>
        <a:lstStyle/>
        <a:p>
          <a:r>
            <a:rPr lang="en-IN"/>
            <a:t>Payment</a:t>
          </a:r>
          <a:endParaRPr lang="en-US"/>
        </a:p>
      </dgm:t>
    </dgm:pt>
    <dgm:pt modelId="{582A9C9A-B7FE-4CED-B0F8-C3479EA9FD89}" cxnId="{374EEA01-95F9-4D5D-9C97-B71105C5B9FD}" type="parTrans">
      <dgm:prSet/>
      <dgm:spPr/>
      <dgm:t>
        <a:bodyPr/>
        <a:lstStyle/>
        <a:p>
          <a:endParaRPr lang="en-US"/>
        </a:p>
      </dgm:t>
    </dgm:pt>
    <dgm:pt modelId="{01BCE86D-F07C-445D-9DE4-A6AD73CC5F54}" cxnId="{374EEA01-95F9-4D5D-9C97-B71105C5B9FD}" type="sibTrans">
      <dgm:prSet/>
      <dgm:spPr/>
      <dgm:t>
        <a:bodyPr/>
        <a:lstStyle/>
        <a:p>
          <a:endParaRPr lang="en-US"/>
        </a:p>
      </dgm:t>
    </dgm:pt>
    <dgm:pt modelId="{3792870A-BCE3-46A5-B614-976030DCDA16}">
      <dgm:prSet/>
      <dgm:spPr/>
      <dgm:t>
        <a:bodyPr/>
        <a:lstStyle/>
        <a:p>
          <a:r>
            <a:rPr lang="en-IN"/>
            <a:t>Duration</a:t>
          </a:r>
          <a:endParaRPr lang="en-US"/>
        </a:p>
      </dgm:t>
    </dgm:pt>
    <dgm:pt modelId="{232EDFFD-8B2D-49B2-993B-BE952C974FBC}" cxnId="{A97292A3-BC30-4974-A179-309A7EC18E5D}" type="parTrans">
      <dgm:prSet/>
      <dgm:spPr/>
      <dgm:t>
        <a:bodyPr/>
        <a:lstStyle/>
        <a:p>
          <a:endParaRPr lang="en-US"/>
        </a:p>
      </dgm:t>
    </dgm:pt>
    <dgm:pt modelId="{CA05F6CE-7C6D-408E-A3CE-FBDD9AC43329}" cxnId="{A97292A3-BC30-4974-A179-309A7EC18E5D}" type="sibTrans">
      <dgm:prSet/>
      <dgm:spPr/>
      <dgm:t>
        <a:bodyPr/>
        <a:lstStyle/>
        <a:p>
          <a:endParaRPr lang="en-US"/>
        </a:p>
      </dgm:t>
    </dgm:pt>
    <dgm:pt modelId="{1413912C-EC6C-4BD9-A133-EB21DB7B250E}" type="pres">
      <dgm:prSet presAssocID="{0A531A10-2CE0-4AE3-A0A7-574B0F01607A}" presName="root" presStyleCnt="0">
        <dgm:presLayoutVars>
          <dgm:dir/>
          <dgm:resizeHandles val="exact"/>
        </dgm:presLayoutVars>
      </dgm:prSet>
      <dgm:spPr/>
    </dgm:pt>
    <dgm:pt modelId="{78F88E98-5781-4502-845D-1C9C2CFB8EF5}" type="pres">
      <dgm:prSet presAssocID="{A16B72D8-5397-43C1-847E-A714FF74CF52}" presName="compNode" presStyleCnt="0"/>
      <dgm:spPr/>
    </dgm:pt>
    <dgm:pt modelId="{4D4E04B3-86DF-4919-8738-D24B0BF22760}" type="pres">
      <dgm:prSet presAssocID="{A16B72D8-5397-43C1-847E-A714FF74CF52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A4F41A26-5DD9-40F9-9CB6-BEE847AFCC99}" type="pres">
      <dgm:prSet presAssocID="{A16B72D8-5397-43C1-847E-A714FF74CF5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15059E30-F5F8-44FD-9355-9B0751FF2491}" type="pres">
      <dgm:prSet presAssocID="{A16B72D8-5397-43C1-847E-A714FF74CF52}" presName="spaceRect" presStyleCnt="0"/>
      <dgm:spPr/>
    </dgm:pt>
    <dgm:pt modelId="{B8F24238-3792-4232-893C-3CCB68A556E4}" type="pres">
      <dgm:prSet presAssocID="{A16B72D8-5397-43C1-847E-A714FF74CF52}" presName="textRect" presStyleLbl="revTx" presStyleIdx="0" presStyleCnt="5">
        <dgm:presLayoutVars>
          <dgm:chMax val="1"/>
          <dgm:chPref val="1"/>
        </dgm:presLayoutVars>
      </dgm:prSet>
      <dgm:spPr/>
    </dgm:pt>
    <dgm:pt modelId="{1E36924E-D378-4F12-97A5-C8F0A85E76B5}" type="pres">
      <dgm:prSet presAssocID="{EB3D1985-869C-4A31-B152-8AC30093A1BB}" presName="sibTrans" presStyleCnt="0"/>
      <dgm:spPr/>
    </dgm:pt>
    <dgm:pt modelId="{E92D226A-7D2E-4268-8897-8C6297A429DA}" type="pres">
      <dgm:prSet presAssocID="{6515D628-A1EA-4708-957A-4E69F9A63F84}" presName="compNode" presStyleCnt="0"/>
      <dgm:spPr/>
    </dgm:pt>
    <dgm:pt modelId="{C85E801D-36B2-4564-AE05-4E8D5D41F374}" type="pres">
      <dgm:prSet presAssocID="{6515D628-A1EA-4708-957A-4E69F9A63F84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D8ACDFB6-747D-4B3E-B150-5E9140FD4DC9}" type="pres">
      <dgm:prSet presAssocID="{6515D628-A1EA-4708-957A-4E69F9A63F8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9A98BBE9-4A38-4657-B81D-A83A806F2337}" type="pres">
      <dgm:prSet presAssocID="{6515D628-A1EA-4708-957A-4E69F9A63F84}" presName="spaceRect" presStyleCnt="0"/>
      <dgm:spPr/>
    </dgm:pt>
    <dgm:pt modelId="{7FC8116B-E802-493E-917E-3231DCB8E9BB}" type="pres">
      <dgm:prSet presAssocID="{6515D628-A1EA-4708-957A-4E69F9A63F84}" presName="textRect" presStyleLbl="revTx" presStyleIdx="1" presStyleCnt="5">
        <dgm:presLayoutVars>
          <dgm:chMax val="1"/>
          <dgm:chPref val="1"/>
        </dgm:presLayoutVars>
      </dgm:prSet>
      <dgm:spPr/>
    </dgm:pt>
    <dgm:pt modelId="{BB0FFB93-425C-44B4-A803-7F24C23F57F2}" type="pres">
      <dgm:prSet presAssocID="{1E7B967E-E140-4ACD-860E-03486A65B0FC}" presName="sibTrans" presStyleCnt="0"/>
      <dgm:spPr/>
    </dgm:pt>
    <dgm:pt modelId="{D119CBAA-B007-4CD8-B098-92F20E7B67E1}" type="pres">
      <dgm:prSet presAssocID="{FF206EA3-6110-426F-A3C2-23B262B49EF3}" presName="compNode" presStyleCnt="0"/>
      <dgm:spPr/>
    </dgm:pt>
    <dgm:pt modelId="{A5DC27C5-F118-4797-9A95-3C96DC9237FA}" type="pres">
      <dgm:prSet presAssocID="{FF206EA3-6110-426F-A3C2-23B262B49EF3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60C1D799-DE8F-4346-AB7D-E0CC24E9078A}" type="pres">
      <dgm:prSet presAssocID="{FF206EA3-6110-426F-A3C2-23B262B49EF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</dgm:pt>
    <dgm:pt modelId="{B676EE77-9214-4500-84DF-E0AF56DA80CB}" type="pres">
      <dgm:prSet presAssocID="{FF206EA3-6110-426F-A3C2-23B262B49EF3}" presName="spaceRect" presStyleCnt="0"/>
      <dgm:spPr/>
    </dgm:pt>
    <dgm:pt modelId="{3B54973A-9504-42CF-8E9D-A8C4091DD87A}" type="pres">
      <dgm:prSet presAssocID="{FF206EA3-6110-426F-A3C2-23B262B49EF3}" presName="textRect" presStyleLbl="revTx" presStyleIdx="2" presStyleCnt="5">
        <dgm:presLayoutVars>
          <dgm:chMax val="1"/>
          <dgm:chPref val="1"/>
        </dgm:presLayoutVars>
      </dgm:prSet>
      <dgm:spPr/>
    </dgm:pt>
    <dgm:pt modelId="{CC369955-CFF1-4776-B74C-BB56BB8047F3}" type="pres">
      <dgm:prSet presAssocID="{250F3CF6-F311-485C-A8A3-3BBD021DB3BF}" presName="sibTrans" presStyleCnt="0"/>
      <dgm:spPr/>
    </dgm:pt>
    <dgm:pt modelId="{6B714850-C928-4A78-A657-AC2EED17EB8C}" type="pres">
      <dgm:prSet presAssocID="{761EBF9C-08E4-4239-8D77-E9E59D3513C2}" presName="compNode" presStyleCnt="0"/>
      <dgm:spPr/>
    </dgm:pt>
    <dgm:pt modelId="{4031BE66-582C-4FB9-B6FF-657521FD9AB5}" type="pres">
      <dgm:prSet presAssocID="{761EBF9C-08E4-4239-8D77-E9E59D3513C2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FA5A6C8E-2BF7-4B42-9C45-7C4E65CAC33F}" type="pres">
      <dgm:prSet presAssocID="{761EBF9C-08E4-4239-8D77-E9E59D3513C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</dgm:pt>
    <dgm:pt modelId="{1BA1E819-D8AA-4A85-A42E-D3388137328A}" type="pres">
      <dgm:prSet presAssocID="{761EBF9C-08E4-4239-8D77-E9E59D3513C2}" presName="spaceRect" presStyleCnt="0"/>
      <dgm:spPr/>
    </dgm:pt>
    <dgm:pt modelId="{1B12D260-0B92-452D-BD7C-1F89B89D8B50}" type="pres">
      <dgm:prSet presAssocID="{761EBF9C-08E4-4239-8D77-E9E59D3513C2}" presName="textRect" presStyleLbl="revTx" presStyleIdx="3" presStyleCnt="5">
        <dgm:presLayoutVars>
          <dgm:chMax val="1"/>
          <dgm:chPref val="1"/>
        </dgm:presLayoutVars>
      </dgm:prSet>
      <dgm:spPr/>
    </dgm:pt>
    <dgm:pt modelId="{3397AF91-097B-4863-93D5-49D8887B6E09}" type="pres">
      <dgm:prSet presAssocID="{01BCE86D-F07C-445D-9DE4-A6AD73CC5F54}" presName="sibTrans" presStyleCnt="0"/>
      <dgm:spPr/>
    </dgm:pt>
    <dgm:pt modelId="{DA195449-D619-476E-A593-540BA2D1210C}" type="pres">
      <dgm:prSet presAssocID="{3792870A-BCE3-46A5-B614-976030DCDA16}" presName="compNode" presStyleCnt="0"/>
      <dgm:spPr/>
    </dgm:pt>
    <dgm:pt modelId="{A8DAB08C-3596-4A1B-9A3A-1F1358B05C12}" type="pres">
      <dgm:prSet presAssocID="{3792870A-BCE3-46A5-B614-976030DCDA16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690EEE0C-61D6-4E06-A536-614C70C74115}" type="pres">
      <dgm:prSet presAssocID="{3792870A-BCE3-46A5-B614-976030DCDA1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</dgm:pt>
    <dgm:pt modelId="{7EF30A4B-C545-4663-AFE2-B5E35A73CAEB}" type="pres">
      <dgm:prSet presAssocID="{3792870A-BCE3-46A5-B614-976030DCDA16}" presName="spaceRect" presStyleCnt="0"/>
      <dgm:spPr/>
    </dgm:pt>
    <dgm:pt modelId="{D1BF7790-6DA2-4F9D-AA7F-792233FDECF2}" type="pres">
      <dgm:prSet presAssocID="{3792870A-BCE3-46A5-B614-976030DCDA1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374EEA01-95F9-4D5D-9C97-B71105C5B9FD}" srcId="{0A531A10-2CE0-4AE3-A0A7-574B0F01607A}" destId="{761EBF9C-08E4-4239-8D77-E9E59D3513C2}" srcOrd="3" destOrd="0" parTransId="{582A9C9A-B7FE-4CED-B0F8-C3479EA9FD89}" sibTransId="{01BCE86D-F07C-445D-9DE4-A6AD73CC5F54}"/>
    <dgm:cxn modelId="{F0E7F237-8AE6-49C1-96D9-A8191791D3B5}" type="presOf" srcId="{A16B72D8-5397-43C1-847E-A714FF74CF52}" destId="{B8F24238-3792-4232-893C-3CCB68A556E4}" srcOrd="0" destOrd="0" presId="urn:microsoft.com/office/officeart/2018/5/layout/IconLeafLabelList"/>
    <dgm:cxn modelId="{7B01F33C-5BC7-468F-AE1D-3F843856F8F9}" type="presOf" srcId="{3792870A-BCE3-46A5-B614-976030DCDA16}" destId="{D1BF7790-6DA2-4F9D-AA7F-792233FDECF2}" srcOrd="0" destOrd="0" presId="urn:microsoft.com/office/officeart/2018/5/layout/IconLeafLabelList"/>
    <dgm:cxn modelId="{3D48CB64-AC18-44CF-BC12-6953F961132B}" type="presOf" srcId="{0A531A10-2CE0-4AE3-A0A7-574B0F01607A}" destId="{1413912C-EC6C-4BD9-A133-EB21DB7B250E}" srcOrd="0" destOrd="0" presId="urn:microsoft.com/office/officeart/2018/5/layout/IconLeafLabelList"/>
    <dgm:cxn modelId="{66349A86-A8D8-470F-908A-BF739F2B5BED}" type="presOf" srcId="{6515D628-A1EA-4708-957A-4E69F9A63F84}" destId="{7FC8116B-E802-493E-917E-3231DCB8E9BB}" srcOrd="0" destOrd="0" presId="urn:microsoft.com/office/officeart/2018/5/layout/IconLeafLabelList"/>
    <dgm:cxn modelId="{A97292A3-BC30-4974-A179-309A7EC18E5D}" srcId="{0A531A10-2CE0-4AE3-A0A7-574B0F01607A}" destId="{3792870A-BCE3-46A5-B614-976030DCDA16}" srcOrd="4" destOrd="0" parTransId="{232EDFFD-8B2D-49B2-993B-BE952C974FBC}" sibTransId="{CA05F6CE-7C6D-408E-A3CE-FBDD9AC43329}"/>
    <dgm:cxn modelId="{6D993DA8-94A1-4479-A44E-8B29CB9AC09F}" srcId="{0A531A10-2CE0-4AE3-A0A7-574B0F01607A}" destId="{A16B72D8-5397-43C1-847E-A714FF74CF52}" srcOrd="0" destOrd="0" parTransId="{9E056101-B6B8-4E4E-A3A5-AA1A5808BF07}" sibTransId="{EB3D1985-869C-4A31-B152-8AC30093A1BB}"/>
    <dgm:cxn modelId="{399DA4AE-1614-4D44-908C-479C1F14002C}" type="presOf" srcId="{761EBF9C-08E4-4239-8D77-E9E59D3513C2}" destId="{1B12D260-0B92-452D-BD7C-1F89B89D8B50}" srcOrd="0" destOrd="0" presId="urn:microsoft.com/office/officeart/2018/5/layout/IconLeafLabelList"/>
    <dgm:cxn modelId="{A000F6B8-F5E8-4847-82DE-1D44873B9444}" srcId="{0A531A10-2CE0-4AE3-A0A7-574B0F01607A}" destId="{FF206EA3-6110-426F-A3C2-23B262B49EF3}" srcOrd="2" destOrd="0" parTransId="{C207C997-D384-4BE3-AABD-D7425EC2300F}" sibTransId="{250F3CF6-F311-485C-A8A3-3BBD021DB3BF}"/>
    <dgm:cxn modelId="{BCF4C1D9-1CF9-40A2-81F4-8670F2FEED2C}" type="presOf" srcId="{FF206EA3-6110-426F-A3C2-23B262B49EF3}" destId="{3B54973A-9504-42CF-8E9D-A8C4091DD87A}" srcOrd="0" destOrd="0" presId="urn:microsoft.com/office/officeart/2018/5/layout/IconLeafLabelList"/>
    <dgm:cxn modelId="{36B2B2FE-64A3-4436-8780-3F07579D1770}" srcId="{0A531A10-2CE0-4AE3-A0A7-574B0F01607A}" destId="{6515D628-A1EA-4708-957A-4E69F9A63F84}" srcOrd="1" destOrd="0" parTransId="{DFB056D7-637C-498A-A905-DEE527987B4B}" sibTransId="{1E7B967E-E140-4ACD-860E-03486A65B0FC}"/>
    <dgm:cxn modelId="{FEC309B3-732C-471F-B895-44ABDA1C5723}" type="presParOf" srcId="{1413912C-EC6C-4BD9-A133-EB21DB7B250E}" destId="{78F88E98-5781-4502-845D-1C9C2CFB8EF5}" srcOrd="0" destOrd="0" presId="urn:microsoft.com/office/officeart/2018/5/layout/IconLeafLabelList"/>
    <dgm:cxn modelId="{B1C8A6EA-65B4-4BF5-9AF5-54EBE469C6E8}" type="presParOf" srcId="{78F88E98-5781-4502-845D-1C9C2CFB8EF5}" destId="{4D4E04B3-86DF-4919-8738-D24B0BF22760}" srcOrd="0" destOrd="0" presId="urn:microsoft.com/office/officeart/2018/5/layout/IconLeafLabelList"/>
    <dgm:cxn modelId="{85EC78A5-DADD-4869-B31A-909CF2100B29}" type="presParOf" srcId="{78F88E98-5781-4502-845D-1C9C2CFB8EF5}" destId="{A4F41A26-5DD9-40F9-9CB6-BEE847AFCC99}" srcOrd="1" destOrd="0" presId="urn:microsoft.com/office/officeart/2018/5/layout/IconLeafLabelList"/>
    <dgm:cxn modelId="{31281E31-43F1-4876-84EE-AF0E3ADCF91F}" type="presParOf" srcId="{78F88E98-5781-4502-845D-1C9C2CFB8EF5}" destId="{15059E30-F5F8-44FD-9355-9B0751FF2491}" srcOrd="2" destOrd="0" presId="urn:microsoft.com/office/officeart/2018/5/layout/IconLeafLabelList"/>
    <dgm:cxn modelId="{D10B0BDF-56C7-4D47-A0B9-626105E561CF}" type="presParOf" srcId="{78F88E98-5781-4502-845D-1C9C2CFB8EF5}" destId="{B8F24238-3792-4232-893C-3CCB68A556E4}" srcOrd="3" destOrd="0" presId="urn:microsoft.com/office/officeart/2018/5/layout/IconLeafLabelList"/>
    <dgm:cxn modelId="{64C0B3DF-221E-4CAB-A4F1-B41F8FE93F00}" type="presParOf" srcId="{1413912C-EC6C-4BD9-A133-EB21DB7B250E}" destId="{1E36924E-D378-4F12-97A5-C8F0A85E76B5}" srcOrd="1" destOrd="0" presId="urn:microsoft.com/office/officeart/2018/5/layout/IconLeafLabelList"/>
    <dgm:cxn modelId="{F7082556-43F0-4FF3-A311-E16410F3F3CC}" type="presParOf" srcId="{1413912C-EC6C-4BD9-A133-EB21DB7B250E}" destId="{E92D226A-7D2E-4268-8897-8C6297A429DA}" srcOrd="2" destOrd="0" presId="urn:microsoft.com/office/officeart/2018/5/layout/IconLeafLabelList"/>
    <dgm:cxn modelId="{EBA7539D-39F8-4F49-80D7-DEF9BC139AB3}" type="presParOf" srcId="{E92D226A-7D2E-4268-8897-8C6297A429DA}" destId="{C85E801D-36B2-4564-AE05-4E8D5D41F374}" srcOrd="0" destOrd="0" presId="urn:microsoft.com/office/officeart/2018/5/layout/IconLeafLabelList"/>
    <dgm:cxn modelId="{13C7F9DE-D253-43AC-8F9D-B3F71A1DFC90}" type="presParOf" srcId="{E92D226A-7D2E-4268-8897-8C6297A429DA}" destId="{D8ACDFB6-747D-4B3E-B150-5E9140FD4DC9}" srcOrd="1" destOrd="0" presId="urn:microsoft.com/office/officeart/2018/5/layout/IconLeafLabelList"/>
    <dgm:cxn modelId="{01B46804-53F6-4503-9466-77572D3AB869}" type="presParOf" srcId="{E92D226A-7D2E-4268-8897-8C6297A429DA}" destId="{9A98BBE9-4A38-4657-B81D-A83A806F2337}" srcOrd="2" destOrd="0" presId="urn:microsoft.com/office/officeart/2018/5/layout/IconLeafLabelList"/>
    <dgm:cxn modelId="{8E22D37A-EDD4-4E23-8EC0-80DD33903388}" type="presParOf" srcId="{E92D226A-7D2E-4268-8897-8C6297A429DA}" destId="{7FC8116B-E802-493E-917E-3231DCB8E9BB}" srcOrd="3" destOrd="0" presId="urn:microsoft.com/office/officeart/2018/5/layout/IconLeafLabelList"/>
    <dgm:cxn modelId="{0911D69B-1792-4E6B-8D86-E1B80835FDAD}" type="presParOf" srcId="{1413912C-EC6C-4BD9-A133-EB21DB7B250E}" destId="{BB0FFB93-425C-44B4-A803-7F24C23F57F2}" srcOrd="3" destOrd="0" presId="urn:microsoft.com/office/officeart/2018/5/layout/IconLeafLabelList"/>
    <dgm:cxn modelId="{39859CC6-BC7C-472F-A582-1E6962D841EA}" type="presParOf" srcId="{1413912C-EC6C-4BD9-A133-EB21DB7B250E}" destId="{D119CBAA-B007-4CD8-B098-92F20E7B67E1}" srcOrd="4" destOrd="0" presId="urn:microsoft.com/office/officeart/2018/5/layout/IconLeafLabelList"/>
    <dgm:cxn modelId="{38E8CA68-98EF-4FE4-9723-7D1C7696361C}" type="presParOf" srcId="{D119CBAA-B007-4CD8-B098-92F20E7B67E1}" destId="{A5DC27C5-F118-4797-9A95-3C96DC9237FA}" srcOrd="0" destOrd="0" presId="urn:microsoft.com/office/officeart/2018/5/layout/IconLeafLabelList"/>
    <dgm:cxn modelId="{302264D2-407C-44F3-9876-722B2584B8C1}" type="presParOf" srcId="{D119CBAA-B007-4CD8-B098-92F20E7B67E1}" destId="{60C1D799-DE8F-4346-AB7D-E0CC24E9078A}" srcOrd="1" destOrd="0" presId="urn:microsoft.com/office/officeart/2018/5/layout/IconLeafLabelList"/>
    <dgm:cxn modelId="{DCBBCCCD-3D85-46E9-9C12-DB57674F6F5C}" type="presParOf" srcId="{D119CBAA-B007-4CD8-B098-92F20E7B67E1}" destId="{B676EE77-9214-4500-84DF-E0AF56DA80CB}" srcOrd="2" destOrd="0" presId="urn:microsoft.com/office/officeart/2018/5/layout/IconLeafLabelList"/>
    <dgm:cxn modelId="{6A47D410-0439-4F59-AD35-FCC378958BAD}" type="presParOf" srcId="{D119CBAA-B007-4CD8-B098-92F20E7B67E1}" destId="{3B54973A-9504-42CF-8E9D-A8C4091DD87A}" srcOrd="3" destOrd="0" presId="urn:microsoft.com/office/officeart/2018/5/layout/IconLeafLabelList"/>
    <dgm:cxn modelId="{6F532185-646B-4D5A-B0A0-1451CA09CD8F}" type="presParOf" srcId="{1413912C-EC6C-4BD9-A133-EB21DB7B250E}" destId="{CC369955-CFF1-4776-B74C-BB56BB8047F3}" srcOrd="5" destOrd="0" presId="urn:microsoft.com/office/officeart/2018/5/layout/IconLeafLabelList"/>
    <dgm:cxn modelId="{89CB550C-275F-45EB-892A-E2F98AA7A2A8}" type="presParOf" srcId="{1413912C-EC6C-4BD9-A133-EB21DB7B250E}" destId="{6B714850-C928-4A78-A657-AC2EED17EB8C}" srcOrd="6" destOrd="0" presId="urn:microsoft.com/office/officeart/2018/5/layout/IconLeafLabelList"/>
    <dgm:cxn modelId="{ADB3CAE8-17AF-4D26-B021-D7AFA6D824AD}" type="presParOf" srcId="{6B714850-C928-4A78-A657-AC2EED17EB8C}" destId="{4031BE66-582C-4FB9-B6FF-657521FD9AB5}" srcOrd="0" destOrd="0" presId="urn:microsoft.com/office/officeart/2018/5/layout/IconLeafLabelList"/>
    <dgm:cxn modelId="{CA45CA99-90E8-44B3-94BA-ABF43E9272BC}" type="presParOf" srcId="{6B714850-C928-4A78-A657-AC2EED17EB8C}" destId="{FA5A6C8E-2BF7-4B42-9C45-7C4E65CAC33F}" srcOrd="1" destOrd="0" presId="urn:microsoft.com/office/officeart/2018/5/layout/IconLeafLabelList"/>
    <dgm:cxn modelId="{853FE792-FABB-4C0E-ABF5-547437A75C72}" type="presParOf" srcId="{6B714850-C928-4A78-A657-AC2EED17EB8C}" destId="{1BA1E819-D8AA-4A85-A42E-D3388137328A}" srcOrd="2" destOrd="0" presId="urn:microsoft.com/office/officeart/2018/5/layout/IconLeafLabelList"/>
    <dgm:cxn modelId="{6E3C3EE5-4C9C-4F86-B996-9B06AAC2E56F}" type="presParOf" srcId="{6B714850-C928-4A78-A657-AC2EED17EB8C}" destId="{1B12D260-0B92-452D-BD7C-1F89B89D8B50}" srcOrd="3" destOrd="0" presId="urn:microsoft.com/office/officeart/2018/5/layout/IconLeafLabelList"/>
    <dgm:cxn modelId="{D13213C6-DF54-4175-9A25-8220BB29DF68}" type="presParOf" srcId="{1413912C-EC6C-4BD9-A133-EB21DB7B250E}" destId="{3397AF91-097B-4863-93D5-49D8887B6E09}" srcOrd="7" destOrd="0" presId="urn:microsoft.com/office/officeart/2018/5/layout/IconLeafLabelList"/>
    <dgm:cxn modelId="{F39B0D7C-EF16-401D-8C00-CBC8A9CD463E}" type="presParOf" srcId="{1413912C-EC6C-4BD9-A133-EB21DB7B250E}" destId="{DA195449-D619-476E-A593-540BA2D1210C}" srcOrd="8" destOrd="0" presId="urn:microsoft.com/office/officeart/2018/5/layout/IconLeafLabelList"/>
    <dgm:cxn modelId="{626B8C3F-071B-4468-A13B-C0259A144D07}" type="presParOf" srcId="{DA195449-D619-476E-A593-540BA2D1210C}" destId="{A8DAB08C-3596-4A1B-9A3A-1F1358B05C12}" srcOrd="0" destOrd="0" presId="urn:microsoft.com/office/officeart/2018/5/layout/IconLeafLabelList"/>
    <dgm:cxn modelId="{24C87A2E-443E-44E3-B105-D51BE0722246}" type="presParOf" srcId="{DA195449-D619-476E-A593-540BA2D1210C}" destId="{690EEE0C-61D6-4E06-A536-614C70C74115}" srcOrd="1" destOrd="0" presId="urn:microsoft.com/office/officeart/2018/5/layout/IconLeafLabelList"/>
    <dgm:cxn modelId="{84D19769-2F33-4784-82A3-39232B4ADE92}" type="presParOf" srcId="{DA195449-D619-476E-A593-540BA2D1210C}" destId="{7EF30A4B-C545-4663-AFE2-B5E35A73CAEB}" srcOrd="2" destOrd="0" presId="urn:microsoft.com/office/officeart/2018/5/layout/IconLeafLabelList"/>
    <dgm:cxn modelId="{88D87D62-21C1-4ABA-87BB-4F8482463987}" type="presParOf" srcId="{DA195449-D619-476E-A593-540BA2D1210C}" destId="{D1BF7790-6DA2-4F9D-AA7F-792233FDECF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890929" cy="3738863"/>
        <a:chOff x="0" y="0"/>
        <a:chExt cx="10890929" cy="3738863"/>
      </a:xfrm>
    </dsp:grpSpPr>
    <dsp:sp modelId="{4D4E04B3-86DF-4919-8738-D24B0BF22760}">
      <dsp:nvSpPr>
        <dsp:cNvPr id="3" name="Round Diagonal Corner Rectangle 2"/>
        <dsp:cNvSpPr/>
      </dsp:nvSpPr>
      <dsp:spPr bwMode="white">
        <a:xfrm>
          <a:off x="1791951" y="-1717892"/>
          <a:ext cx="2501032" cy="2501032"/>
        </a:xfrm>
        <a:prstGeom prst="round2DiagRect">
          <a:avLst>
            <a:gd name="adj1" fmla="val 29727"/>
            <a:gd name="adj2" fmla="val 0"/>
          </a:avLst>
        </a:prstGeom>
      </dsp:spPr>
      <dsp:style>
        <a:lnRef idx="0">
          <a:schemeClr val="lt1">
            <a:alpha val="0"/>
          </a:schemeClr>
        </a:lnRef>
        <a:fillRef idx="1">
          <a:schemeClr val="accent2"/>
        </a:fillRef>
        <a:effectRef idx="0">
          <a:scrgbClr r="0" g="0" b="0"/>
        </a:effectRef>
        <a:fontRef idx="minor"/>
      </dsp:style>
      <dsp:txXfrm>
        <a:off x="1791951" y="-1717892"/>
        <a:ext cx="2501032" cy="2501032"/>
      </dsp:txXfrm>
    </dsp:sp>
    <dsp:sp modelId="{A4F41A26-5DD9-40F9-9CB6-BEE847AFCC99}">
      <dsp:nvSpPr>
        <dsp:cNvPr id="4" name="Rectangles 3"/>
        <dsp:cNvSpPr/>
      </dsp:nvSpPr>
      <dsp:spPr bwMode="white">
        <a:xfrm>
          <a:off x="2324958" y="-1184885"/>
          <a:ext cx="1435018" cy="1435018"/>
        </a:xfrm>
        <a:prstGeom prst="rect">
          <a:avLst/>
        </a:prstGeom>
        <a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bg1"/>
        </a:fillRef>
        <a:effectRef idx="0">
          <a:scrgbClr r="0" g="0" b="0"/>
        </a:effectRef>
        <a:fontRef idx="minor">
          <a:schemeClr val="lt1"/>
        </a:fontRef>
      </dsp:style>
      <dsp:txXfrm>
        <a:off x="2324958" y="-1184885"/>
        <a:ext cx="1435018" cy="1435018"/>
      </dsp:txXfrm>
    </dsp:sp>
    <dsp:sp modelId="{B8F24238-3792-4232-893C-3CCB68A556E4}">
      <dsp:nvSpPr>
        <dsp:cNvPr id="5" name="Rectangles 4"/>
        <dsp:cNvSpPr/>
      </dsp:nvSpPr>
      <dsp:spPr bwMode="white">
        <a:xfrm>
          <a:off x="992441" y="1562149"/>
          <a:ext cx="4100052" cy="7200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t"/>
        <a:lstStyle>
          <a:lvl1pPr algn="ctr">
            <a:defRPr sz="4700"/>
          </a:lvl1pPr>
          <a:lvl2pPr marL="285750" indent="-285750" algn="ctr">
            <a:defRPr sz="3600"/>
          </a:lvl2pPr>
          <a:lvl3pPr marL="571500" indent="-285750" algn="ctr">
            <a:defRPr sz="3600"/>
          </a:lvl3pPr>
          <a:lvl4pPr marL="857250" indent="-285750" algn="ctr">
            <a:defRPr sz="3600"/>
          </a:lvl4pPr>
          <a:lvl5pPr marL="1143000" indent="-285750" algn="ctr">
            <a:defRPr sz="3600"/>
          </a:lvl5pPr>
          <a:lvl6pPr marL="1428750" indent="-285750" algn="ctr">
            <a:defRPr sz="3600"/>
          </a:lvl6pPr>
          <a:lvl7pPr marL="1714500" indent="-285750" algn="ctr">
            <a:defRPr sz="3600"/>
          </a:lvl7pPr>
          <a:lvl8pPr marL="2000250" indent="-285750" algn="ctr">
            <a:defRPr sz="3600"/>
          </a:lvl8pPr>
          <a:lvl9pPr marL="2286000" indent="-285750" algn="ctr">
            <a:defRPr sz="3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>
              <a:solidFill>
                <a:schemeClr val="tx1"/>
              </a:solidFill>
            </a:rPr>
            <a:t>Trips</a:t>
          </a:r>
          <a:endParaRPr lang="en-US">
            <a:solidFill>
              <a:schemeClr val="tx1"/>
            </a:solidFill>
          </a:endParaRPr>
        </a:p>
      </dsp:txBody>
      <dsp:txXfrm>
        <a:off x="992441" y="1562149"/>
        <a:ext cx="4100052" cy="720000"/>
      </dsp:txXfrm>
    </dsp:sp>
    <dsp:sp modelId="{C85E801D-36B2-4564-AE05-4E8D5D41F374}">
      <dsp:nvSpPr>
        <dsp:cNvPr id="6" name="Round Diagonal Corner Rectangle 5"/>
        <dsp:cNvSpPr/>
      </dsp:nvSpPr>
      <dsp:spPr bwMode="white">
        <a:xfrm>
          <a:off x="6609512" y="-1717892"/>
          <a:ext cx="2501032" cy="2501032"/>
        </a:xfrm>
        <a:prstGeom prst="round2DiagRect">
          <a:avLst>
            <a:gd name="adj1" fmla="val 29727"/>
            <a:gd name="adj2" fmla="val 0"/>
          </a:avLst>
        </a:prstGeom>
      </dsp:spPr>
      <dsp:style>
        <a:lnRef idx="0">
          <a:schemeClr val="lt1">
            <a:alpha val="0"/>
          </a:schemeClr>
        </a:lnRef>
        <a:fillRef idx="1">
          <a:schemeClr val="accent3"/>
        </a:fillRef>
        <a:effectRef idx="0">
          <a:scrgbClr r="0" g="0" b="0"/>
        </a:effectRef>
        <a:fontRef idx="minor"/>
      </dsp:style>
      <dsp:txXfrm>
        <a:off x="6609512" y="-1717892"/>
        <a:ext cx="2501032" cy="2501032"/>
      </dsp:txXfrm>
    </dsp:sp>
    <dsp:sp modelId="{D8ACDFB6-747D-4B3E-B150-5E9140FD4DC9}">
      <dsp:nvSpPr>
        <dsp:cNvPr id="7" name="Rectangles 6"/>
        <dsp:cNvSpPr/>
      </dsp:nvSpPr>
      <dsp:spPr bwMode="white">
        <a:xfrm>
          <a:off x="7142519" y="-1184885"/>
          <a:ext cx="1435018" cy="1435018"/>
        </a:xfrm>
        <a:prstGeom prst="rect">
          <a:avLst/>
        </a:prstGeom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bg1"/>
        </a:fillRef>
        <a:effectRef idx="0">
          <a:scrgbClr r="0" g="0" b="0"/>
        </a:effectRef>
        <a:fontRef idx="minor">
          <a:schemeClr val="lt1"/>
        </a:fontRef>
      </dsp:style>
      <dsp:txXfrm>
        <a:off x="7142519" y="-1184885"/>
        <a:ext cx="1435018" cy="1435018"/>
      </dsp:txXfrm>
    </dsp:sp>
    <dsp:sp modelId="{7FC8116B-E802-493E-917E-3231DCB8E9BB}">
      <dsp:nvSpPr>
        <dsp:cNvPr id="8" name="Rectangles 7"/>
        <dsp:cNvSpPr/>
      </dsp:nvSpPr>
      <dsp:spPr bwMode="white">
        <a:xfrm>
          <a:off x="5810002" y="1562149"/>
          <a:ext cx="4100052" cy="7200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t"/>
        <a:lstStyle>
          <a:lvl1pPr algn="ctr">
            <a:defRPr sz="4700"/>
          </a:lvl1pPr>
          <a:lvl2pPr marL="285750" indent="-285750" algn="ctr">
            <a:defRPr sz="3600"/>
          </a:lvl2pPr>
          <a:lvl3pPr marL="571500" indent="-285750" algn="ctr">
            <a:defRPr sz="3600"/>
          </a:lvl3pPr>
          <a:lvl4pPr marL="857250" indent="-285750" algn="ctr">
            <a:defRPr sz="3600"/>
          </a:lvl4pPr>
          <a:lvl5pPr marL="1143000" indent="-285750" algn="ctr">
            <a:defRPr sz="3600"/>
          </a:lvl5pPr>
          <a:lvl6pPr marL="1428750" indent="-285750" algn="ctr">
            <a:defRPr sz="3600"/>
          </a:lvl6pPr>
          <a:lvl7pPr marL="1714500" indent="-285750" algn="ctr">
            <a:defRPr sz="3600"/>
          </a:lvl7pPr>
          <a:lvl8pPr marL="2000250" indent="-285750" algn="ctr">
            <a:defRPr sz="3600"/>
          </a:lvl8pPr>
          <a:lvl9pPr marL="2286000" indent="-285750" algn="ctr">
            <a:defRPr sz="3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>
              <a:solidFill>
                <a:schemeClr val="tx1"/>
              </a:solidFill>
            </a:rPr>
            <a:t>Trip Details</a:t>
          </a:r>
          <a:endParaRPr lang="en-US">
            <a:solidFill>
              <a:schemeClr val="tx1"/>
            </a:solidFill>
          </a:endParaRPr>
        </a:p>
      </dsp:txBody>
      <dsp:txXfrm>
        <a:off x="5810002" y="1562149"/>
        <a:ext cx="4100052" cy="720000"/>
      </dsp:txXfrm>
    </dsp:sp>
    <dsp:sp modelId="{A5DC27C5-F118-4797-9A95-3C96DC9237FA}">
      <dsp:nvSpPr>
        <dsp:cNvPr id="9" name="Round Diagonal Corner Rectangle 8"/>
        <dsp:cNvSpPr/>
      </dsp:nvSpPr>
      <dsp:spPr bwMode="white">
        <a:xfrm>
          <a:off x="1791951" y="-130589"/>
          <a:ext cx="2501032" cy="2501032"/>
        </a:xfrm>
        <a:prstGeom prst="round2DiagRect">
          <a:avLst>
            <a:gd name="adj1" fmla="val 29727"/>
            <a:gd name="adj2" fmla="val 0"/>
          </a:avLst>
        </a:prstGeom>
      </dsp:spPr>
      <dsp:style>
        <a:lnRef idx="0">
          <a:schemeClr val="lt1">
            <a:alpha val="0"/>
          </a:schemeClr>
        </a:lnRef>
        <a:fillRef idx="1">
          <a:schemeClr val="accent4"/>
        </a:fillRef>
        <a:effectRef idx="0">
          <a:scrgbClr r="0" g="0" b="0"/>
        </a:effectRef>
        <a:fontRef idx="minor"/>
      </dsp:style>
      <dsp:txXfrm>
        <a:off x="1791951" y="-130589"/>
        <a:ext cx="2501032" cy="2501032"/>
      </dsp:txXfrm>
    </dsp:sp>
    <dsp:sp modelId="{60C1D799-DE8F-4346-AB7D-E0CC24E9078A}">
      <dsp:nvSpPr>
        <dsp:cNvPr id="10" name="Rectangles 9"/>
        <dsp:cNvSpPr/>
      </dsp:nvSpPr>
      <dsp:spPr bwMode="white">
        <a:xfrm>
          <a:off x="2324958" y="402417"/>
          <a:ext cx="1435018" cy="1435018"/>
        </a:xfrm>
        <a:prstGeom prst="rect">
          <a:avLst/>
        </a:prstGeom>
        <a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bg1"/>
        </a:fillRef>
        <a:effectRef idx="0">
          <a:scrgbClr r="0" g="0" b="0"/>
        </a:effectRef>
        <a:fontRef idx="minor">
          <a:schemeClr val="lt1"/>
        </a:fontRef>
      </dsp:style>
      <dsp:txXfrm>
        <a:off x="2324958" y="402417"/>
        <a:ext cx="1435018" cy="1435018"/>
      </dsp:txXfrm>
    </dsp:sp>
    <dsp:sp modelId="{3B54973A-9504-42CF-8E9D-A8C4091DD87A}">
      <dsp:nvSpPr>
        <dsp:cNvPr id="11" name="Rectangles 10"/>
        <dsp:cNvSpPr/>
      </dsp:nvSpPr>
      <dsp:spPr bwMode="white">
        <a:xfrm>
          <a:off x="992441" y="3149452"/>
          <a:ext cx="4100052" cy="7200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t"/>
        <a:lstStyle>
          <a:lvl1pPr algn="ctr">
            <a:defRPr sz="4700"/>
          </a:lvl1pPr>
          <a:lvl2pPr marL="285750" indent="-285750" algn="ctr">
            <a:defRPr sz="3600"/>
          </a:lvl2pPr>
          <a:lvl3pPr marL="571500" indent="-285750" algn="ctr">
            <a:defRPr sz="3600"/>
          </a:lvl3pPr>
          <a:lvl4pPr marL="857250" indent="-285750" algn="ctr">
            <a:defRPr sz="3600"/>
          </a:lvl4pPr>
          <a:lvl5pPr marL="1143000" indent="-285750" algn="ctr">
            <a:defRPr sz="3600"/>
          </a:lvl5pPr>
          <a:lvl6pPr marL="1428750" indent="-285750" algn="ctr">
            <a:defRPr sz="3600"/>
          </a:lvl6pPr>
          <a:lvl7pPr marL="1714500" indent="-285750" algn="ctr">
            <a:defRPr sz="3600"/>
          </a:lvl7pPr>
          <a:lvl8pPr marL="2000250" indent="-285750" algn="ctr">
            <a:defRPr sz="3600"/>
          </a:lvl8pPr>
          <a:lvl9pPr marL="2286000" indent="-285750" algn="ctr">
            <a:defRPr sz="3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>
              <a:solidFill>
                <a:schemeClr val="tx1"/>
              </a:solidFill>
            </a:rPr>
            <a:t>Assembly</a:t>
          </a:r>
          <a:endParaRPr lang="en-US">
            <a:solidFill>
              <a:schemeClr val="tx1"/>
            </a:solidFill>
          </a:endParaRPr>
        </a:p>
      </dsp:txBody>
      <dsp:txXfrm>
        <a:off x="992441" y="3149452"/>
        <a:ext cx="4100052" cy="720000"/>
      </dsp:txXfrm>
    </dsp:sp>
    <dsp:sp modelId="{4031BE66-582C-4FB9-B6FF-657521FD9AB5}">
      <dsp:nvSpPr>
        <dsp:cNvPr id="12" name="Round Diagonal Corner Rectangle 11"/>
        <dsp:cNvSpPr/>
      </dsp:nvSpPr>
      <dsp:spPr bwMode="white">
        <a:xfrm>
          <a:off x="6609512" y="-130589"/>
          <a:ext cx="2501032" cy="2501032"/>
        </a:xfrm>
        <a:prstGeom prst="round2DiagRect">
          <a:avLst>
            <a:gd name="adj1" fmla="val 29727"/>
            <a:gd name="adj2" fmla="val 0"/>
          </a:avLst>
        </a:prstGeom>
      </dsp:spPr>
      <dsp:style>
        <a:lnRef idx="0">
          <a:schemeClr val="lt1">
            <a:alpha val="0"/>
          </a:schemeClr>
        </a:lnRef>
        <a:fillRef idx="1">
          <a:schemeClr val="accent5"/>
        </a:fillRef>
        <a:effectRef idx="0">
          <a:scrgbClr r="0" g="0" b="0"/>
        </a:effectRef>
        <a:fontRef idx="minor"/>
      </dsp:style>
      <dsp:txXfrm>
        <a:off x="6609512" y="-130589"/>
        <a:ext cx="2501032" cy="2501032"/>
      </dsp:txXfrm>
    </dsp:sp>
    <dsp:sp modelId="{FA5A6C8E-2BF7-4B42-9C45-7C4E65CAC33F}">
      <dsp:nvSpPr>
        <dsp:cNvPr id="13" name="Rectangles 12"/>
        <dsp:cNvSpPr/>
      </dsp:nvSpPr>
      <dsp:spPr bwMode="white">
        <a:xfrm>
          <a:off x="7142519" y="402417"/>
          <a:ext cx="1435018" cy="1435018"/>
        </a:xfrm>
        <a:prstGeom prst="rect">
          <a:avLst/>
        </a:prstGeom>
        <a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bg1"/>
        </a:fillRef>
        <a:effectRef idx="0">
          <a:scrgbClr r="0" g="0" b="0"/>
        </a:effectRef>
        <a:fontRef idx="minor">
          <a:schemeClr val="lt1"/>
        </a:fontRef>
      </dsp:style>
      <dsp:txXfrm>
        <a:off x="7142519" y="402417"/>
        <a:ext cx="1435018" cy="1435018"/>
      </dsp:txXfrm>
    </dsp:sp>
    <dsp:sp modelId="{1B12D260-0B92-452D-BD7C-1F89B89D8B50}">
      <dsp:nvSpPr>
        <dsp:cNvPr id="14" name="Rectangles 13"/>
        <dsp:cNvSpPr/>
      </dsp:nvSpPr>
      <dsp:spPr bwMode="white">
        <a:xfrm>
          <a:off x="5810002" y="3149452"/>
          <a:ext cx="4100052" cy="7200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t"/>
        <a:lstStyle>
          <a:lvl1pPr algn="ctr">
            <a:defRPr sz="4700"/>
          </a:lvl1pPr>
          <a:lvl2pPr marL="285750" indent="-285750" algn="ctr">
            <a:defRPr sz="3600"/>
          </a:lvl2pPr>
          <a:lvl3pPr marL="571500" indent="-285750" algn="ctr">
            <a:defRPr sz="3600"/>
          </a:lvl3pPr>
          <a:lvl4pPr marL="857250" indent="-285750" algn="ctr">
            <a:defRPr sz="3600"/>
          </a:lvl4pPr>
          <a:lvl5pPr marL="1143000" indent="-285750" algn="ctr">
            <a:defRPr sz="3600"/>
          </a:lvl5pPr>
          <a:lvl6pPr marL="1428750" indent="-285750" algn="ctr">
            <a:defRPr sz="3600"/>
          </a:lvl6pPr>
          <a:lvl7pPr marL="1714500" indent="-285750" algn="ctr">
            <a:defRPr sz="3600"/>
          </a:lvl7pPr>
          <a:lvl8pPr marL="2000250" indent="-285750" algn="ctr">
            <a:defRPr sz="3600"/>
          </a:lvl8pPr>
          <a:lvl9pPr marL="2286000" indent="-285750" algn="ctr">
            <a:defRPr sz="3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>
              <a:solidFill>
                <a:schemeClr val="tx1"/>
              </a:solidFill>
            </a:rPr>
            <a:t>Payment</a:t>
          </a:r>
          <a:endParaRPr lang="en-US">
            <a:solidFill>
              <a:schemeClr val="tx1"/>
            </a:solidFill>
          </a:endParaRPr>
        </a:p>
      </dsp:txBody>
      <dsp:txXfrm>
        <a:off x="5810002" y="3149452"/>
        <a:ext cx="4100052" cy="720000"/>
      </dsp:txXfrm>
    </dsp:sp>
    <dsp:sp modelId="{A8DAB08C-3596-4A1B-9A3A-1F1358B05C12}">
      <dsp:nvSpPr>
        <dsp:cNvPr id="15" name="Round Diagonal Corner Rectangle 14"/>
        <dsp:cNvSpPr/>
      </dsp:nvSpPr>
      <dsp:spPr bwMode="white">
        <a:xfrm>
          <a:off x="4197608" y="1456714"/>
          <a:ext cx="2501032" cy="2501032"/>
        </a:xfrm>
        <a:prstGeom prst="round2DiagRect">
          <a:avLst>
            <a:gd name="adj1" fmla="val 29727"/>
            <a:gd name="adj2" fmla="val 0"/>
          </a:avLst>
        </a:prstGeom>
      </dsp:spPr>
      <dsp:style>
        <a:lnRef idx="0">
          <a:schemeClr val="lt1">
            <a:alpha val="0"/>
          </a:schemeClr>
        </a:lnRef>
        <a:fillRef idx="1">
          <a:schemeClr val="accent6"/>
        </a:fillRef>
        <a:effectRef idx="0">
          <a:scrgbClr r="0" g="0" b="0"/>
        </a:effectRef>
        <a:fontRef idx="minor"/>
      </dsp:style>
      <dsp:txXfrm>
        <a:off x="4197608" y="1456714"/>
        <a:ext cx="2501032" cy="2501032"/>
      </dsp:txXfrm>
    </dsp:sp>
    <dsp:sp modelId="{690EEE0C-61D6-4E06-A536-614C70C74115}">
      <dsp:nvSpPr>
        <dsp:cNvPr id="16" name="Rectangles 15"/>
        <dsp:cNvSpPr/>
      </dsp:nvSpPr>
      <dsp:spPr bwMode="white">
        <a:xfrm>
          <a:off x="4730614" y="1989720"/>
          <a:ext cx="1435018" cy="1435018"/>
        </a:xfrm>
        <a:prstGeom prst="rect">
          <a:avLst/>
        </a:prstGeom>
        <a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bg1"/>
        </a:fillRef>
        <a:effectRef idx="0">
          <a:scrgbClr r="0" g="0" b="0"/>
        </a:effectRef>
        <a:fontRef idx="minor">
          <a:schemeClr val="lt1"/>
        </a:fontRef>
      </dsp:style>
      <dsp:txXfrm>
        <a:off x="4730614" y="1989720"/>
        <a:ext cx="1435018" cy="1435018"/>
      </dsp:txXfrm>
    </dsp:sp>
    <dsp:sp modelId="{D1BF7790-6DA2-4F9D-AA7F-792233FDECF2}">
      <dsp:nvSpPr>
        <dsp:cNvPr id="17" name="Rectangles 16"/>
        <dsp:cNvSpPr/>
      </dsp:nvSpPr>
      <dsp:spPr bwMode="white">
        <a:xfrm>
          <a:off x="3398097" y="4736755"/>
          <a:ext cx="4100052" cy="7200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t"/>
        <a:lstStyle>
          <a:lvl1pPr algn="ctr">
            <a:defRPr sz="4700"/>
          </a:lvl1pPr>
          <a:lvl2pPr marL="285750" indent="-285750" algn="ctr">
            <a:defRPr sz="3600"/>
          </a:lvl2pPr>
          <a:lvl3pPr marL="571500" indent="-285750" algn="ctr">
            <a:defRPr sz="3600"/>
          </a:lvl3pPr>
          <a:lvl4pPr marL="857250" indent="-285750" algn="ctr">
            <a:defRPr sz="3600"/>
          </a:lvl4pPr>
          <a:lvl5pPr marL="1143000" indent="-285750" algn="ctr">
            <a:defRPr sz="3600"/>
          </a:lvl5pPr>
          <a:lvl6pPr marL="1428750" indent="-285750" algn="ctr">
            <a:defRPr sz="3600"/>
          </a:lvl6pPr>
          <a:lvl7pPr marL="1714500" indent="-285750" algn="ctr">
            <a:defRPr sz="3600"/>
          </a:lvl7pPr>
          <a:lvl8pPr marL="2000250" indent="-285750" algn="ctr">
            <a:defRPr sz="3600"/>
          </a:lvl8pPr>
          <a:lvl9pPr marL="2286000" indent="-285750" algn="ctr">
            <a:defRPr sz="3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>
              <a:solidFill>
                <a:schemeClr val="tx1"/>
              </a:solidFill>
            </a:rPr>
            <a:t>Duration</a:t>
          </a:r>
          <a:endParaRPr lang="en-US">
            <a:solidFill>
              <a:schemeClr val="tx1"/>
            </a:solidFill>
          </a:endParaRPr>
        </a:p>
      </dsp:txBody>
      <dsp:txXfrm>
        <a:off x="3398097" y="4736755"/>
        <a:ext cx="410005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-3175"/>
            <a:ext cx="12204700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125538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351088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444479B-705B-4489-957E-7E8A228BDFA0}" type="datetime1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0C12960-6E85-460F-B6E3-5B82CB31AF3D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07B66AD-7C08-490A-ADA4-B47E10FB240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C12960-6E85-460F-B6E3-5B82CB31AF3D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5B95027-4255-49E7-9841-CD21BCC9999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C12960-6E85-460F-B6E3-5B82CB31AF3D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F89F774-3FA6-43B8-9241-99959C8FD463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C12960-6E85-460F-B6E3-5B82CB31AF3D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9504452-5DCC-4FE2-A5C9-8A5EF6714D65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C12960-6E85-460F-B6E3-5B82CB31AF3D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579ABC2-0180-4F3A-A895-A85BC724D472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C12960-6E85-460F-B6E3-5B82CB31AF3D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AEEA9BA-4E8F-439E-BEA4-91FBA01E3F5F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C12960-6E85-460F-B6E3-5B82CB31AF3D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E15BF18-0007-481C-AA29-413124BC3EE7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C12960-6E85-460F-B6E3-5B82CB31AF3D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9BE9870-3748-43AD-B547-02A075CB4A1D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C12960-6E85-460F-B6E3-5B82CB31AF3D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8E7897-33C5-4F1A-9307-D068E37F3DC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C12960-6E85-460F-B6E3-5B82CB31AF3D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E171BA-CC09-47C8-A6DF-F5C5CB59CEEC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C12960-6E85-460F-B6E3-5B82CB31AF3D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8351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DA38F49-B3E2-4BF0-BEC7-C30D34ABBB8D}" type="datetime1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70C12960-6E85-460F-B6E3-5B82CB31AF3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FB11"/>
            </a:gs>
            <a:gs pos="100000">
              <a:srgbClr val="838309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0442" y="4474103"/>
            <a:ext cx="7031117" cy="933905"/>
          </a:xfr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3200" dirty="0"/>
              <a:t>Technical Methodology &amp; Insights </a:t>
            </a:r>
            <a:endParaRPr lang="en-IN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0442" y="5765290"/>
            <a:ext cx="7031117" cy="640705"/>
          </a:xfrm>
        </p:spPr>
        <p:txBody>
          <a:bodyPr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GB" sz="1900" dirty="0">
                <a:solidFill>
                  <a:schemeClr val="tx1"/>
                </a:solidFill>
              </a:rPr>
              <a:t>Exploratory Data Analysis using Tableau</a:t>
            </a:r>
            <a:endParaRPr lang="en-GB" sz="1900" dirty="0">
              <a:solidFill>
                <a:schemeClr val="tx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IN" sz="1900" dirty="0">
                <a:solidFill>
                  <a:schemeClr val="tx1"/>
                </a:solidFill>
              </a:rPr>
              <a:t>Names:- </a:t>
            </a:r>
            <a:r>
              <a:rPr lang="en-US" altLang="en-IN" sz="1900" dirty="0">
                <a:solidFill>
                  <a:schemeClr val="tx1"/>
                </a:solidFill>
              </a:rPr>
              <a:t>Shubham Dhar , Smita R Nidavani , Sushant Salunke</a:t>
            </a:r>
            <a:endParaRPr lang="en-US" altLang="en-IN" sz="19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8" r="9225"/>
          <a:stretch>
            <a:fillRect/>
          </a:stretch>
        </p:blipFill>
        <p:spPr>
          <a:xfrm>
            <a:off x="4482023" y="409300"/>
            <a:ext cx="3227954" cy="3899580"/>
          </a:xfrm>
          <a:prstGeom prst="rect">
            <a:avLst/>
          </a:prstGeom>
        </p:spPr>
      </p:pic>
      <p:cxnSp>
        <p:nvCxnSpPr>
          <p:cNvPr id="93" name="Straight Connector 9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821680" y="5662526"/>
            <a:ext cx="54864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1371600"/>
            <a:ext cx="10890928" cy="971550"/>
          </a:xfrm>
        </p:spPr>
        <p:txBody>
          <a:bodyPr anchor="t"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Key Insights III – Promote UPI for cost Saving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Content Placeholder 8"/>
          <p:cNvSpPr>
            <a:spLocks noGrp="1"/>
          </p:cNvSpPr>
          <p:nvPr>
            <p:ph idx="1"/>
          </p:nvPr>
        </p:nvSpPr>
        <p:spPr>
          <a:xfrm>
            <a:off x="6871063" y="2537460"/>
            <a:ext cx="4659945" cy="3760459"/>
          </a:xfrm>
        </p:spPr>
        <p:txBody>
          <a:bodyPr anchor="t">
            <a:normAutofit/>
          </a:bodyPr>
          <a:lstStyle/>
          <a:p>
            <a:r>
              <a:rPr lang="en-GB" dirty="0"/>
              <a:t>Credit Card (26.65%) is dominant</a:t>
            </a:r>
            <a:endParaRPr lang="en-GB" dirty="0"/>
          </a:p>
          <a:p>
            <a:r>
              <a:rPr lang="en-GB" dirty="0"/>
              <a:t>Suggestion: Ensure seamless experience for top methods; promote UPI for cost-saving</a:t>
            </a:r>
            <a:endParaRPr lang="en-GB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8101" y="2164256"/>
            <a:ext cx="4040699" cy="366274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1371600"/>
            <a:ext cx="10890928" cy="1000659"/>
          </a:xfrm>
        </p:spPr>
        <p:txBody>
          <a:bodyPr anchor="t"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Key Insights IV – High Performing Zones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rcRect b="12789"/>
          <a:stretch>
            <a:fillRect/>
          </a:stretch>
        </p:blipFill>
        <p:spPr>
          <a:xfrm>
            <a:off x="713232" y="2712859"/>
            <a:ext cx="2553843" cy="35850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rcRect r="11998" b="9920"/>
          <a:stretch>
            <a:fillRect/>
          </a:stretch>
        </p:blipFill>
        <p:spPr>
          <a:xfrm>
            <a:off x="3732657" y="2712858"/>
            <a:ext cx="2458593" cy="3585053"/>
          </a:xfrm>
          <a:prstGeom prst="rect">
            <a:avLst/>
          </a:prstGeom>
        </p:spPr>
      </p:pic>
      <p:sp>
        <p:nvSpPr>
          <p:cNvPr id="18" name="Content Placeholder 8"/>
          <p:cNvSpPr>
            <a:spLocks noGrp="1"/>
          </p:cNvSpPr>
          <p:nvPr>
            <p:ph idx="1"/>
          </p:nvPr>
        </p:nvSpPr>
        <p:spPr>
          <a:xfrm>
            <a:off x="6829425" y="2712856"/>
            <a:ext cx="4701583" cy="3585055"/>
          </a:xfrm>
        </p:spPr>
        <p:txBody>
          <a:bodyPr anchor="t">
            <a:normAutofit/>
          </a:bodyPr>
          <a:lstStyle/>
          <a:p>
            <a:r>
              <a:rPr lang="en-GB" sz="1800" dirty="0"/>
              <a:t>Top Zone by Trip value – Mahadevapura</a:t>
            </a:r>
            <a:endParaRPr lang="en-GB" sz="1800" dirty="0"/>
          </a:p>
          <a:p>
            <a:r>
              <a:rPr lang="en-GB" sz="1800" dirty="0"/>
              <a:t>Top Zone by Revenue – Bangalore South</a:t>
            </a:r>
            <a:endParaRPr lang="en-GB" sz="1800" dirty="0"/>
          </a:p>
          <a:p>
            <a:r>
              <a:rPr lang="en-GB" sz="1800" dirty="0"/>
              <a:t>Suggestion: Prioritize driver distribution and targeted promotions in these areas</a:t>
            </a:r>
            <a:endParaRPr lang="en-US" dirty="0"/>
          </a:p>
          <a:p>
            <a:endParaRPr lang="en-US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256"/>
            </a:gs>
            <a:gs pos="100000">
              <a:srgbClr val="52762D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1371600"/>
            <a:ext cx="10890928" cy="1000659"/>
          </a:xfrm>
        </p:spPr>
        <p:txBody>
          <a:bodyPr anchor="t">
            <a:normAutofit/>
          </a:bodyPr>
          <a:lstStyle/>
          <a:p>
            <a:r>
              <a:rPr lang="en-IN" dirty="0"/>
              <a:t>Key Insights V – 47-48% Cancellation</a:t>
            </a:r>
            <a:endParaRPr lang="en-IN" dirty="0"/>
          </a:p>
        </p:txBody>
      </p:sp>
      <p:cxnSp>
        <p:nvCxnSpPr>
          <p:cNvPr id="25" name="Straight Connector 24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8"/>
          <p:cNvSpPr>
            <a:spLocks noGrp="1"/>
          </p:cNvSpPr>
          <p:nvPr>
            <p:ph idx="1"/>
          </p:nvPr>
        </p:nvSpPr>
        <p:spPr>
          <a:xfrm>
            <a:off x="6829425" y="2712856"/>
            <a:ext cx="4701583" cy="3585055"/>
          </a:xfrm>
        </p:spPr>
        <p:txBody>
          <a:bodyPr anchor="t">
            <a:normAutofit/>
          </a:bodyPr>
          <a:lstStyle/>
          <a:p>
            <a:r>
              <a:rPr lang="en-GB" sz="1800" dirty="0"/>
              <a:t>Nearly 47–48% cancellation → </a:t>
            </a:r>
            <a:r>
              <a:rPr lang="en-GB" sz="1800" b="1" dirty="0"/>
              <a:t>Operational gap </a:t>
            </a:r>
            <a:r>
              <a:rPr lang="en-GB" sz="2000" dirty="0"/>
              <a:t>→ </a:t>
            </a:r>
            <a:r>
              <a:rPr lang="en-GB" sz="2000" b="1" dirty="0"/>
              <a:t>lost revenue</a:t>
            </a:r>
            <a:endParaRPr lang="en-GB" b="1" dirty="0"/>
          </a:p>
          <a:p>
            <a:r>
              <a:rPr lang="en-GB" sz="1800" dirty="0"/>
              <a:t>Recommendation : Focused driver training or incentives to reduce cancellation + customer assurance initiatives</a:t>
            </a:r>
            <a:endParaRPr lang="en-US" sz="1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47725" y="2857500"/>
          <a:ext cx="5644992" cy="1530161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1771650"/>
                <a:gridCol w="2059560"/>
                <a:gridCol w="1813782"/>
              </a:tblGrid>
              <a:tr h="772209">
                <a:tc>
                  <a:txBody>
                    <a:bodyPr/>
                    <a:lstStyle/>
                    <a:p>
                      <a:pPr marL="457200" marR="268605" indent="-228600" algn="ctr">
                        <a:lnSpc>
                          <a:spcPct val="105000"/>
                        </a:lnSpc>
                        <a:spcBef>
                          <a:spcPts val="410"/>
                        </a:spcBef>
                        <a:buNone/>
                        <a:tabLst>
                          <a:tab pos="503555" algn="l"/>
                          <a:tab pos="504825" algn="l"/>
                          <a:tab pos="457200" algn="l"/>
                        </a:tabLst>
                      </a:pPr>
                      <a:r>
                        <a:rPr lang="en-IN" sz="1100" dirty="0">
                          <a:effectLst/>
                        </a:rPr>
                        <a:t> </a:t>
                      </a:r>
                      <a:endParaRPr lang="en-IN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marR="268605" indent="-228600" algn="ctr">
                        <a:lnSpc>
                          <a:spcPct val="105000"/>
                        </a:lnSpc>
                        <a:spcBef>
                          <a:spcPts val="410"/>
                        </a:spcBef>
                        <a:buNone/>
                        <a:tabLst>
                          <a:tab pos="503555" algn="l"/>
                          <a:tab pos="504825" algn="l"/>
                          <a:tab pos="457200" algn="l"/>
                        </a:tabLst>
                      </a:pPr>
                      <a:r>
                        <a:rPr lang="en-IN" sz="1400" b="1" dirty="0">
                          <a:effectLst/>
                        </a:rPr>
                        <a:t>For Drivers</a:t>
                      </a:r>
                      <a:endParaRPr lang="en-IN" sz="14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marR="268605" indent="-228600" algn="ctr">
                        <a:lnSpc>
                          <a:spcPct val="105000"/>
                        </a:lnSpc>
                        <a:spcBef>
                          <a:spcPts val="410"/>
                        </a:spcBef>
                        <a:buNone/>
                        <a:tabLst>
                          <a:tab pos="503555" algn="l"/>
                          <a:tab pos="504825" algn="l"/>
                          <a:tab pos="457200" algn="l"/>
                        </a:tabLst>
                      </a:pPr>
                      <a:r>
                        <a:rPr lang="en-IN" sz="1400" dirty="0">
                          <a:effectLst/>
                        </a:rPr>
                        <a:t>For Customer</a:t>
                      </a:r>
                      <a:endParaRPr lang="en-IN" sz="14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78976">
                <a:tc>
                  <a:txBody>
                    <a:bodyPr/>
                    <a:lstStyle/>
                    <a:p>
                      <a:pPr marL="457200" marR="268605" indent="-228600" algn="ctr">
                        <a:lnSpc>
                          <a:spcPct val="105000"/>
                        </a:lnSpc>
                        <a:spcBef>
                          <a:spcPts val="410"/>
                        </a:spcBef>
                        <a:buNone/>
                        <a:tabLst>
                          <a:tab pos="503555" algn="l"/>
                          <a:tab pos="504825" algn="l"/>
                          <a:tab pos="457200" algn="l"/>
                        </a:tabLst>
                      </a:pPr>
                      <a:r>
                        <a:rPr lang="en-IN" sz="1100">
                          <a:effectLst/>
                        </a:rPr>
                        <a:t>Successful Rides</a:t>
                      </a:r>
                      <a:endParaRPr lang="en-IN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marR="268605" indent="-228600" algn="ctr">
                        <a:lnSpc>
                          <a:spcPct val="105000"/>
                        </a:lnSpc>
                        <a:spcBef>
                          <a:spcPts val="410"/>
                        </a:spcBef>
                        <a:buNone/>
                        <a:tabLst>
                          <a:tab pos="503555" algn="l"/>
                          <a:tab pos="504825" algn="l"/>
                          <a:tab pos="457200" algn="l"/>
                        </a:tabLst>
                      </a:pPr>
                      <a:r>
                        <a:rPr lang="en-IN" sz="1100">
                          <a:effectLst/>
                        </a:rPr>
                        <a:t>52.75%</a:t>
                      </a:r>
                      <a:endParaRPr lang="en-IN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marR="268605" indent="-228600" algn="ctr">
                        <a:lnSpc>
                          <a:spcPct val="105000"/>
                        </a:lnSpc>
                        <a:spcBef>
                          <a:spcPts val="410"/>
                        </a:spcBef>
                        <a:buNone/>
                        <a:tabLst>
                          <a:tab pos="503555" algn="l"/>
                          <a:tab pos="504825" algn="l"/>
                          <a:tab pos="457200" algn="l"/>
                        </a:tabLst>
                      </a:pPr>
                      <a:r>
                        <a:rPr lang="en-IN" sz="1100">
                          <a:effectLst/>
                        </a:rPr>
                        <a:t>51.83%</a:t>
                      </a:r>
                      <a:endParaRPr lang="en-IN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78976">
                <a:tc>
                  <a:txBody>
                    <a:bodyPr/>
                    <a:lstStyle/>
                    <a:p>
                      <a:pPr marL="457200" marR="268605" indent="-228600" algn="ctr">
                        <a:lnSpc>
                          <a:spcPct val="105000"/>
                        </a:lnSpc>
                        <a:spcBef>
                          <a:spcPts val="410"/>
                        </a:spcBef>
                        <a:buNone/>
                        <a:tabLst>
                          <a:tab pos="503555" algn="l"/>
                          <a:tab pos="504825" algn="l"/>
                          <a:tab pos="457200" algn="l"/>
                        </a:tabLst>
                      </a:pPr>
                      <a:r>
                        <a:rPr lang="en-IN" sz="1100" dirty="0">
                          <a:effectLst/>
                        </a:rPr>
                        <a:t>Cancelled Rides</a:t>
                      </a:r>
                      <a:endParaRPr lang="en-IN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marR="268605" indent="-228600" algn="ctr">
                        <a:lnSpc>
                          <a:spcPct val="105000"/>
                        </a:lnSpc>
                        <a:spcBef>
                          <a:spcPts val="410"/>
                        </a:spcBef>
                        <a:buNone/>
                        <a:tabLst>
                          <a:tab pos="503555" algn="l"/>
                          <a:tab pos="504825" algn="l"/>
                          <a:tab pos="457200" algn="l"/>
                        </a:tabLst>
                      </a:pPr>
                      <a:r>
                        <a:rPr lang="en-IN" sz="1100" dirty="0">
                          <a:effectLst/>
                        </a:rPr>
                        <a:t>47.25%</a:t>
                      </a:r>
                      <a:endParaRPr lang="en-IN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marR="268605" indent="-228600" algn="ctr">
                        <a:lnSpc>
                          <a:spcPct val="105000"/>
                        </a:lnSpc>
                        <a:spcBef>
                          <a:spcPts val="410"/>
                        </a:spcBef>
                        <a:buNone/>
                        <a:tabLst>
                          <a:tab pos="503555" algn="l"/>
                          <a:tab pos="504825" algn="l"/>
                          <a:tab pos="457200" algn="l"/>
                        </a:tabLst>
                      </a:pPr>
                      <a:r>
                        <a:rPr lang="en-IN" sz="1100" dirty="0">
                          <a:effectLst/>
                        </a:rPr>
                        <a:t>48.17%</a:t>
                      </a:r>
                      <a:endParaRPr lang="en-IN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256"/>
            </a:gs>
            <a:gs pos="100000">
              <a:srgbClr val="52762D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914399"/>
            <a:ext cx="10847494" cy="1171069"/>
          </a:xfrm>
        </p:spPr>
        <p:txBody>
          <a:bodyPr anchor="t">
            <a:normAutofit/>
          </a:bodyPr>
          <a:lstStyle/>
          <a:p>
            <a:r>
              <a:rPr lang="en-IN"/>
              <a:t>Parameter Creation &amp; Filtering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3232" y="2085468"/>
            <a:ext cx="6201918" cy="3931273"/>
          </a:xfrm>
          <a:prstGeom prst="rect">
            <a:avLst/>
          </a:prstGeom>
        </p:spPr>
      </p:pic>
      <p:sp>
        <p:nvSpPr>
          <p:cNvPr id="18" name="Content Placeholder 8"/>
          <p:cNvSpPr>
            <a:spLocks noGrp="1"/>
          </p:cNvSpPr>
          <p:nvPr>
            <p:ph idx="1"/>
          </p:nvPr>
        </p:nvSpPr>
        <p:spPr>
          <a:xfrm>
            <a:off x="6915150" y="1864995"/>
            <a:ext cx="4563745" cy="4151630"/>
          </a:xfrm>
        </p:spPr>
        <p:txBody>
          <a:bodyPr anchor="t">
            <a:normAutofit fontScale="80000"/>
          </a:bodyPr>
          <a:lstStyle/>
          <a:p>
            <a:r>
              <a:rPr lang="en-GB" dirty="0"/>
              <a:t>Created Duration Parameter &amp; Duration as Filter.</a:t>
            </a:r>
            <a:endParaRPr lang="en-GB" dirty="0"/>
          </a:p>
          <a:p>
            <a:r>
              <a:rPr lang="en-GB" dirty="0"/>
              <a:t>We used this to create Interactive filter to view hourly revenue by location</a:t>
            </a:r>
            <a:endParaRPr lang="en-GB" dirty="0"/>
          </a:p>
          <a:p>
            <a:r>
              <a:rPr lang="en-GB" b="1" dirty="0"/>
              <a:t>Insight:</a:t>
            </a:r>
            <a:r>
              <a:rPr lang="en-GB" dirty="0"/>
              <a:t> e.g., Dasarahalli shows highest revenue at 9–10AM</a:t>
            </a:r>
            <a:endParaRPr lang="en-US" dirty="0"/>
          </a:p>
        </p:txBody>
      </p:sp>
      <p:cxnSp>
        <p:nvCxnSpPr>
          <p:cNvPr id="37" name="Straight Connector 36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256"/>
            </a:gs>
            <a:gs pos="100000">
              <a:srgbClr val="52762D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914399"/>
            <a:ext cx="10847494" cy="1171069"/>
          </a:xfrm>
        </p:spPr>
        <p:txBody>
          <a:bodyPr anchor="t">
            <a:normAutofit/>
          </a:bodyPr>
          <a:lstStyle/>
          <a:p>
            <a:r>
              <a:rPr lang="en-IN" dirty="0"/>
              <a:t>Dashboards &amp; Interactions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3232" y="2341506"/>
            <a:ext cx="6001106" cy="3390624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915150" y="2256155"/>
            <a:ext cx="4563745" cy="3390265"/>
          </a:xfrm>
        </p:spPr>
        <p:txBody>
          <a:bodyPr anchor="t">
            <a:normAutofit fontScale="90000"/>
          </a:bodyPr>
          <a:lstStyle/>
          <a:p>
            <a:r>
              <a:rPr lang="en-IN" dirty="0"/>
              <a:t>Created by using Charts and through this we can interact and do the filter operation for all the graphs.</a:t>
            </a:r>
            <a:endParaRPr lang="en-IN" dirty="0"/>
          </a:p>
          <a:p>
            <a:r>
              <a:rPr lang="en-IN" dirty="0"/>
              <a:t>Data team can use this for internal monitoring .</a:t>
            </a:r>
            <a:endParaRPr lang="en-IN" dirty="0"/>
          </a:p>
        </p:txBody>
      </p:sp>
      <p:cxnSp>
        <p:nvCxnSpPr>
          <p:cNvPr id="32" name="Straight Connector 31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256"/>
            </a:gs>
            <a:gs pos="100000">
              <a:srgbClr val="52762D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1371600"/>
            <a:ext cx="10890928" cy="1000659"/>
          </a:xfrm>
        </p:spPr>
        <p:txBody>
          <a:bodyPr anchor="t">
            <a:normAutofit/>
          </a:bodyPr>
          <a:lstStyle/>
          <a:p>
            <a:r>
              <a:rPr lang="en-IN" dirty="0"/>
              <a:t>Conclusion</a:t>
            </a:r>
            <a:endParaRPr lang="en-IN" dirty="0"/>
          </a:p>
        </p:txBody>
      </p:sp>
      <p:cxnSp>
        <p:nvCxnSpPr>
          <p:cNvPr id="25" name="Straight Connector 24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8"/>
          <p:cNvSpPr>
            <a:spLocks noGrp="1"/>
          </p:cNvSpPr>
          <p:nvPr>
            <p:ph idx="1"/>
          </p:nvPr>
        </p:nvSpPr>
        <p:spPr>
          <a:xfrm>
            <a:off x="1002891" y="2712856"/>
            <a:ext cx="10528118" cy="358505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1800" dirty="0"/>
              <a:t>This methodology ensures a clean, actionable, and scalable foundation for ongoing ride analytics</a:t>
            </a:r>
            <a:endParaRPr lang="en-US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FB11"/>
            </a:gs>
            <a:gs pos="100000">
              <a:srgbClr val="838309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" y="1200150"/>
            <a:ext cx="10826750" cy="4457700"/>
          </a:xfrm>
        </p:spPr>
        <p:txBody>
          <a:bodyPr numCol="2">
            <a:normAutofit/>
          </a:bodyPr>
          <a:lstStyle/>
          <a:p>
            <a:pPr marL="265430" lvl="1" indent="0" algn="ctr">
              <a:buNone/>
            </a:pPr>
            <a:r>
              <a:rPr lang="en-GB" sz="11500" dirty="0"/>
              <a:t>Thank You</a:t>
            </a:r>
            <a:endParaRPr lang="en-GB" sz="11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Objective </a:t>
            </a:r>
            <a:endParaRPr lang="en-IN" dirty="0"/>
          </a:p>
          <a:p>
            <a:r>
              <a:rPr lang="en-IN" dirty="0"/>
              <a:t>Data Source</a:t>
            </a:r>
            <a:endParaRPr lang="en-IN" dirty="0"/>
          </a:p>
          <a:p>
            <a:r>
              <a:rPr lang="en-IN" dirty="0"/>
              <a:t>Data Model in Tableau</a:t>
            </a:r>
            <a:endParaRPr lang="en-IN" dirty="0"/>
          </a:p>
          <a:p>
            <a:r>
              <a:rPr lang="en-IN" dirty="0"/>
              <a:t>Data Cleaning</a:t>
            </a:r>
            <a:endParaRPr lang="en-IN" dirty="0"/>
          </a:p>
          <a:p>
            <a:r>
              <a:rPr lang="en-IN" dirty="0"/>
              <a:t>Variable Classifications</a:t>
            </a:r>
            <a:endParaRPr lang="en-IN" dirty="0"/>
          </a:p>
          <a:p>
            <a:r>
              <a:rPr lang="en-IN" dirty="0"/>
              <a:t>Key Insights</a:t>
            </a:r>
            <a:endParaRPr lang="en-IN" dirty="0"/>
          </a:p>
          <a:p>
            <a:r>
              <a:rPr lang="en-IN" dirty="0"/>
              <a:t>Parameter Creation &amp; Filtering</a:t>
            </a:r>
            <a:endParaRPr lang="en-IN" dirty="0"/>
          </a:p>
          <a:p>
            <a:r>
              <a:rPr lang="en-IN" dirty="0"/>
              <a:t>Dashboard &amp; Interaction</a:t>
            </a:r>
            <a:endParaRPr lang="en-IN" dirty="0"/>
          </a:p>
          <a:p>
            <a:r>
              <a:rPr lang="en-IN" dirty="0"/>
              <a:t>Conclusion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To understand following using historical Namma Yatri data</a:t>
            </a:r>
            <a:endParaRPr lang="en-GB" dirty="0"/>
          </a:p>
          <a:p>
            <a:r>
              <a:rPr lang="en-GB" dirty="0"/>
              <a:t>Ride patterns</a:t>
            </a:r>
            <a:endParaRPr lang="en-GB" dirty="0"/>
          </a:p>
          <a:p>
            <a:r>
              <a:rPr lang="en-GB" dirty="0"/>
              <a:t>Demand trends</a:t>
            </a:r>
            <a:endParaRPr lang="en-GB" dirty="0"/>
          </a:p>
          <a:p>
            <a:r>
              <a:rPr lang="en-GB" dirty="0"/>
              <a:t>Revenue hotspots </a:t>
            </a:r>
            <a:endParaRPr lang="en-GB" dirty="0"/>
          </a:p>
          <a:p>
            <a:r>
              <a:rPr lang="en-GB" dirty="0"/>
              <a:t>Operational bottlenecks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148336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570865"/>
            <a:ext cx="1746885" cy="1388110"/>
          </a:xfrm>
        </p:spPr>
        <p:txBody>
          <a:bodyPr anchor="b">
            <a:normAutofit/>
          </a:bodyPr>
          <a:lstStyle/>
          <a:p>
            <a:r>
              <a:rPr lang="en-IN">
                <a:solidFill>
                  <a:schemeClr val="tx1"/>
                </a:solidFill>
              </a:rPr>
              <a:t>Data Source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713232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Content Placeholder 2"/>
          <p:cNvGraphicFramePr>
            <a:graphicFrameLocks noGrp="1"/>
          </p:cNvGraphicFramePr>
          <p:nvPr>
            <p:ph idx="1"/>
          </p:nvPr>
        </p:nvGraphicFramePr>
        <p:xfrm>
          <a:off x="640079" y="2559050"/>
          <a:ext cx="10890929" cy="373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256"/>
            </a:gs>
            <a:gs pos="100000">
              <a:srgbClr val="52762D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1371600"/>
            <a:ext cx="5737859" cy="1097280"/>
          </a:xfrm>
        </p:spPr>
        <p:txBody>
          <a:bodyPr>
            <a:normAutofit/>
          </a:bodyPr>
          <a:lstStyle/>
          <a:p>
            <a:r>
              <a:rPr lang="en-IN" dirty="0"/>
              <a:t>Data Model in Tableau</a:t>
            </a:r>
            <a:endParaRPr lang="en-IN" dirty="0"/>
          </a:p>
        </p:txBody>
      </p:sp>
      <p:cxnSp>
        <p:nvCxnSpPr>
          <p:cNvPr id="25" name="Straight Connector 24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8"/>
          <p:cNvSpPr>
            <a:spLocks noGrp="1"/>
          </p:cNvSpPr>
          <p:nvPr>
            <p:ph idx="1"/>
          </p:nvPr>
        </p:nvSpPr>
        <p:spPr>
          <a:xfrm>
            <a:off x="640079" y="2633236"/>
            <a:ext cx="10895429" cy="3666980"/>
          </a:xfrm>
        </p:spPr>
        <p:txBody>
          <a:bodyPr>
            <a:normAutofit/>
          </a:bodyPr>
          <a:lstStyle/>
          <a:p>
            <a:r>
              <a:rPr lang="en-US" dirty="0"/>
              <a:t>.Established relationship between tables using </a:t>
            </a:r>
            <a:r>
              <a:rPr lang="en-US" dirty="0" err="1"/>
              <a:t>Trip_id</a:t>
            </a:r>
            <a:r>
              <a:rPr lang="en-US" dirty="0"/>
              <a:t>, </a:t>
            </a:r>
            <a:r>
              <a:rPr lang="en-US" dirty="0" err="1"/>
              <a:t>loc_from</a:t>
            </a:r>
            <a:r>
              <a:rPr lang="en-US" dirty="0"/>
              <a:t>, </a:t>
            </a:r>
            <a:r>
              <a:rPr lang="en-US" dirty="0" err="1"/>
              <a:t>faremethod</a:t>
            </a:r>
            <a:r>
              <a:rPr lang="en-US" dirty="0"/>
              <a:t>, </a:t>
            </a:r>
            <a:r>
              <a:rPr lang="en-US" dirty="0" err="1"/>
              <a:t>duration_id</a:t>
            </a:r>
            <a:r>
              <a:rPr lang="en-US" dirty="0"/>
              <a:t> etc.</a:t>
            </a:r>
            <a:endParaRPr lang="en-US" dirty="0"/>
          </a:p>
          <a:p>
            <a:r>
              <a:rPr lang="en-US" dirty="0"/>
              <a:t>Used appropriate conditions like many-to-one, one-to-one.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01920" y="4309745"/>
            <a:ext cx="6142990" cy="22421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256"/>
            </a:gs>
            <a:gs pos="100000">
              <a:srgbClr val="52762D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1371600"/>
            <a:ext cx="10890928" cy="971550"/>
          </a:xfrm>
        </p:spPr>
        <p:txBody>
          <a:bodyPr anchor="t">
            <a:normAutofit/>
          </a:bodyPr>
          <a:lstStyle/>
          <a:p>
            <a:r>
              <a:rPr lang="en-IN" dirty="0"/>
              <a:t>Data Cleaning</a:t>
            </a:r>
            <a:endParaRPr lang="en-IN" dirty="0"/>
          </a:p>
        </p:txBody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8"/>
          <p:cNvSpPr>
            <a:spLocks noGrp="1"/>
          </p:cNvSpPr>
          <p:nvPr>
            <p:ph idx="1"/>
          </p:nvPr>
        </p:nvSpPr>
        <p:spPr>
          <a:xfrm>
            <a:off x="713233" y="2537460"/>
            <a:ext cx="10817776" cy="3760459"/>
          </a:xfrm>
        </p:spPr>
        <p:txBody>
          <a:bodyPr anchor="t">
            <a:normAutofit/>
          </a:bodyPr>
          <a:lstStyle/>
          <a:p>
            <a:r>
              <a:rPr lang="en-US" dirty="0"/>
              <a:t>Created Calculated Fields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Cancelled Trips </a:t>
            </a:r>
            <a:r>
              <a:rPr lang="en-US" dirty="0"/>
              <a:t>– if either Driver or Customer cancelled Trip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Same Location Trips </a:t>
            </a:r>
            <a:r>
              <a:rPr lang="en-US" dirty="0"/>
              <a:t>- </a:t>
            </a:r>
            <a:r>
              <a:rPr lang="en-GB" dirty="0"/>
              <a:t>to flag </a:t>
            </a:r>
            <a:r>
              <a:rPr lang="en-GB" dirty="0" err="1"/>
              <a:t>loc_from</a:t>
            </a:r>
            <a:r>
              <a:rPr lang="en-GB" dirty="0"/>
              <a:t> = </a:t>
            </a:r>
            <a:r>
              <a:rPr lang="en-GB" dirty="0" err="1"/>
              <a:t>loc_to</a:t>
            </a:r>
            <a:r>
              <a:rPr lang="en-GB" dirty="0"/>
              <a:t> with unrealistic far</a:t>
            </a:r>
            <a:r>
              <a:rPr lang="en-US" dirty="0"/>
              <a:t>e</a:t>
            </a:r>
            <a:endParaRPr lang="en-US" dirty="0"/>
          </a:p>
          <a:p>
            <a:r>
              <a:rPr lang="en-GB" dirty="0"/>
              <a:t>Changed datatypes (e.g., numeric to string to avoid aggregation errors)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256"/>
            </a:gs>
            <a:gs pos="100000">
              <a:srgbClr val="52762D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1371600"/>
            <a:ext cx="5737859" cy="1097280"/>
          </a:xfrm>
        </p:spPr>
        <p:txBody>
          <a:bodyPr>
            <a:normAutofit/>
          </a:bodyPr>
          <a:lstStyle/>
          <a:p>
            <a:r>
              <a:rPr lang="en-IN" dirty="0"/>
              <a:t>Variable Classification</a:t>
            </a:r>
            <a:endParaRPr lang="en-IN" dirty="0"/>
          </a:p>
        </p:txBody>
      </p:sp>
      <p:cxnSp>
        <p:nvCxnSpPr>
          <p:cNvPr id="44" name="Straight Connector 4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8"/>
          <p:cNvSpPr>
            <a:spLocks noGrp="1"/>
          </p:cNvSpPr>
          <p:nvPr>
            <p:ph idx="1"/>
          </p:nvPr>
        </p:nvSpPr>
        <p:spPr>
          <a:xfrm>
            <a:off x="640080" y="2633236"/>
            <a:ext cx="5737860" cy="36669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732396" y="241160"/>
          <a:ext cx="4798613" cy="6023271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317869"/>
                <a:gridCol w="2135396"/>
                <a:gridCol w="1345348"/>
              </a:tblGrid>
              <a:tr h="420921">
                <a:tc>
                  <a:txBody>
                    <a:bodyPr/>
                    <a:lstStyle/>
                    <a:p>
                      <a:pPr marL="77470" marR="416560" indent="-228600" algn="l">
                        <a:lnSpc>
                          <a:spcPct val="105000"/>
                        </a:lnSpc>
                        <a:spcBef>
                          <a:spcPts val="165"/>
                        </a:spcBef>
                        <a:buNone/>
                        <a:tabLst>
                          <a:tab pos="503555" algn="l"/>
                          <a:tab pos="504825" algn="l"/>
                        </a:tabLst>
                      </a:pPr>
                      <a:r>
                        <a:rPr lang="en-IN" sz="1100" b="0">
                          <a:effectLst/>
                        </a:rPr>
                        <a:t>Table Name</a:t>
                      </a:r>
                      <a:endParaRPr lang="en-IN" sz="1100" b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1442" marR="41442" marT="0" marB="0" anchor="ctr"/>
                </a:tc>
                <a:tc>
                  <a:txBody>
                    <a:bodyPr/>
                    <a:lstStyle/>
                    <a:p>
                      <a:pPr marL="77470" marR="268605" indent="-228600" algn="l">
                        <a:lnSpc>
                          <a:spcPct val="105000"/>
                        </a:lnSpc>
                        <a:spcBef>
                          <a:spcPts val="165"/>
                        </a:spcBef>
                        <a:buNone/>
                        <a:tabLst>
                          <a:tab pos="503555" algn="l"/>
                          <a:tab pos="504825" algn="l"/>
                        </a:tabLst>
                      </a:pPr>
                      <a:r>
                        <a:rPr lang="en-IN" sz="1100" b="0">
                          <a:effectLst/>
                        </a:rPr>
                        <a:t>Column Name</a:t>
                      </a:r>
                      <a:endParaRPr lang="en-IN" sz="1100" b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1442" marR="41442" marT="0" marB="0" anchor="ctr"/>
                </a:tc>
                <a:tc>
                  <a:txBody>
                    <a:bodyPr/>
                    <a:lstStyle/>
                    <a:p>
                      <a:pPr marL="77470" marR="268605" indent="-228600" algn="l">
                        <a:lnSpc>
                          <a:spcPct val="105000"/>
                        </a:lnSpc>
                        <a:spcBef>
                          <a:spcPts val="165"/>
                        </a:spcBef>
                        <a:buNone/>
                        <a:tabLst>
                          <a:tab pos="503555" algn="l"/>
                          <a:tab pos="504825" algn="l"/>
                        </a:tabLst>
                      </a:pPr>
                      <a:r>
                        <a:rPr lang="en-IN" sz="1100" b="0">
                          <a:effectLst/>
                        </a:rPr>
                        <a:t>Categorical / Numerical</a:t>
                      </a:r>
                      <a:endParaRPr lang="en-IN" sz="1100" b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1442" marR="41442" marT="0" marB="0" anchor="ctr"/>
                </a:tc>
              </a:tr>
              <a:tr h="224094">
                <a:tc rowSpan="2">
                  <a:txBody>
                    <a:bodyPr/>
                    <a:lstStyle/>
                    <a:p>
                      <a:pPr marL="77470" marR="268605" indent="-228600" algn="l">
                        <a:lnSpc>
                          <a:spcPct val="105000"/>
                        </a:lnSpc>
                        <a:spcBef>
                          <a:spcPts val="870"/>
                        </a:spcBef>
                        <a:buNone/>
                        <a:tabLst>
                          <a:tab pos="503555" algn="l"/>
                          <a:tab pos="504825" algn="l"/>
                        </a:tabLst>
                      </a:pPr>
                      <a:r>
                        <a:rPr lang="en-IN" sz="1100" b="1">
                          <a:effectLst/>
                        </a:rPr>
                        <a:t>Assembly</a:t>
                      </a:r>
                      <a:endParaRPr lang="en-IN" sz="11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1442" marR="41442" marT="0" marB="0" anchor="ctr"/>
                </a:tc>
                <a:tc>
                  <a:txBody>
                    <a:bodyPr/>
                    <a:lstStyle/>
                    <a:p>
                      <a:pPr marL="77470" marR="268605" indent="-228600" algn="l">
                        <a:lnSpc>
                          <a:spcPct val="105000"/>
                        </a:lnSpc>
                        <a:spcBef>
                          <a:spcPts val="130"/>
                        </a:spcBef>
                        <a:buNone/>
                        <a:tabLst>
                          <a:tab pos="503555" algn="l"/>
                          <a:tab pos="504825" algn="l"/>
                        </a:tabLst>
                      </a:pPr>
                      <a:r>
                        <a:rPr lang="en-IN" sz="1100" err="1">
                          <a:effectLst/>
                        </a:rPr>
                        <a:t>Assembly_ID</a:t>
                      </a:r>
                      <a:endParaRPr lang="en-IN" sz="11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1442" marR="41442" marT="0" marB="0" anchor="ctr"/>
                </a:tc>
                <a:tc>
                  <a:txBody>
                    <a:bodyPr/>
                    <a:lstStyle/>
                    <a:p>
                      <a:pPr marL="77470" marR="268605" indent="-228600" algn="l">
                        <a:lnSpc>
                          <a:spcPct val="105000"/>
                        </a:lnSpc>
                        <a:spcBef>
                          <a:spcPts val="165"/>
                        </a:spcBef>
                        <a:buNone/>
                        <a:tabLst>
                          <a:tab pos="503555" algn="l"/>
                          <a:tab pos="504825" algn="l"/>
                        </a:tabLst>
                      </a:pPr>
                      <a:r>
                        <a:rPr lang="en-IN" sz="1100">
                          <a:effectLst/>
                        </a:rPr>
                        <a:t>Categorical</a:t>
                      </a:r>
                      <a:endParaRPr lang="en-IN" sz="11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1442" marR="41442" marT="0" marB="0" anchor="ctr"/>
                </a:tc>
              </a:tr>
              <a:tr h="224094">
                <a:tc vMerge="1">
                  <a:tcPr/>
                </a:tc>
                <a:tc>
                  <a:txBody>
                    <a:bodyPr/>
                    <a:lstStyle/>
                    <a:p>
                      <a:pPr marL="77470" marR="268605" indent="-228600" algn="l">
                        <a:lnSpc>
                          <a:spcPct val="105000"/>
                        </a:lnSpc>
                        <a:spcBef>
                          <a:spcPts val="90"/>
                        </a:spcBef>
                        <a:buNone/>
                        <a:tabLst>
                          <a:tab pos="503555" algn="l"/>
                          <a:tab pos="504825" algn="l"/>
                        </a:tabLst>
                      </a:pPr>
                      <a:r>
                        <a:rPr lang="en-IN" sz="1100">
                          <a:effectLst/>
                        </a:rPr>
                        <a:t>Assembly</a:t>
                      </a:r>
                      <a:endParaRPr lang="en-IN" sz="11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1442" marR="41442" marT="0" marB="0" anchor="ctr"/>
                </a:tc>
                <a:tc>
                  <a:txBody>
                    <a:bodyPr/>
                    <a:lstStyle/>
                    <a:p>
                      <a:pPr marL="77470" marR="268605" indent="-228600" algn="l">
                        <a:lnSpc>
                          <a:spcPct val="105000"/>
                        </a:lnSpc>
                        <a:spcBef>
                          <a:spcPts val="125"/>
                        </a:spcBef>
                        <a:buNone/>
                        <a:tabLst>
                          <a:tab pos="503555" algn="l"/>
                          <a:tab pos="504825" algn="l"/>
                        </a:tabLst>
                      </a:pPr>
                      <a:r>
                        <a:rPr lang="en-IN" sz="1100">
                          <a:effectLst/>
                        </a:rPr>
                        <a:t>Categorical</a:t>
                      </a:r>
                      <a:endParaRPr lang="en-IN" sz="11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1442" marR="41442" marT="0" marB="0" anchor="ctr"/>
                </a:tc>
              </a:tr>
              <a:tr h="224094">
                <a:tc rowSpan="2">
                  <a:txBody>
                    <a:bodyPr/>
                    <a:lstStyle/>
                    <a:p>
                      <a:pPr marL="77470" marR="268605" indent="-228600" algn="l">
                        <a:lnSpc>
                          <a:spcPct val="105000"/>
                        </a:lnSpc>
                        <a:spcBef>
                          <a:spcPts val="870"/>
                        </a:spcBef>
                        <a:buNone/>
                        <a:tabLst>
                          <a:tab pos="503555" algn="l"/>
                          <a:tab pos="504825" algn="l"/>
                        </a:tabLst>
                      </a:pPr>
                      <a:r>
                        <a:rPr lang="en-IN" sz="1100" b="1">
                          <a:effectLst/>
                        </a:rPr>
                        <a:t>Duration</a:t>
                      </a:r>
                      <a:endParaRPr lang="en-IN" sz="11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1442" marR="41442" marT="0" marB="0" anchor="ctr"/>
                </a:tc>
                <a:tc>
                  <a:txBody>
                    <a:bodyPr/>
                    <a:lstStyle/>
                    <a:p>
                      <a:pPr marL="77470" marR="268605" indent="-228600" algn="l">
                        <a:lnSpc>
                          <a:spcPct val="105000"/>
                        </a:lnSpc>
                        <a:spcBef>
                          <a:spcPts val="130"/>
                        </a:spcBef>
                        <a:buNone/>
                        <a:tabLst>
                          <a:tab pos="503555" algn="l"/>
                          <a:tab pos="504825" algn="l"/>
                        </a:tabLst>
                      </a:pPr>
                      <a:r>
                        <a:rPr lang="en-IN" sz="1100">
                          <a:effectLst/>
                        </a:rPr>
                        <a:t>duration_id</a:t>
                      </a:r>
                      <a:endParaRPr lang="en-IN" sz="11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1442" marR="41442" marT="0" marB="0" anchor="ctr"/>
                </a:tc>
                <a:tc>
                  <a:txBody>
                    <a:bodyPr/>
                    <a:lstStyle/>
                    <a:p>
                      <a:pPr marL="77470" marR="268605" indent="-228600" algn="l">
                        <a:lnSpc>
                          <a:spcPct val="105000"/>
                        </a:lnSpc>
                        <a:spcBef>
                          <a:spcPts val="165"/>
                        </a:spcBef>
                        <a:buNone/>
                        <a:tabLst>
                          <a:tab pos="503555" algn="l"/>
                          <a:tab pos="504825" algn="l"/>
                        </a:tabLst>
                      </a:pPr>
                      <a:r>
                        <a:rPr lang="en-IN" sz="1100">
                          <a:effectLst/>
                        </a:rPr>
                        <a:t>Categorical</a:t>
                      </a:r>
                      <a:endParaRPr lang="en-IN" sz="11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1442" marR="41442" marT="0" marB="0" anchor="ctr"/>
                </a:tc>
              </a:tr>
              <a:tr h="224094">
                <a:tc vMerge="1">
                  <a:tcPr/>
                </a:tc>
                <a:tc>
                  <a:txBody>
                    <a:bodyPr/>
                    <a:lstStyle/>
                    <a:p>
                      <a:pPr marL="77470" marR="268605" indent="-228600" algn="l">
                        <a:lnSpc>
                          <a:spcPct val="105000"/>
                        </a:lnSpc>
                        <a:spcBef>
                          <a:spcPts val="90"/>
                        </a:spcBef>
                        <a:buNone/>
                        <a:tabLst>
                          <a:tab pos="503555" algn="l"/>
                          <a:tab pos="504825" algn="l"/>
                        </a:tabLst>
                      </a:pPr>
                      <a:r>
                        <a:rPr lang="en-IN" sz="1100">
                          <a:effectLst/>
                        </a:rPr>
                        <a:t>duration</a:t>
                      </a:r>
                      <a:endParaRPr lang="en-IN" sz="11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1442" marR="41442" marT="0" marB="0" anchor="ctr"/>
                </a:tc>
                <a:tc>
                  <a:txBody>
                    <a:bodyPr/>
                    <a:lstStyle/>
                    <a:p>
                      <a:pPr marL="77470" marR="268605" indent="-228600" algn="l">
                        <a:lnSpc>
                          <a:spcPct val="105000"/>
                        </a:lnSpc>
                        <a:spcBef>
                          <a:spcPts val="125"/>
                        </a:spcBef>
                        <a:buNone/>
                        <a:tabLst>
                          <a:tab pos="503555" algn="l"/>
                          <a:tab pos="504825" algn="l"/>
                        </a:tabLst>
                      </a:pPr>
                      <a:r>
                        <a:rPr lang="en-IN" sz="1100">
                          <a:effectLst/>
                        </a:rPr>
                        <a:t>Categorical</a:t>
                      </a:r>
                      <a:endParaRPr lang="en-IN" sz="11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1442" marR="41442" marT="0" marB="0" anchor="ctr"/>
                </a:tc>
              </a:tr>
              <a:tr h="224094">
                <a:tc rowSpan="2">
                  <a:txBody>
                    <a:bodyPr/>
                    <a:lstStyle/>
                    <a:p>
                      <a:pPr marL="77470" marR="268605" indent="-228600" algn="l">
                        <a:lnSpc>
                          <a:spcPct val="105000"/>
                        </a:lnSpc>
                        <a:spcBef>
                          <a:spcPts val="870"/>
                        </a:spcBef>
                        <a:buNone/>
                        <a:tabLst>
                          <a:tab pos="503555" algn="l"/>
                          <a:tab pos="504825" algn="l"/>
                        </a:tabLst>
                      </a:pPr>
                      <a:r>
                        <a:rPr lang="en-IN" sz="1100" b="1">
                          <a:effectLst/>
                        </a:rPr>
                        <a:t>Payment</a:t>
                      </a:r>
                      <a:endParaRPr lang="en-IN" sz="11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1442" marR="41442" marT="0" marB="0" anchor="ctr"/>
                </a:tc>
                <a:tc>
                  <a:txBody>
                    <a:bodyPr/>
                    <a:lstStyle/>
                    <a:p>
                      <a:pPr marL="77470" marR="268605" indent="-228600" algn="l">
                        <a:lnSpc>
                          <a:spcPct val="105000"/>
                        </a:lnSpc>
                        <a:spcBef>
                          <a:spcPts val="130"/>
                        </a:spcBef>
                        <a:buNone/>
                        <a:tabLst>
                          <a:tab pos="503555" algn="l"/>
                          <a:tab pos="504825" algn="l"/>
                        </a:tabLst>
                      </a:pPr>
                      <a:r>
                        <a:rPr lang="en-IN" sz="1100">
                          <a:effectLst/>
                        </a:rPr>
                        <a:t>id</a:t>
                      </a:r>
                      <a:endParaRPr lang="en-IN" sz="11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1442" marR="41442" marT="0" marB="0" anchor="ctr"/>
                </a:tc>
                <a:tc>
                  <a:txBody>
                    <a:bodyPr/>
                    <a:lstStyle/>
                    <a:p>
                      <a:pPr marL="77470" marR="268605" indent="-228600" algn="l">
                        <a:lnSpc>
                          <a:spcPct val="105000"/>
                        </a:lnSpc>
                        <a:spcBef>
                          <a:spcPts val="165"/>
                        </a:spcBef>
                        <a:buNone/>
                        <a:tabLst>
                          <a:tab pos="503555" algn="l"/>
                          <a:tab pos="504825" algn="l"/>
                        </a:tabLst>
                      </a:pPr>
                      <a:r>
                        <a:rPr lang="en-IN" sz="1100">
                          <a:effectLst/>
                        </a:rPr>
                        <a:t>Categorical</a:t>
                      </a:r>
                      <a:endParaRPr lang="en-IN" sz="11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1442" marR="41442" marT="0" marB="0" anchor="ctr"/>
                </a:tc>
              </a:tr>
              <a:tr h="224094">
                <a:tc vMerge="1">
                  <a:tcPr/>
                </a:tc>
                <a:tc>
                  <a:txBody>
                    <a:bodyPr/>
                    <a:lstStyle/>
                    <a:p>
                      <a:pPr marL="77470" marR="268605" indent="-228600" algn="l">
                        <a:lnSpc>
                          <a:spcPct val="105000"/>
                        </a:lnSpc>
                        <a:spcBef>
                          <a:spcPts val="90"/>
                        </a:spcBef>
                        <a:buNone/>
                        <a:tabLst>
                          <a:tab pos="503555" algn="l"/>
                          <a:tab pos="504825" algn="l"/>
                        </a:tabLst>
                      </a:pPr>
                      <a:r>
                        <a:rPr lang="en-IN" sz="1100">
                          <a:effectLst/>
                        </a:rPr>
                        <a:t>method</a:t>
                      </a:r>
                      <a:endParaRPr lang="en-IN" sz="11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1442" marR="41442" marT="0" marB="0" anchor="ctr"/>
                </a:tc>
                <a:tc>
                  <a:txBody>
                    <a:bodyPr/>
                    <a:lstStyle/>
                    <a:p>
                      <a:pPr marL="77470" marR="268605" indent="-228600" algn="l">
                        <a:lnSpc>
                          <a:spcPct val="105000"/>
                        </a:lnSpc>
                        <a:spcBef>
                          <a:spcPts val="125"/>
                        </a:spcBef>
                        <a:buNone/>
                        <a:tabLst>
                          <a:tab pos="503555" algn="l"/>
                          <a:tab pos="504825" algn="l"/>
                        </a:tabLst>
                      </a:pPr>
                      <a:r>
                        <a:rPr lang="en-IN" sz="1100">
                          <a:effectLst/>
                        </a:rPr>
                        <a:t>Categorical</a:t>
                      </a:r>
                      <a:endParaRPr lang="en-IN" sz="11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1442" marR="41442" marT="0" marB="0" anchor="ctr"/>
                </a:tc>
              </a:tr>
              <a:tr h="224094">
                <a:tc rowSpan="10">
                  <a:txBody>
                    <a:bodyPr/>
                    <a:lstStyle/>
                    <a:p>
                      <a:pPr marL="77470" marR="268605" indent="-228600" algn="l">
                        <a:lnSpc>
                          <a:spcPct val="105000"/>
                        </a:lnSpc>
                        <a:spcBef>
                          <a:spcPts val="410"/>
                        </a:spcBef>
                        <a:buNone/>
                        <a:tabLst>
                          <a:tab pos="503555" algn="l"/>
                          <a:tab pos="504825" algn="l"/>
                        </a:tabLst>
                      </a:pPr>
                      <a:r>
                        <a:rPr lang="en-IN" sz="1100" b="1">
                          <a:effectLst/>
                        </a:rPr>
                        <a:t>Trip Details</a:t>
                      </a:r>
                      <a:endParaRPr lang="en-IN" sz="11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1442" marR="41442" marT="0" marB="0" anchor="ctr"/>
                </a:tc>
                <a:tc>
                  <a:txBody>
                    <a:bodyPr/>
                    <a:lstStyle/>
                    <a:p>
                      <a:pPr marL="77470" marR="268605" indent="-228600" algn="l">
                        <a:lnSpc>
                          <a:spcPct val="105000"/>
                        </a:lnSpc>
                        <a:spcBef>
                          <a:spcPts val="130"/>
                        </a:spcBef>
                        <a:buNone/>
                        <a:tabLst>
                          <a:tab pos="503555" algn="l"/>
                          <a:tab pos="504825" algn="l"/>
                        </a:tabLst>
                      </a:pPr>
                      <a:r>
                        <a:rPr lang="en-IN" sz="1100" err="1">
                          <a:effectLst/>
                        </a:rPr>
                        <a:t>tripid</a:t>
                      </a:r>
                      <a:endParaRPr lang="en-IN" sz="11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1442" marR="41442" marT="0" marB="0" anchor="ctr"/>
                </a:tc>
                <a:tc>
                  <a:txBody>
                    <a:bodyPr/>
                    <a:lstStyle/>
                    <a:p>
                      <a:pPr marL="77470" marR="268605" indent="-228600" algn="l">
                        <a:lnSpc>
                          <a:spcPct val="105000"/>
                        </a:lnSpc>
                        <a:spcBef>
                          <a:spcPts val="165"/>
                        </a:spcBef>
                        <a:buNone/>
                        <a:tabLst>
                          <a:tab pos="503555" algn="l"/>
                          <a:tab pos="504825" algn="l"/>
                        </a:tabLst>
                      </a:pPr>
                      <a:r>
                        <a:rPr lang="en-IN" sz="1100">
                          <a:effectLst/>
                        </a:rPr>
                        <a:t>Categorical</a:t>
                      </a:r>
                      <a:endParaRPr lang="en-IN" sz="11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1442" marR="41442" marT="0" marB="0" anchor="ctr"/>
                </a:tc>
              </a:tr>
              <a:tr h="224094">
                <a:tc vMerge="1">
                  <a:tcPr/>
                </a:tc>
                <a:tc>
                  <a:txBody>
                    <a:bodyPr/>
                    <a:lstStyle/>
                    <a:p>
                      <a:pPr marL="77470" marR="268605" indent="-228600" algn="l">
                        <a:lnSpc>
                          <a:spcPct val="105000"/>
                        </a:lnSpc>
                        <a:spcBef>
                          <a:spcPts val="90"/>
                        </a:spcBef>
                        <a:buNone/>
                        <a:tabLst>
                          <a:tab pos="503555" algn="l"/>
                          <a:tab pos="504825" algn="l"/>
                        </a:tabLst>
                      </a:pPr>
                      <a:r>
                        <a:rPr lang="en-IN" sz="1100">
                          <a:effectLst/>
                        </a:rPr>
                        <a:t>loc_from</a:t>
                      </a:r>
                      <a:endParaRPr lang="en-IN" sz="11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1442" marR="41442" marT="0" marB="0" anchor="ctr"/>
                </a:tc>
                <a:tc>
                  <a:txBody>
                    <a:bodyPr/>
                    <a:lstStyle/>
                    <a:p>
                      <a:pPr marL="77470" marR="268605" indent="-228600" algn="l">
                        <a:lnSpc>
                          <a:spcPct val="105000"/>
                        </a:lnSpc>
                        <a:spcBef>
                          <a:spcPts val="125"/>
                        </a:spcBef>
                        <a:buNone/>
                        <a:tabLst>
                          <a:tab pos="503555" algn="l"/>
                          <a:tab pos="504825" algn="l"/>
                        </a:tabLst>
                      </a:pPr>
                      <a:r>
                        <a:rPr lang="en-IN" sz="1100">
                          <a:effectLst/>
                        </a:rPr>
                        <a:t>Categorical</a:t>
                      </a:r>
                      <a:endParaRPr lang="en-IN" sz="11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1442" marR="41442" marT="0" marB="0" anchor="ctr"/>
                </a:tc>
              </a:tr>
              <a:tr h="224094">
                <a:tc vMerge="1">
                  <a:tcPr/>
                </a:tc>
                <a:tc>
                  <a:txBody>
                    <a:bodyPr/>
                    <a:lstStyle/>
                    <a:p>
                      <a:pPr marL="77470" marR="268605" indent="-228600" algn="l">
                        <a:lnSpc>
                          <a:spcPct val="105000"/>
                        </a:lnSpc>
                        <a:spcBef>
                          <a:spcPts val="90"/>
                        </a:spcBef>
                        <a:buNone/>
                        <a:tabLst>
                          <a:tab pos="503555" algn="l"/>
                          <a:tab pos="504825" algn="l"/>
                        </a:tabLst>
                      </a:pPr>
                      <a:r>
                        <a:rPr lang="en-IN" sz="1100">
                          <a:effectLst/>
                        </a:rPr>
                        <a:t>searches</a:t>
                      </a:r>
                      <a:endParaRPr lang="en-IN" sz="11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1442" marR="41442" marT="0" marB="0" anchor="ctr"/>
                </a:tc>
                <a:tc>
                  <a:txBody>
                    <a:bodyPr/>
                    <a:lstStyle/>
                    <a:p>
                      <a:pPr marL="77470" marR="268605" indent="-228600" algn="l">
                        <a:lnSpc>
                          <a:spcPct val="105000"/>
                        </a:lnSpc>
                        <a:spcBef>
                          <a:spcPts val="125"/>
                        </a:spcBef>
                        <a:buNone/>
                        <a:tabLst>
                          <a:tab pos="503555" algn="l"/>
                          <a:tab pos="504825" algn="l"/>
                        </a:tabLst>
                      </a:pPr>
                      <a:r>
                        <a:rPr lang="en-IN" sz="1100">
                          <a:effectLst/>
                        </a:rPr>
                        <a:t>Categorical</a:t>
                      </a:r>
                      <a:endParaRPr lang="en-IN" sz="11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1442" marR="41442" marT="0" marB="0" anchor="ctr"/>
                </a:tc>
              </a:tr>
              <a:tr h="224094">
                <a:tc vMerge="1">
                  <a:tcPr/>
                </a:tc>
                <a:tc>
                  <a:txBody>
                    <a:bodyPr/>
                    <a:lstStyle/>
                    <a:p>
                      <a:pPr marL="77470" marR="268605" indent="-228600" algn="l">
                        <a:lnSpc>
                          <a:spcPct val="105000"/>
                        </a:lnSpc>
                        <a:spcBef>
                          <a:spcPts val="90"/>
                        </a:spcBef>
                        <a:buNone/>
                        <a:tabLst>
                          <a:tab pos="503555" algn="l"/>
                          <a:tab pos="504825" algn="l"/>
                        </a:tabLst>
                      </a:pPr>
                      <a:r>
                        <a:rPr lang="en-IN" sz="1100" err="1">
                          <a:effectLst/>
                        </a:rPr>
                        <a:t>searches_got_estimate</a:t>
                      </a:r>
                      <a:endParaRPr lang="en-IN" sz="11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1442" marR="41442" marT="0" marB="0" anchor="ctr"/>
                </a:tc>
                <a:tc>
                  <a:txBody>
                    <a:bodyPr/>
                    <a:lstStyle/>
                    <a:p>
                      <a:pPr marL="77470" marR="268605" indent="-228600" algn="l">
                        <a:lnSpc>
                          <a:spcPct val="105000"/>
                        </a:lnSpc>
                        <a:spcBef>
                          <a:spcPts val="125"/>
                        </a:spcBef>
                        <a:buNone/>
                        <a:tabLst>
                          <a:tab pos="503555" algn="l"/>
                          <a:tab pos="504825" algn="l"/>
                        </a:tabLst>
                      </a:pPr>
                      <a:r>
                        <a:rPr lang="en-IN" sz="1100">
                          <a:effectLst/>
                        </a:rPr>
                        <a:t>Categorical</a:t>
                      </a:r>
                      <a:endParaRPr lang="en-IN" sz="11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1442" marR="41442" marT="0" marB="0" anchor="ctr"/>
                </a:tc>
              </a:tr>
              <a:tr h="224094">
                <a:tc vMerge="1">
                  <a:tcPr/>
                </a:tc>
                <a:tc>
                  <a:txBody>
                    <a:bodyPr/>
                    <a:lstStyle/>
                    <a:p>
                      <a:pPr marL="77470" marR="268605" indent="-228600" algn="l">
                        <a:lnSpc>
                          <a:spcPct val="105000"/>
                        </a:lnSpc>
                        <a:spcBef>
                          <a:spcPts val="90"/>
                        </a:spcBef>
                        <a:buNone/>
                        <a:tabLst>
                          <a:tab pos="503555" algn="l"/>
                          <a:tab pos="504825" algn="l"/>
                        </a:tabLst>
                      </a:pPr>
                      <a:r>
                        <a:rPr lang="en-IN" sz="1100">
                          <a:effectLst/>
                        </a:rPr>
                        <a:t>searches_for_quotes</a:t>
                      </a:r>
                      <a:endParaRPr lang="en-IN" sz="11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1442" marR="41442" marT="0" marB="0" anchor="ctr"/>
                </a:tc>
                <a:tc>
                  <a:txBody>
                    <a:bodyPr/>
                    <a:lstStyle/>
                    <a:p>
                      <a:pPr marL="77470" marR="268605" indent="-228600" algn="l">
                        <a:lnSpc>
                          <a:spcPct val="105000"/>
                        </a:lnSpc>
                        <a:spcBef>
                          <a:spcPts val="125"/>
                        </a:spcBef>
                        <a:buNone/>
                        <a:tabLst>
                          <a:tab pos="503555" algn="l"/>
                          <a:tab pos="504825" algn="l"/>
                        </a:tabLst>
                      </a:pPr>
                      <a:r>
                        <a:rPr lang="en-IN" sz="1100">
                          <a:effectLst/>
                        </a:rPr>
                        <a:t>Categorical</a:t>
                      </a:r>
                      <a:endParaRPr lang="en-IN" sz="11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1442" marR="41442" marT="0" marB="0" anchor="ctr"/>
                </a:tc>
              </a:tr>
              <a:tr h="224094">
                <a:tc vMerge="1">
                  <a:tcPr/>
                </a:tc>
                <a:tc>
                  <a:txBody>
                    <a:bodyPr/>
                    <a:lstStyle/>
                    <a:p>
                      <a:pPr marL="77470" marR="268605" indent="-228600" algn="l">
                        <a:lnSpc>
                          <a:spcPct val="105000"/>
                        </a:lnSpc>
                        <a:spcBef>
                          <a:spcPts val="90"/>
                        </a:spcBef>
                        <a:buNone/>
                        <a:tabLst>
                          <a:tab pos="503555" algn="l"/>
                          <a:tab pos="504825" algn="l"/>
                        </a:tabLst>
                      </a:pPr>
                      <a:r>
                        <a:rPr lang="en-IN" sz="1100">
                          <a:effectLst/>
                        </a:rPr>
                        <a:t>searches_got_quotes</a:t>
                      </a:r>
                      <a:endParaRPr lang="en-IN" sz="11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1442" marR="41442" marT="0" marB="0" anchor="ctr"/>
                </a:tc>
                <a:tc>
                  <a:txBody>
                    <a:bodyPr/>
                    <a:lstStyle/>
                    <a:p>
                      <a:pPr marL="77470" marR="268605" indent="-228600" algn="l">
                        <a:lnSpc>
                          <a:spcPct val="105000"/>
                        </a:lnSpc>
                        <a:spcBef>
                          <a:spcPts val="125"/>
                        </a:spcBef>
                        <a:buNone/>
                        <a:tabLst>
                          <a:tab pos="503555" algn="l"/>
                          <a:tab pos="504825" algn="l"/>
                        </a:tabLst>
                      </a:pPr>
                      <a:r>
                        <a:rPr lang="en-IN" sz="1100">
                          <a:effectLst/>
                        </a:rPr>
                        <a:t>Categorical</a:t>
                      </a:r>
                      <a:endParaRPr lang="en-IN" sz="11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1442" marR="41442" marT="0" marB="0" anchor="ctr"/>
                </a:tc>
              </a:tr>
              <a:tr h="224094">
                <a:tc vMerge="1">
                  <a:tcPr/>
                </a:tc>
                <a:tc>
                  <a:txBody>
                    <a:bodyPr/>
                    <a:lstStyle/>
                    <a:p>
                      <a:pPr marL="77470" marR="268605" indent="-228600" algn="l">
                        <a:lnSpc>
                          <a:spcPct val="105000"/>
                        </a:lnSpc>
                        <a:spcBef>
                          <a:spcPts val="90"/>
                        </a:spcBef>
                        <a:buNone/>
                        <a:tabLst>
                          <a:tab pos="503555" algn="l"/>
                          <a:tab pos="504825" algn="l"/>
                        </a:tabLst>
                      </a:pPr>
                      <a:r>
                        <a:rPr lang="en-IN" sz="1100">
                          <a:effectLst/>
                        </a:rPr>
                        <a:t>customer_not_cancelled</a:t>
                      </a:r>
                      <a:endParaRPr lang="en-IN" sz="11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1442" marR="41442" marT="0" marB="0" anchor="ctr"/>
                </a:tc>
                <a:tc>
                  <a:txBody>
                    <a:bodyPr/>
                    <a:lstStyle/>
                    <a:p>
                      <a:pPr marL="77470" marR="268605" indent="-228600" algn="l">
                        <a:lnSpc>
                          <a:spcPct val="105000"/>
                        </a:lnSpc>
                        <a:spcBef>
                          <a:spcPts val="125"/>
                        </a:spcBef>
                        <a:buNone/>
                        <a:tabLst>
                          <a:tab pos="503555" algn="l"/>
                          <a:tab pos="504825" algn="l"/>
                        </a:tabLst>
                      </a:pPr>
                      <a:r>
                        <a:rPr lang="en-IN" sz="1100">
                          <a:effectLst/>
                        </a:rPr>
                        <a:t>Categorical</a:t>
                      </a:r>
                      <a:endParaRPr lang="en-IN" sz="11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1442" marR="41442" marT="0" marB="0" anchor="ctr"/>
                </a:tc>
              </a:tr>
              <a:tr h="224094">
                <a:tc vMerge="1">
                  <a:tcPr/>
                </a:tc>
                <a:tc>
                  <a:txBody>
                    <a:bodyPr/>
                    <a:lstStyle/>
                    <a:p>
                      <a:pPr marL="77470" marR="268605" indent="-228600" algn="l">
                        <a:lnSpc>
                          <a:spcPct val="105000"/>
                        </a:lnSpc>
                        <a:spcBef>
                          <a:spcPts val="90"/>
                        </a:spcBef>
                        <a:buNone/>
                        <a:tabLst>
                          <a:tab pos="503555" algn="l"/>
                          <a:tab pos="504825" algn="l"/>
                        </a:tabLst>
                      </a:pPr>
                      <a:r>
                        <a:rPr lang="en-IN" sz="1100">
                          <a:effectLst/>
                        </a:rPr>
                        <a:t>driver_not_cancelled</a:t>
                      </a:r>
                      <a:endParaRPr lang="en-IN" sz="11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1442" marR="41442" marT="0" marB="0" anchor="ctr"/>
                </a:tc>
                <a:tc>
                  <a:txBody>
                    <a:bodyPr/>
                    <a:lstStyle/>
                    <a:p>
                      <a:pPr marL="77470" marR="268605" indent="-228600" algn="l">
                        <a:lnSpc>
                          <a:spcPct val="105000"/>
                        </a:lnSpc>
                        <a:spcBef>
                          <a:spcPts val="125"/>
                        </a:spcBef>
                        <a:buNone/>
                        <a:tabLst>
                          <a:tab pos="503555" algn="l"/>
                          <a:tab pos="504825" algn="l"/>
                        </a:tabLst>
                      </a:pPr>
                      <a:r>
                        <a:rPr lang="en-IN" sz="1100">
                          <a:effectLst/>
                        </a:rPr>
                        <a:t>Categorical</a:t>
                      </a:r>
                      <a:endParaRPr lang="en-IN" sz="11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1442" marR="41442" marT="0" marB="0" anchor="ctr"/>
                </a:tc>
              </a:tr>
              <a:tr h="224094">
                <a:tc vMerge="1">
                  <a:tcPr/>
                </a:tc>
                <a:tc>
                  <a:txBody>
                    <a:bodyPr/>
                    <a:lstStyle/>
                    <a:p>
                      <a:pPr marL="77470" marR="268605" indent="-228600" algn="l">
                        <a:lnSpc>
                          <a:spcPct val="105000"/>
                        </a:lnSpc>
                        <a:spcBef>
                          <a:spcPts val="90"/>
                        </a:spcBef>
                        <a:buNone/>
                        <a:tabLst>
                          <a:tab pos="503555" algn="l"/>
                          <a:tab pos="504825" algn="l"/>
                        </a:tabLst>
                      </a:pPr>
                      <a:r>
                        <a:rPr lang="en-IN" sz="1100">
                          <a:effectLst/>
                        </a:rPr>
                        <a:t>otp_entered</a:t>
                      </a:r>
                      <a:endParaRPr lang="en-IN" sz="11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1442" marR="41442" marT="0" marB="0" anchor="ctr"/>
                </a:tc>
                <a:tc>
                  <a:txBody>
                    <a:bodyPr/>
                    <a:lstStyle/>
                    <a:p>
                      <a:pPr marL="77470" marR="268605" indent="-228600" algn="l">
                        <a:lnSpc>
                          <a:spcPct val="105000"/>
                        </a:lnSpc>
                        <a:spcBef>
                          <a:spcPts val="125"/>
                        </a:spcBef>
                        <a:buNone/>
                        <a:tabLst>
                          <a:tab pos="503555" algn="l"/>
                          <a:tab pos="504825" algn="l"/>
                        </a:tabLst>
                      </a:pPr>
                      <a:r>
                        <a:rPr lang="en-IN" sz="1100">
                          <a:effectLst/>
                        </a:rPr>
                        <a:t>Categorical</a:t>
                      </a:r>
                      <a:endParaRPr lang="en-IN" sz="11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1442" marR="41442" marT="0" marB="0" anchor="ctr"/>
                </a:tc>
              </a:tr>
              <a:tr h="224094">
                <a:tc vMerge="1">
                  <a:tcPr/>
                </a:tc>
                <a:tc>
                  <a:txBody>
                    <a:bodyPr/>
                    <a:lstStyle/>
                    <a:p>
                      <a:pPr marL="77470" marR="268605" indent="-228600" algn="l">
                        <a:lnSpc>
                          <a:spcPct val="105000"/>
                        </a:lnSpc>
                        <a:spcBef>
                          <a:spcPts val="90"/>
                        </a:spcBef>
                        <a:buNone/>
                        <a:tabLst>
                          <a:tab pos="503555" algn="l"/>
                          <a:tab pos="504825" algn="l"/>
                        </a:tabLst>
                      </a:pPr>
                      <a:r>
                        <a:rPr lang="en-IN" sz="1100">
                          <a:effectLst/>
                        </a:rPr>
                        <a:t>end_ride</a:t>
                      </a:r>
                      <a:endParaRPr lang="en-IN" sz="11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1442" marR="41442" marT="0" marB="0" anchor="ctr"/>
                </a:tc>
                <a:tc>
                  <a:txBody>
                    <a:bodyPr/>
                    <a:lstStyle/>
                    <a:p>
                      <a:pPr marL="77470" marR="268605" indent="-228600" algn="l">
                        <a:lnSpc>
                          <a:spcPct val="105000"/>
                        </a:lnSpc>
                        <a:spcBef>
                          <a:spcPts val="125"/>
                        </a:spcBef>
                        <a:buNone/>
                        <a:tabLst>
                          <a:tab pos="503555" algn="l"/>
                          <a:tab pos="504825" algn="l"/>
                        </a:tabLst>
                      </a:pPr>
                      <a:r>
                        <a:rPr lang="en-IN" sz="1100">
                          <a:effectLst/>
                        </a:rPr>
                        <a:t>Categorical</a:t>
                      </a:r>
                      <a:endParaRPr lang="en-IN" sz="11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1442" marR="41442" marT="0" marB="0" anchor="ctr"/>
                </a:tc>
              </a:tr>
              <a:tr h="224094">
                <a:tc rowSpan="9">
                  <a:txBody>
                    <a:bodyPr/>
                    <a:lstStyle/>
                    <a:p>
                      <a:pPr marL="457200" marR="268605" indent="-228600" algn="l">
                        <a:lnSpc>
                          <a:spcPct val="105000"/>
                        </a:lnSpc>
                        <a:spcBef>
                          <a:spcPts val="410"/>
                        </a:spcBef>
                        <a:buNone/>
                        <a:tabLst>
                          <a:tab pos="503555" algn="l"/>
                          <a:tab pos="504825" algn="l"/>
                        </a:tabLst>
                      </a:pPr>
                      <a:r>
                        <a:rPr lang="en-IN" sz="1100" b="1">
                          <a:effectLst/>
                        </a:rPr>
                        <a:t>  </a:t>
                      </a:r>
                      <a:endParaRPr lang="en-IN" sz="1100" b="1">
                        <a:effectLst/>
                      </a:endParaRPr>
                    </a:p>
                    <a:p>
                      <a:pPr marL="77470" marR="268605" indent="-228600" algn="l">
                        <a:lnSpc>
                          <a:spcPct val="105000"/>
                        </a:lnSpc>
                        <a:spcBef>
                          <a:spcPts val="410"/>
                        </a:spcBef>
                        <a:buNone/>
                        <a:tabLst>
                          <a:tab pos="503555" algn="l"/>
                          <a:tab pos="504825" algn="l"/>
                        </a:tabLst>
                      </a:pPr>
                      <a:r>
                        <a:rPr lang="en-IN" sz="1100" b="1">
                          <a:effectLst/>
                        </a:rPr>
                        <a:t>Trips</a:t>
                      </a:r>
                      <a:endParaRPr lang="en-IN" sz="11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1442" marR="41442" marT="0" marB="0" anchor="ctr"/>
                </a:tc>
                <a:tc>
                  <a:txBody>
                    <a:bodyPr/>
                    <a:lstStyle/>
                    <a:p>
                      <a:pPr marL="77470" marR="268605" indent="-228600" algn="l">
                        <a:lnSpc>
                          <a:spcPct val="105000"/>
                        </a:lnSpc>
                        <a:spcBef>
                          <a:spcPts val="130"/>
                        </a:spcBef>
                        <a:buNone/>
                        <a:tabLst>
                          <a:tab pos="503555" algn="l"/>
                          <a:tab pos="504825" algn="l"/>
                        </a:tabLst>
                      </a:pPr>
                      <a:r>
                        <a:rPr lang="en-IN" sz="1100">
                          <a:effectLst/>
                        </a:rPr>
                        <a:t>tripid</a:t>
                      </a:r>
                      <a:endParaRPr lang="en-IN" sz="11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1442" marR="41442" marT="0" marB="0" anchor="ctr"/>
                </a:tc>
                <a:tc>
                  <a:txBody>
                    <a:bodyPr/>
                    <a:lstStyle/>
                    <a:p>
                      <a:pPr marL="77470" marR="268605" indent="-228600" algn="l">
                        <a:lnSpc>
                          <a:spcPct val="105000"/>
                        </a:lnSpc>
                        <a:spcBef>
                          <a:spcPts val="165"/>
                        </a:spcBef>
                        <a:buNone/>
                        <a:tabLst>
                          <a:tab pos="503555" algn="l"/>
                          <a:tab pos="504825" algn="l"/>
                        </a:tabLst>
                      </a:pPr>
                      <a:r>
                        <a:rPr lang="en-IN" sz="1100">
                          <a:effectLst/>
                        </a:rPr>
                        <a:t>Categorical</a:t>
                      </a:r>
                      <a:endParaRPr lang="en-IN" sz="11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1442" marR="41442" marT="0" marB="0" anchor="ctr"/>
                </a:tc>
              </a:tr>
              <a:tr h="224094">
                <a:tc vMerge="1">
                  <a:tcPr/>
                </a:tc>
                <a:tc>
                  <a:txBody>
                    <a:bodyPr/>
                    <a:lstStyle/>
                    <a:p>
                      <a:pPr marL="77470" marR="268605" indent="-228600" algn="l">
                        <a:lnSpc>
                          <a:spcPct val="105000"/>
                        </a:lnSpc>
                        <a:spcBef>
                          <a:spcPts val="65"/>
                        </a:spcBef>
                        <a:buNone/>
                        <a:tabLst>
                          <a:tab pos="503555" algn="l"/>
                          <a:tab pos="504825" algn="l"/>
                        </a:tabLst>
                      </a:pPr>
                      <a:r>
                        <a:rPr lang="en-IN" sz="1100">
                          <a:effectLst/>
                        </a:rPr>
                        <a:t>faremethod</a:t>
                      </a:r>
                      <a:endParaRPr lang="en-IN" sz="11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1442" marR="41442" marT="0" marB="0" anchor="ctr"/>
                </a:tc>
                <a:tc>
                  <a:txBody>
                    <a:bodyPr/>
                    <a:lstStyle/>
                    <a:p>
                      <a:pPr marL="77470" marR="268605" indent="-228600" algn="l">
                        <a:lnSpc>
                          <a:spcPct val="105000"/>
                        </a:lnSpc>
                        <a:spcBef>
                          <a:spcPts val="100"/>
                        </a:spcBef>
                        <a:buNone/>
                        <a:tabLst>
                          <a:tab pos="503555" algn="l"/>
                          <a:tab pos="504825" algn="l"/>
                        </a:tabLst>
                      </a:pPr>
                      <a:r>
                        <a:rPr lang="en-IN" sz="1100">
                          <a:effectLst/>
                        </a:rPr>
                        <a:t>Categorical</a:t>
                      </a:r>
                      <a:endParaRPr lang="en-IN" sz="11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1442" marR="41442" marT="0" marB="0" anchor="ctr"/>
                </a:tc>
              </a:tr>
              <a:tr h="224094">
                <a:tc vMerge="1">
                  <a:tcPr/>
                </a:tc>
                <a:tc>
                  <a:txBody>
                    <a:bodyPr/>
                    <a:lstStyle/>
                    <a:p>
                      <a:pPr marL="77470" marR="268605" indent="-228600" algn="l">
                        <a:lnSpc>
                          <a:spcPct val="105000"/>
                        </a:lnSpc>
                        <a:spcBef>
                          <a:spcPts val="65"/>
                        </a:spcBef>
                        <a:buNone/>
                        <a:tabLst>
                          <a:tab pos="503555" algn="l"/>
                          <a:tab pos="504825" algn="l"/>
                        </a:tabLst>
                      </a:pPr>
                      <a:r>
                        <a:rPr lang="en-IN" sz="1100">
                          <a:effectLst/>
                        </a:rPr>
                        <a:t>fare</a:t>
                      </a:r>
                      <a:endParaRPr lang="en-IN" sz="11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1442" marR="41442" marT="0" marB="0" anchor="ctr"/>
                </a:tc>
                <a:tc>
                  <a:txBody>
                    <a:bodyPr/>
                    <a:lstStyle/>
                    <a:p>
                      <a:pPr marL="77470" marR="268605" indent="-228600" algn="l">
                        <a:lnSpc>
                          <a:spcPct val="105000"/>
                        </a:lnSpc>
                        <a:spcBef>
                          <a:spcPts val="100"/>
                        </a:spcBef>
                        <a:buNone/>
                        <a:tabLst>
                          <a:tab pos="503555" algn="l"/>
                          <a:tab pos="504825" algn="l"/>
                        </a:tabLst>
                      </a:pPr>
                      <a:r>
                        <a:rPr lang="en-IN" sz="1100">
                          <a:effectLst/>
                        </a:rPr>
                        <a:t>Numerical</a:t>
                      </a:r>
                      <a:endParaRPr lang="en-IN" sz="11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1442" marR="41442" marT="0" marB="0" anchor="ctr"/>
                </a:tc>
              </a:tr>
              <a:tr h="224094">
                <a:tc vMerge="1">
                  <a:tcPr/>
                </a:tc>
                <a:tc>
                  <a:txBody>
                    <a:bodyPr/>
                    <a:lstStyle/>
                    <a:p>
                      <a:pPr marL="77470" marR="268605" indent="-228600" algn="l">
                        <a:lnSpc>
                          <a:spcPct val="105000"/>
                        </a:lnSpc>
                        <a:spcBef>
                          <a:spcPts val="65"/>
                        </a:spcBef>
                        <a:buNone/>
                        <a:tabLst>
                          <a:tab pos="503555" algn="l"/>
                          <a:tab pos="504825" algn="l"/>
                        </a:tabLst>
                      </a:pPr>
                      <a:r>
                        <a:rPr lang="en-IN" sz="1100">
                          <a:effectLst/>
                        </a:rPr>
                        <a:t>loc_from</a:t>
                      </a:r>
                      <a:endParaRPr lang="en-IN" sz="11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1442" marR="41442" marT="0" marB="0" anchor="ctr"/>
                </a:tc>
                <a:tc>
                  <a:txBody>
                    <a:bodyPr/>
                    <a:lstStyle/>
                    <a:p>
                      <a:pPr marL="77470" marR="268605" indent="-228600" algn="l">
                        <a:lnSpc>
                          <a:spcPct val="105000"/>
                        </a:lnSpc>
                        <a:spcBef>
                          <a:spcPts val="100"/>
                        </a:spcBef>
                        <a:buNone/>
                        <a:tabLst>
                          <a:tab pos="503555" algn="l"/>
                          <a:tab pos="504825" algn="l"/>
                        </a:tabLst>
                      </a:pPr>
                      <a:r>
                        <a:rPr lang="en-IN" sz="1100">
                          <a:effectLst/>
                        </a:rPr>
                        <a:t>Categorical</a:t>
                      </a:r>
                      <a:endParaRPr lang="en-IN" sz="11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1442" marR="41442" marT="0" marB="0" anchor="ctr"/>
                </a:tc>
              </a:tr>
              <a:tr h="224094">
                <a:tc vMerge="1">
                  <a:tcPr/>
                </a:tc>
                <a:tc>
                  <a:txBody>
                    <a:bodyPr/>
                    <a:lstStyle/>
                    <a:p>
                      <a:pPr marL="77470" marR="268605" indent="-228600" algn="l">
                        <a:lnSpc>
                          <a:spcPct val="105000"/>
                        </a:lnSpc>
                        <a:spcBef>
                          <a:spcPts val="65"/>
                        </a:spcBef>
                        <a:buNone/>
                        <a:tabLst>
                          <a:tab pos="503555" algn="l"/>
                          <a:tab pos="504825" algn="l"/>
                        </a:tabLst>
                      </a:pPr>
                      <a:r>
                        <a:rPr lang="en-IN" sz="1100">
                          <a:effectLst/>
                        </a:rPr>
                        <a:t>loc_to</a:t>
                      </a:r>
                      <a:endParaRPr lang="en-IN" sz="11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1442" marR="41442" marT="0" marB="0" anchor="ctr"/>
                </a:tc>
                <a:tc>
                  <a:txBody>
                    <a:bodyPr/>
                    <a:lstStyle/>
                    <a:p>
                      <a:pPr marL="77470" marR="268605" indent="-228600" algn="l">
                        <a:lnSpc>
                          <a:spcPct val="105000"/>
                        </a:lnSpc>
                        <a:spcBef>
                          <a:spcPts val="100"/>
                        </a:spcBef>
                        <a:buNone/>
                        <a:tabLst>
                          <a:tab pos="503555" algn="l"/>
                          <a:tab pos="504825" algn="l"/>
                        </a:tabLst>
                      </a:pPr>
                      <a:r>
                        <a:rPr lang="en-IN" sz="1100">
                          <a:effectLst/>
                        </a:rPr>
                        <a:t>Categorical</a:t>
                      </a:r>
                      <a:endParaRPr lang="en-IN" sz="11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1442" marR="41442" marT="0" marB="0" anchor="ctr"/>
                </a:tc>
              </a:tr>
              <a:tr h="224094">
                <a:tc vMerge="1">
                  <a:tcPr/>
                </a:tc>
                <a:tc>
                  <a:txBody>
                    <a:bodyPr/>
                    <a:lstStyle/>
                    <a:p>
                      <a:pPr marL="77470" marR="268605" indent="-228600" algn="l">
                        <a:lnSpc>
                          <a:spcPct val="105000"/>
                        </a:lnSpc>
                        <a:spcBef>
                          <a:spcPts val="65"/>
                        </a:spcBef>
                        <a:buNone/>
                        <a:tabLst>
                          <a:tab pos="503555" algn="l"/>
                          <a:tab pos="504825" algn="l"/>
                        </a:tabLst>
                      </a:pPr>
                      <a:r>
                        <a:rPr lang="en-IN" sz="1100">
                          <a:effectLst/>
                        </a:rPr>
                        <a:t>driverid</a:t>
                      </a:r>
                      <a:endParaRPr lang="en-IN" sz="11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1442" marR="41442" marT="0" marB="0" anchor="ctr"/>
                </a:tc>
                <a:tc>
                  <a:txBody>
                    <a:bodyPr/>
                    <a:lstStyle/>
                    <a:p>
                      <a:pPr marL="77470" marR="268605" indent="-228600" algn="l">
                        <a:lnSpc>
                          <a:spcPct val="105000"/>
                        </a:lnSpc>
                        <a:spcBef>
                          <a:spcPts val="100"/>
                        </a:spcBef>
                        <a:buNone/>
                        <a:tabLst>
                          <a:tab pos="503555" algn="l"/>
                          <a:tab pos="504825" algn="l"/>
                        </a:tabLst>
                      </a:pPr>
                      <a:r>
                        <a:rPr lang="en-IN" sz="1100">
                          <a:effectLst/>
                        </a:rPr>
                        <a:t>Categorical</a:t>
                      </a:r>
                      <a:endParaRPr lang="en-IN" sz="11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1442" marR="41442" marT="0" marB="0" anchor="ctr"/>
                </a:tc>
              </a:tr>
              <a:tr h="224094">
                <a:tc vMerge="1">
                  <a:tcPr/>
                </a:tc>
                <a:tc>
                  <a:txBody>
                    <a:bodyPr/>
                    <a:lstStyle/>
                    <a:p>
                      <a:pPr marL="77470" marR="268605" indent="-228600" algn="l">
                        <a:lnSpc>
                          <a:spcPct val="105000"/>
                        </a:lnSpc>
                        <a:spcBef>
                          <a:spcPts val="65"/>
                        </a:spcBef>
                        <a:buNone/>
                        <a:tabLst>
                          <a:tab pos="503555" algn="l"/>
                          <a:tab pos="504825" algn="l"/>
                        </a:tabLst>
                      </a:pPr>
                      <a:r>
                        <a:rPr lang="en-IN" sz="1100">
                          <a:effectLst/>
                        </a:rPr>
                        <a:t>custid</a:t>
                      </a:r>
                      <a:endParaRPr lang="en-IN" sz="11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1442" marR="41442" marT="0" marB="0" anchor="ctr"/>
                </a:tc>
                <a:tc>
                  <a:txBody>
                    <a:bodyPr/>
                    <a:lstStyle/>
                    <a:p>
                      <a:pPr marL="77470" marR="268605" indent="-228600" algn="l">
                        <a:lnSpc>
                          <a:spcPct val="105000"/>
                        </a:lnSpc>
                        <a:spcBef>
                          <a:spcPts val="100"/>
                        </a:spcBef>
                        <a:buNone/>
                        <a:tabLst>
                          <a:tab pos="503555" algn="l"/>
                          <a:tab pos="504825" algn="l"/>
                        </a:tabLst>
                      </a:pPr>
                      <a:r>
                        <a:rPr lang="en-IN" sz="1100">
                          <a:effectLst/>
                        </a:rPr>
                        <a:t>Categorical</a:t>
                      </a:r>
                      <a:endParaRPr lang="en-IN" sz="11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1442" marR="41442" marT="0" marB="0" anchor="ctr"/>
                </a:tc>
              </a:tr>
              <a:tr h="224094">
                <a:tc vMerge="1">
                  <a:tcPr/>
                </a:tc>
                <a:tc>
                  <a:txBody>
                    <a:bodyPr/>
                    <a:lstStyle/>
                    <a:p>
                      <a:pPr marL="77470" marR="268605" indent="-228600" algn="l">
                        <a:lnSpc>
                          <a:spcPct val="105000"/>
                        </a:lnSpc>
                        <a:spcBef>
                          <a:spcPts val="65"/>
                        </a:spcBef>
                        <a:buNone/>
                        <a:tabLst>
                          <a:tab pos="503555" algn="l"/>
                          <a:tab pos="504825" algn="l"/>
                        </a:tabLst>
                      </a:pPr>
                      <a:r>
                        <a:rPr lang="en-IN" sz="1100">
                          <a:effectLst/>
                        </a:rPr>
                        <a:t>distance</a:t>
                      </a:r>
                      <a:endParaRPr lang="en-IN" sz="11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1442" marR="41442" marT="0" marB="0" anchor="ctr"/>
                </a:tc>
                <a:tc>
                  <a:txBody>
                    <a:bodyPr/>
                    <a:lstStyle/>
                    <a:p>
                      <a:pPr marL="77470" marR="268605" indent="-228600" algn="l">
                        <a:lnSpc>
                          <a:spcPct val="105000"/>
                        </a:lnSpc>
                        <a:spcBef>
                          <a:spcPts val="100"/>
                        </a:spcBef>
                        <a:buNone/>
                        <a:tabLst>
                          <a:tab pos="503555" algn="l"/>
                          <a:tab pos="504825" algn="l"/>
                        </a:tabLst>
                      </a:pPr>
                      <a:r>
                        <a:rPr lang="en-IN" sz="1100">
                          <a:effectLst/>
                        </a:rPr>
                        <a:t>Numerical</a:t>
                      </a:r>
                      <a:endParaRPr lang="en-IN" sz="11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1442" marR="41442" marT="0" marB="0" anchor="ctr"/>
                </a:tc>
              </a:tr>
              <a:tr h="224094">
                <a:tc vMerge="1">
                  <a:tcPr/>
                </a:tc>
                <a:tc>
                  <a:txBody>
                    <a:bodyPr/>
                    <a:lstStyle/>
                    <a:p>
                      <a:pPr marL="77470" marR="268605" indent="-228600" algn="l">
                        <a:lnSpc>
                          <a:spcPct val="105000"/>
                        </a:lnSpc>
                        <a:spcBef>
                          <a:spcPts val="65"/>
                        </a:spcBef>
                        <a:buNone/>
                        <a:tabLst>
                          <a:tab pos="503555" algn="l"/>
                          <a:tab pos="504825" algn="l"/>
                        </a:tabLst>
                      </a:pPr>
                      <a:r>
                        <a:rPr lang="en-IN" sz="1100">
                          <a:effectLst/>
                        </a:rPr>
                        <a:t>duration</a:t>
                      </a:r>
                      <a:endParaRPr lang="en-IN" sz="11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1442" marR="41442" marT="0" marB="0" anchor="ctr"/>
                </a:tc>
                <a:tc>
                  <a:txBody>
                    <a:bodyPr/>
                    <a:lstStyle/>
                    <a:p>
                      <a:pPr marL="77470" marR="268605" indent="-228600" algn="l">
                        <a:lnSpc>
                          <a:spcPct val="105000"/>
                        </a:lnSpc>
                        <a:spcBef>
                          <a:spcPts val="100"/>
                        </a:spcBef>
                        <a:buNone/>
                        <a:tabLst>
                          <a:tab pos="503555" algn="l"/>
                          <a:tab pos="504825" algn="l"/>
                        </a:tabLst>
                      </a:pPr>
                      <a:r>
                        <a:rPr lang="en-IN" sz="1100" dirty="0">
                          <a:effectLst/>
                        </a:rPr>
                        <a:t>Categorical</a:t>
                      </a:r>
                      <a:endParaRPr lang="en-IN" sz="11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1442" marR="41442" marT="0" marB="0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86580" y="2633236"/>
            <a:ext cx="49849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classified Variables to ensures correct use of filters, aggregations and colour legends in Tableau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256"/>
            </a:gs>
            <a:gs pos="100000">
              <a:srgbClr val="52762D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1371600"/>
            <a:ext cx="10890928" cy="971550"/>
          </a:xfrm>
        </p:spPr>
        <p:txBody>
          <a:bodyPr anchor="t"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Key Insights I – Actual p</a:t>
            </a:r>
            <a:r>
              <a:rPr lang="en-GB" dirty="0" err="1">
                <a:solidFill>
                  <a:schemeClr val="tx1"/>
                </a:solidFill>
              </a:rPr>
              <a:t>eak</a:t>
            </a:r>
            <a:r>
              <a:rPr lang="en-GB" dirty="0">
                <a:solidFill>
                  <a:schemeClr val="tx1"/>
                </a:solidFill>
              </a:rPr>
              <a:t> Hours not Peaky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3232" y="2537460"/>
            <a:ext cx="5277837" cy="3760459"/>
          </a:xfrm>
          <a:prstGeom prst="rect">
            <a:avLst/>
          </a:prstGeom>
        </p:spPr>
      </p:pic>
      <p:sp>
        <p:nvSpPr>
          <p:cNvPr id="18" name="Content Placeholder 8"/>
          <p:cNvSpPr>
            <a:spLocks noGrp="1"/>
          </p:cNvSpPr>
          <p:nvPr>
            <p:ph idx="1"/>
          </p:nvPr>
        </p:nvSpPr>
        <p:spPr>
          <a:xfrm>
            <a:off x="6871335" y="2537460"/>
            <a:ext cx="4659630" cy="3496310"/>
          </a:xfrm>
        </p:spPr>
        <p:txBody>
          <a:bodyPr anchor="t">
            <a:normAutofit fontScale="90000" lnSpcReduction="10000"/>
          </a:bodyPr>
          <a:lstStyle/>
          <a:p>
            <a:r>
              <a:rPr lang="en-US" dirty="0"/>
              <a:t>Peak hours are obtained during mid – night &amp; Mid – day.</a:t>
            </a:r>
            <a:endParaRPr lang="en-US" dirty="0"/>
          </a:p>
          <a:p>
            <a:r>
              <a:rPr lang="en-GB" dirty="0"/>
              <a:t>Demand is steady with dips early morning; opportunity to </a:t>
            </a:r>
            <a:r>
              <a:rPr lang="en-GB" b="1" dirty="0"/>
              <a:t>boost rides during mildly busy hours</a:t>
            </a:r>
            <a:r>
              <a:rPr lang="en-GB" dirty="0"/>
              <a:t> (12–3 PM)</a:t>
            </a:r>
            <a:r>
              <a:rPr lang="en-US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1371600"/>
            <a:ext cx="10890928" cy="971550"/>
          </a:xfrm>
        </p:spPr>
        <p:txBody>
          <a:bodyPr anchor="t"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</a:rPr>
              <a:t>Key Insights II – Lowest Revenue During Peak hour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Content Placeholder 8"/>
          <p:cNvSpPr>
            <a:spLocks noGrp="1"/>
          </p:cNvSpPr>
          <p:nvPr>
            <p:ph idx="1"/>
          </p:nvPr>
        </p:nvSpPr>
        <p:spPr>
          <a:xfrm>
            <a:off x="6871063" y="2537460"/>
            <a:ext cx="4659945" cy="3760459"/>
          </a:xfrm>
        </p:spPr>
        <p:txBody>
          <a:bodyPr anchor="t">
            <a:normAutofit/>
          </a:bodyPr>
          <a:lstStyle/>
          <a:p>
            <a:r>
              <a:rPr lang="en-US" dirty="0"/>
              <a:t>During 8-9AM lowest 2.88% Revenue of overall.</a:t>
            </a:r>
            <a:endParaRPr lang="en-US" dirty="0"/>
          </a:p>
          <a:p>
            <a:r>
              <a:rPr lang="en-US" dirty="0"/>
              <a:t>During 12PM-1AM highest 5.99% Revenue of overall.</a:t>
            </a:r>
            <a:endParaRPr lang="en-US" dirty="0"/>
          </a:p>
          <a:p>
            <a:r>
              <a:rPr lang="en-GB" b="1" dirty="0"/>
              <a:t>Decision point</a:t>
            </a:r>
            <a:r>
              <a:rPr lang="en-GB" dirty="0"/>
              <a:t>: Explore </a:t>
            </a:r>
            <a:r>
              <a:rPr lang="en-GB" b="1" dirty="0"/>
              <a:t>pricing strategies or targeted driver coverage</a:t>
            </a:r>
            <a:r>
              <a:rPr lang="en-GB" dirty="0"/>
              <a:t> during these hours</a:t>
            </a:r>
            <a:r>
              <a:rPr lang="en-US" dirty="0"/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4771" y="2343150"/>
            <a:ext cx="5902254" cy="37648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ta Pie Charts">
  <a:themeElements>
    <a:clrScheme name="Data Pie Chart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Data Pie Chart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Data Pie Char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3343</Words>
  <Application>WPS Slides</Application>
  <PresentationFormat>Widescreen</PresentationFormat>
  <Paragraphs>284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SimSun</vt:lpstr>
      <vt:lpstr>Wingdings</vt:lpstr>
      <vt:lpstr>Bierstadt</vt:lpstr>
      <vt:lpstr>Grandview Display</vt:lpstr>
      <vt:lpstr>Segoe Print</vt:lpstr>
      <vt:lpstr>Microsoft YaHei</vt:lpstr>
      <vt:lpstr>Arial Unicode MS</vt:lpstr>
      <vt:lpstr>Calibri</vt:lpstr>
      <vt:lpstr>Caliph</vt:lpstr>
      <vt:lpstr>Calumet</vt:lpstr>
      <vt:lpstr>Data Pie Charts</vt:lpstr>
      <vt:lpstr>Technical Methodology &amp; Insights </vt:lpstr>
      <vt:lpstr>Agenda</vt:lpstr>
      <vt:lpstr>Objective</vt:lpstr>
      <vt:lpstr>Data Source</vt:lpstr>
      <vt:lpstr>Data Model in Tableau</vt:lpstr>
      <vt:lpstr>Data Cleaning</vt:lpstr>
      <vt:lpstr>Variable Classification</vt:lpstr>
      <vt:lpstr>Key Insights I – Actual peak Hours not Peaky</vt:lpstr>
      <vt:lpstr>Key Insights II – Lowest Revenue During Peak hour</vt:lpstr>
      <vt:lpstr>Key Insights III – Promote UPI for cost Saving</vt:lpstr>
      <vt:lpstr>Key Insights IV – High Performing Zones</vt:lpstr>
      <vt:lpstr>Key Insights V – 47-48% Cancellation</vt:lpstr>
      <vt:lpstr>Parameter Creation &amp; Filtering</vt:lpstr>
      <vt:lpstr>Dashboards &amp; Interactions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Love Gupta</dc:creator>
  <cp:lastModifiedBy>SSD Construction</cp:lastModifiedBy>
  <cp:revision>3</cp:revision>
  <dcterms:created xsi:type="dcterms:W3CDTF">2025-04-12T16:11:00Z</dcterms:created>
  <dcterms:modified xsi:type="dcterms:W3CDTF">2025-04-22T04:09:23Z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2DD84038E7364457A4AABE6358EB8B23_12</vt:lpwstr>
  </property>
  <property fmtid="{D5CDD505-2E9C-101B-9397-08002B2CF9AE}" pid="3" name="KSOProductBuildVer">
    <vt:lpwstr>1033-12.2.0.20795</vt:lpwstr>
  </property>
</Properties>
</file>