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8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68" autoAdjust="0"/>
  </p:normalViewPr>
  <p:slideViewPr>
    <p:cSldViewPr snapToGrid="0" snapToObjects="1">
      <p:cViewPr varScale="1">
        <p:scale>
          <a:sx n="71" d="100"/>
          <a:sy n="71" d="100"/>
        </p:scale>
        <p:origin x="-112" y="-7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873AA-7FF5-C749-80C4-73358091B47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ABBE-6F0B-0946-99C1-D2A223BF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00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842177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://opendatakit-dev.cs.washington.edu/2_0_tools/download_version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C:\</a:t>
            </a:r>
            <a:r>
              <a:rPr lang="en" dirty="0" smtClean="0"/>
              <a:t>Users\</a:t>
            </a:r>
            <a:r>
              <a:rPr lang="en-US" dirty="0" smtClean="0"/>
              <a:t>[username]</a:t>
            </a:r>
            <a:r>
              <a:rPr lang="en" dirty="0" smtClean="0"/>
              <a:t>\AppData\Local\Android\sdk\platform-tools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Check adb is there </a:t>
            </a:r>
          </a:p>
          <a:p>
            <a:pPr marL="457200" lvl="0" indent="-228600">
              <a:spcBef>
                <a:spcPts val="0"/>
              </a:spcBef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When you need to stop the server, return to the command or terminal window where you typed grunt and press ctrl+c (that is the control and the letter c key at the same time). This will stop the process.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u="sng" dirty="0" smtClean="0">
                <a:solidFill>
                  <a:schemeClr val="hlink"/>
                </a:solidFill>
                <a:hlinkClick r:id="rId3"/>
              </a:rPr>
              <a:t>http://opendatakit-dev.cs.washington.edu/2_0_tools/download_version</a:t>
            </a:r>
            <a:endParaRPr lang="en-US" sz="1100" u="sng" smtClean="0">
              <a:solidFill>
                <a:schemeClr val="hlin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https://java.com/en/download/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https://www.google.com/intl/en/chrome/browser/desktop/index.html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4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https://nodejs.org/en/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1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2929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29293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gkrafft@stkat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kit.org/use/2_0_tools/active-distribution/application-designer-rev-208/%23ODK_Application_Designer_v2_0_zip" TargetMode="External"/><Relationship Id="rId4" Type="http://schemas.openxmlformats.org/officeDocument/2006/relationships/hyperlink" Target="http://opendatakit-dev.cs.washington.edu/2_0_tools/download_version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opendatakit-dev.cs.washington.edu/2_0_tools/download_vers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opendatakit-dev.cs.washington.edu/2_0_tools/release/218/application_design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en/download/index.jsp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ntl/en/chrome/browser/desktop/index.htm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dex.html%23tos-header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>
                <a:latin typeface="Amatic SC"/>
                <a:ea typeface="Amatic SC"/>
                <a:cs typeface="Amatic SC"/>
                <a:sym typeface="Amatic SC"/>
              </a:rPr>
              <a:t>Setting up </a:t>
            </a:r>
            <a:r>
              <a:rPr lang="en-US" dirty="0" smtClean="0">
                <a:latin typeface="Amatic SC"/>
                <a:ea typeface="Amatic SC"/>
                <a:cs typeface="Amatic SC"/>
                <a:sym typeface="Amatic SC"/>
              </a:rPr>
              <a:t>ODK </a:t>
            </a:r>
            <a:r>
              <a:rPr lang="en-US" smtClean="0">
                <a:latin typeface="Amatic SC"/>
                <a:ea typeface="Amatic SC"/>
                <a:cs typeface="Amatic SC"/>
                <a:sym typeface="Amatic SC"/>
              </a:rPr>
              <a:t>Software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2147846"/>
          </a:xfrm>
        </p:spPr>
        <p:txBody>
          <a:bodyPr>
            <a:normAutofit fontScale="77500" lnSpcReduction="20000"/>
          </a:bodyPr>
          <a:lstStyle/>
          <a:p>
            <a:pPr lvl="0">
              <a:spcBef>
                <a:spcPts val="0"/>
              </a:spcBef>
            </a:pPr>
            <a:r>
              <a:rPr lang="en-US" i="1" dirty="0" smtClean="0"/>
              <a:t>on </a:t>
            </a:r>
            <a:r>
              <a:rPr lang="en-US" i="1" dirty="0"/>
              <a:t>Windows </a:t>
            </a:r>
            <a:r>
              <a:rPr lang="en-US" i="1" dirty="0" smtClean="0"/>
              <a:t>Computers </a:t>
            </a:r>
            <a:endParaRPr lang="en-US" i="1" dirty="0"/>
          </a:p>
          <a:p>
            <a:endParaRPr lang="en-US" dirty="0" smtClean="0"/>
          </a:p>
          <a:p>
            <a:r>
              <a:rPr lang="en-US" dirty="0"/>
              <a:t>Dr. Caroline Krafft</a:t>
            </a:r>
          </a:p>
          <a:p>
            <a:r>
              <a:rPr lang="en-US" dirty="0"/>
              <a:t>St. Catherine University</a:t>
            </a:r>
          </a:p>
          <a:p>
            <a:r>
              <a:rPr lang="en-US" dirty="0">
                <a:hlinkClick r:id="rId2"/>
              </a:rPr>
              <a:t>cgkrafft@stkate.edu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January 14,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29999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8844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In Android Studio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5412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>
                <a:solidFill>
                  <a:srgbClr val="000000"/>
                </a:solidFill>
              </a:rPr>
              <a:t>→ </a:t>
            </a:r>
            <a:r>
              <a:rPr lang="en-US" dirty="0" smtClean="0">
                <a:solidFill>
                  <a:srgbClr val="000000"/>
                </a:solidFill>
              </a:rPr>
              <a:t>Install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→ Configure</a:t>
            </a:r>
            <a:endParaRPr lang="en" dirty="0">
              <a:solidFill>
                <a:srgbClr val="000000"/>
              </a:solidFill>
            </a:endParaRP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→ SDK Manager</a:t>
            </a:r>
          </a:p>
          <a:p>
            <a:pPr lvl="0" indent="45720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l="25044" t="11634" r="23947" b="13738"/>
          <a:stretch/>
        </p:blipFill>
        <p:spPr>
          <a:xfrm>
            <a:off x="4295571" y="1403879"/>
            <a:ext cx="4663923" cy="38366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10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SDK 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3814618" cy="353872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all the SDK items</a:t>
            </a:r>
          </a:p>
          <a:p>
            <a:r>
              <a:rPr lang="en-US" sz="2000" dirty="0" smtClean="0"/>
              <a:t>Check Google USB Driver</a:t>
            </a:r>
          </a:p>
          <a:p>
            <a:r>
              <a:rPr lang="en-US" sz="2000" dirty="0" smtClean="0"/>
              <a:t>Check GPU Debugging Tools</a:t>
            </a:r>
          </a:p>
          <a:p>
            <a:r>
              <a:rPr lang="en-US" sz="2000" dirty="0" smtClean="0"/>
              <a:t>Apply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Shape 119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 l="11935" r="17916" b="6861"/>
          <a:stretch/>
        </p:blipFill>
        <p:spPr>
          <a:xfrm>
            <a:off x="4138253" y="1255014"/>
            <a:ext cx="4779715" cy="362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rgbClr val="444444"/>
                </a:solidFill>
              </a:rPr>
              <a:t>ODK Application Designer v2.0.zip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1950" b="1" dirty="0">
              <a:solidFill>
                <a:srgbClr val="44444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700" u="sng" dirty="0">
                <a:solidFill>
                  <a:schemeClr val="hlink"/>
                </a:solidFill>
                <a:hlinkClick r:id="rId4"/>
              </a:rPr>
              <a:t>http://opendatakit-dev.cs.washington.edu/2_0_tools/</a:t>
            </a:r>
            <a:r>
              <a:rPr lang="en-US" sz="1700" u="sng" dirty="0" smtClean="0">
                <a:solidFill>
                  <a:schemeClr val="hlink"/>
                </a:solidFill>
                <a:hlinkClick r:id="rId4"/>
              </a:rPr>
              <a:t>download_version</a:t>
            </a:r>
            <a:endParaRPr lang="en-US" sz="1700" u="sng" dirty="0" smtClean="0">
              <a:solidFill>
                <a:schemeClr val="hlink"/>
              </a:solidFill>
            </a:endParaRPr>
          </a:p>
          <a:p>
            <a:pPr lvl="0">
              <a:buNone/>
            </a:pPr>
            <a:endParaRPr lang="en-US" sz="1700" u="sng" dirty="0">
              <a:solidFill>
                <a:schemeClr val="hlink"/>
              </a:solidFill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Find the latest version of Application Designer. </a:t>
            </a:r>
          </a:p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</a:rPr>
              <a:t>Right </a:t>
            </a:r>
            <a:r>
              <a:rPr lang="en" sz="2000" dirty="0">
                <a:solidFill>
                  <a:srgbClr val="000000"/>
                </a:solidFill>
              </a:rPr>
              <a:t>click on the </a:t>
            </a:r>
            <a:r>
              <a:rPr lang="en" sz="2000" dirty="0" smtClean="0">
                <a:solidFill>
                  <a:srgbClr val="000000"/>
                </a:solidFill>
              </a:rPr>
              <a:t>downloaded </a:t>
            </a:r>
            <a:r>
              <a:rPr lang="en" sz="2000" dirty="0">
                <a:solidFill>
                  <a:srgbClr val="000000"/>
                </a:solidFill>
              </a:rPr>
              <a:t>zipped file→ Extract All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 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12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515" r="-515"/>
          <a:stretch/>
        </p:blipFill>
        <p:spPr>
          <a:xfrm>
            <a:off x="1581150" y="2594475"/>
            <a:ext cx="59817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b="1" dirty="0">
                <a:solidFill>
                  <a:srgbClr val="000000"/>
                </a:solidFill>
              </a:rPr>
              <a:t>Launching the Application Designer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026257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The ODK Application Designer </a:t>
            </a: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is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R="101600">
              <a:buClr>
                <a:schemeClr val="dk1"/>
              </a:buClr>
              <a:buSzPct val="73333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A</a:t>
            </a: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workspace containing the </a:t>
            </a: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forms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and files you have created and 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R="101600">
              <a:buClr>
                <a:schemeClr val="dk1"/>
              </a:buClr>
              <a:buSzPct val="73333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A</a:t>
            </a: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set of tools used for that development.</a:t>
            </a:r>
          </a:p>
          <a:p>
            <a:pPr marR="101600" lv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To launch the application designer, open the </a:t>
            </a:r>
            <a:r>
              <a:rPr lang="en" sz="2000" dirty="0">
                <a:solidFill>
                  <a:srgbClr val="3366FF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'cmd' shortcut </a:t>
            </a: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use the command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cd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 to change the directory </a:t>
            </a: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 your app-designer. Example</a:t>
            </a: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: </a:t>
            </a:r>
            <a:endParaRPr lang="en" sz="2000" dirty="0">
              <a:solidFill>
                <a:srgbClr val="000000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R="101600" lvl="0" indent="4572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20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d </a:t>
            </a:r>
            <a:r>
              <a:rPr lang="en" sz="2000" dirty="0" smtClean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C</a:t>
            </a:r>
            <a:r>
              <a:rPr lang="en" sz="20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:\Users\[username]\Documents\app-designer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Then type in the command line: </a:t>
            </a:r>
            <a:r>
              <a:rPr lang="en" sz="20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grunt</a:t>
            </a:r>
            <a:endParaRPr lang="en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 lang="en" sz="2000" dirty="0">
              <a:solidFill>
                <a:srgbClr val="000000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2000" dirty="0" smtClean="0">
                <a:solidFill>
                  <a:srgbClr val="00B05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This</a:t>
            </a: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 </a:t>
            </a:r>
            <a:r>
              <a:rPr lang="en" sz="2000" dirty="0">
                <a:solidFill>
                  <a:srgbClr val="008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should automatically </a:t>
            </a:r>
            <a:endParaRPr lang="en" sz="2000" dirty="0" smtClean="0">
              <a:solidFill>
                <a:srgbClr val="008000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2000" dirty="0" smtClean="0">
                <a:solidFill>
                  <a:srgbClr val="008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open </a:t>
            </a:r>
            <a:r>
              <a:rPr lang="en" sz="2000" dirty="0">
                <a:solidFill>
                  <a:srgbClr val="008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Chrome and </a:t>
            </a:r>
            <a:r>
              <a:rPr lang="en" sz="2000" dirty="0" smtClean="0">
                <a:solidFill>
                  <a:srgbClr val="008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display</a:t>
            </a:r>
          </a:p>
          <a:p>
            <a:pPr marR="101600" lvl="0" indent="0" rtl="0">
              <a:lnSpc>
                <a:spcPct val="100000"/>
              </a:lnSpc>
              <a:buClr>
                <a:schemeClr val="dk1"/>
              </a:buClr>
              <a:buSzPct val="73333"/>
              <a:buFont typeface="Arial"/>
              <a:buNone/>
            </a:pPr>
            <a:r>
              <a:rPr lang="en" sz="2000" dirty="0" smtClean="0">
                <a:solidFill>
                  <a:srgbClr val="008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the </a:t>
            </a:r>
            <a:r>
              <a:rPr lang="en" sz="2000" dirty="0">
                <a:solidFill>
                  <a:srgbClr val="008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Preview tab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. 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29999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13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094" b="49200"/>
          <a:stretch/>
        </p:blipFill>
        <p:spPr>
          <a:xfrm>
            <a:off x="3560299" y="3951262"/>
            <a:ext cx="5486400" cy="11472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Downloading ODK Suitcase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ODK Suitcase downloads data from the server</a:t>
            </a:r>
          </a:p>
          <a:p>
            <a:endParaRPr lang="en-US" sz="2000" dirty="0"/>
          </a:p>
          <a:p>
            <a:r>
              <a:rPr lang="en-US" sz="2000" dirty="0" smtClean="0"/>
              <a:t>Download latest version </a:t>
            </a:r>
            <a:r>
              <a:rPr lang="en-US" sz="2000" dirty="0" smtClean="0">
                <a:hlinkClick r:id="rId3"/>
              </a:rPr>
              <a:t>here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Double click to start/Open to make sure it downloaded correctly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/>
              <a:t>You’ll use this much later when you actually have data!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14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82412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r>
              <a:rPr lang="en" sz="3000" dirty="0">
                <a:solidFill>
                  <a:srgbClr val="000000"/>
                </a:solidFill>
                <a:hlinkClick r:id="rId3"/>
              </a:rPr>
              <a:t>More extensive directions from</a:t>
            </a:r>
            <a:r>
              <a:rPr lang="en" sz="3000" dirty="0">
                <a:hlinkClick r:id="rId3"/>
              </a:rPr>
              <a:t>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http://opendatakit-dev.cs.washington.edu/2_0_tools/release/218/</a:t>
            </a:r>
            <a:r>
              <a:rPr lang="en" sz="2400" u="sng" dirty="0" smtClean="0">
                <a:solidFill>
                  <a:schemeClr val="hlink"/>
                </a:solidFill>
                <a:hlinkClick r:id="rId3"/>
              </a:rPr>
              <a:t>application_designer</a:t>
            </a:r>
            <a:endParaRPr lang="en" sz="2400" dirty="0">
              <a:hlinkClick r:id="rId3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2</a:t>
            </a:fld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2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15521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b="1" dirty="0" smtClean="0">
                <a:solidFill>
                  <a:srgbClr val="444444"/>
                </a:solidFill>
              </a:rPr>
              <a:t>Necessary Software</a:t>
            </a:r>
            <a:endParaRPr lang="en" b="1" dirty="0">
              <a:solidFill>
                <a:srgbClr val="444444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219336" y="972237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6075" lvl="0" indent="-346075" rtl="0">
              <a:lnSpc>
                <a:spcPct val="140000"/>
              </a:lnSpc>
              <a:spcBef>
                <a:spcPts val="400"/>
              </a:spcBef>
              <a:spcAft>
                <a:spcPts val="300"/>
              </a:spcAft>
              <a:buClr>
                <a:srgbClr val="444444"/>
              </a:buClr>
              <a:buSzPct val="100000"/>
              <a:buFont typeface="Trebuchet MS"/>
            </a:pPr>
            <a:r>
              <a:rPr lang="en" sz="1800" dirty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Java - Java is required by the Android </a:t>
            </a:r>
            <a:r>
              <a:rPr lang="en-US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Software Development Kit (</a:t>
            </a:r>
            <a:r>
              <a:rPr lang="en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SDK</a:t>
            </a:r>
            <a:r>
              <a:rPr lang="en-US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)</a:t>
            </a:r>
            <a:endParaRPr lang="en" sz="1800" dirty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346075" lvl="0" indent="-346075" rtl="0">
              <a:lnSpc>
                <a:spcPct val="140000"/>
              </a:lnSpc>
              <a:spcBef>
                <a:spcPts val="400"/>
              </a:spcBef>
              <a:spcAft>
                <a:spcPts val="300"/>
              </a:spcAft>
              <a:buClr>
                <a:srgbClr val="444444"/>
              </a:buClr>
              <a:buSzPct val="100000"/>
              <a:buFont typeface="Trebuchet MS"/>
            </a:pPr>
            <a:r>
              <a:rPr lang="en" sz="1800" dirty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Chrome - Google's Chrome </a:t>
            </a:r>
            <a:r>
              <a:rPr lang="en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browser</a:t>
            </a:r>
            <a:r>
              <a:rPr lang="en-US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, used to preview surveys on laptop/desktop</a:t>
            </a:r>
          </a:p>
          <a:p>
            <a:pPr marL="346075" lvl="0" indent="-346075" rtl="0">
              <a:lnSpc>
                <a:spcPct val="140000"/>
              </a:lnSpc>
              <a:spcBef>
                <a:spcPts val="400"/>
              </a:spcBef>
              <a:spcAft>
                <a:spcPts val="300"/>
              </a:spcAft>
              <a:buClr>
                <a:srgbClr val="444444"/>
              </a:buClr>
              <a:buSzPct val="100000"/>
              <a:buFont typeface="Trebuchet MS"/>
            </a:pPr>
            <a:r>
              <a:rPr lang="en" sz="1800" dirty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Node</a:t>
            </a:r>
            <a:r>
              <a:rPr lang="en-US" sz="1800" dirty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.</a:t>
            </a:r>
            <a:r>
              <a:rPr lang="en-US" sz="1800" dirty="0" err="1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js</a:t>
            </a:r>
            <a:r>
              <a:rPr lang="en" sz="1800" dirty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- a framework for </a:t>
            </a:r>
            <a:r>
              <a:rPr lang="en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applications </a:t>
            </a:r>
            <a:endParaRPr lang="en-US" sz="1800" dirty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346075" lvl="0" indent="-346075" rtl="0">
              <a:lnSpc>
                <a:spcPct val="140000"/>
              </a:lnSpc>
              <a:spcBef>
                <a:spcPts val="400"/>
              </a:spcBef>
              <a:spcAft>
                <a:spcPts val="300"/>
              </a:spcAft>
              <a:buClr>
                <a:srgbClr val="444444"/>
              </a:buClr>
              <a:buSzPct val="100000"/>
              <a:buFont typeface="Trebuchet MS"/>
            </a:pPr>
            <a:r>
              <a:rPr lang="en" sz="1800" dirty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Grunt - a task-based scripting </a:t>
            </a:r>
            <a:r>
              <a:rPr lang="en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environment</a:t>
            </a:r>
            <a:r>
              <a:rPr lang="en-US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 written in </a:t>
            </a:r>
            <a:r>
              <a:rPr lang="en-US" sz="1800" dirty="0" err="1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Node.js</a:t>
            </a:r>
            <a:endParaRPr lang="en" sz="1800" dirty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346075" indent="-346075">
              <a:lnSpc>
                <a:spcPct val="140000"/>
              </a:lnSpc>
              <a:spcBef>
                <a:spcPts val="400"/>
              </a:spcBef>
              <a:spcAft>
                <a:spcPts val="300"/>
              </a:spcAft>
              <a:buClr>
                <a:srgbClr val="444444"/>
              </a:buClr>
              <a:buSzPct val="100000"/>
              <a:buFont typeface="Trebuchet MS"/>
              <a:buChar char="•"/>
            </a:pPr>
            <a:r>
              <a:rPr lang="en" sz="1800" dirty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Android SDK - the software development kit for Android </a:t>
            </a:r>
            <a:r>
              <a:rPr lang="en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devices</a:t>
            </a:r>
            <a:endParaRPr lang="en" sz="1800" dirty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346075" lvl="0" indent="-346075" rtl="0">
              <a:lnSpc>
                <a:spcPct val="140000"/>
              </a:lnSpc>
              <a:spcBef>
                <a:spcPts val="400"/>
              </a:spcBef>
              <a:spcAft>
                <a:spcPts val="300"/>
              </a:spcAft>
              <a:buClr>
                <a:srgbClr val="444444"/>
              </a:buClr>
              <a:buSzPct val="100000"/>
              <a:buFont typeface="Trebuchet MS"/>
            </a:pPr>
            <a:r>
              <a:rPr lang="en" sz="1800" dirty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ODK Application Designer v2.0.zip - a zip containing </a:t>
            </a:r>
            <a:r>
              <a:rPr lang="en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this</a:t>
            </a:r>
            <a:r>
              <a:rPr lang="en-US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 ODK</a:t>
            </a:r>
            <a:r>
              <a:rPr lang="en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 tool</a:t>
            </a:r>
            <a:endParaRPr lang="en-US" sz="1800" dirty="0" smtClean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346075" lvl="0" indent="-346075" rtl="0">
              <a:lnSpc>
                <a:spcPct val="140000"/>
              </a:lnSpc>
              <a:spcBef>
                <a:spcPts val="400"/>
              </a:spcBef>
              <a:spcAft>
                <a:spcPts val="300"/>
              </a:spcAft>
              <a:buClr>
                <a:srgbClr val="444444"/>
              </a:buClr>
              <a:buSzPct val="100000"/>
              <a:buFont typeface="Trebuchet MS"/>
            </a:pPr>
            <a:r>
              <a:rPr lang="en-US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ODK Suitcase </a:t>
            </a:r>
            <a:r>
              <a:rPr lang="mr-IN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–</a:t>
            </a:r>
            <a:r>
              <a:rPr lang="en-US" sz="18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 For downloading collected data</a:t>
            </a:r>
            <a:endParaRPr sz="1800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3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444444"/>
                </a:solidFill>
              </a:rPr>
              <a:t>Java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Make sure Java 7 or higher is installed on the computer you plan to use. If it is not, </a:t>
            </a:r>
            <a:r>
              <a:rPr lang="en" sz="2000" u="sng" dirty="0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download and install i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t. </a:t>
            </a:r>
          </a:p>
          <a:p>
            <a:pPr marR="101600" lvl="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R="101600" lvl="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l="63684" t="27068" r="2621" b="41681"/>
          <a:stretch/>
        </p:blipFill>
        <p:spPr>
          <a:xfrm>
            <a:off x="2382969" y="2527443"/>
            <a:ext cx="4378062" cy="19312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4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" sz="2000" dirty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Chrome - Google's Chrome browser</a:t>
            </a:r>
            <a:r>
              <a:rPr lang="en-US" sz="2000" dirty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, used to preview surveys on laptop/</a:t>
            </a:r>
            <a:r>
              <a:rPr lang="en-US" sz="20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desktop</a:t>
            </a:r>
          </a:p>
          <a:p>
            <a:pPr lvl="0"/>
            <a:endParaRPr lang="en-US" sz="2000" dirty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lvl="0"/>
            <a:r>
              <a:rPr lang="en-US" sz="20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Install from </a:t>
            </a:r>
            <a:r>
              <a:rPr lang="en-US" sz="2000" dirty="0" smtClean="0">
                <a:solidFill>
                  <a:srgbClr val="444444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  <a:hlinkClick r:id="rId3"/>
              </a:rPr>
              <a:t>here</a:t>
            </a:r>
            <a:endParaRPr lang="en-US" sz="2000" dirty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5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175" t="36620" r="6366" b="42255"/>
          <a:stretch/>
        </p:blipFill>
        <p:spPr>
          <a:xfrm>
            <a:off x="3636335" y="2966189"/>
            <a:ext cx="5050465" cy="17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b="1" dirty="0">
                <a:solidFill>
                  <a:srgbClr val="444444"/>
                </a:solidFill>
              </a:rPr>
              <a:t>NodeJS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014712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450" dirty="0">
                <a:solidFill>
                  <a:srgbClr val="444444"/>
                </a:solidFill>
                <a:highlight>
                  <a:srgbClr val="FFFFFF"/>
                </a:highlight>
              </a:rPr>
              <a:t>M</a:t>
            </a:r>
            <a:r>
              <a:rPr lang="en" sz="1450" dirty="0" smtClean="0">
                <a:solidFill>
                  <a:srgbClr val="444444"/>
                </a:solidFill>
                <a:highlight>
                  <a:srgbClr val="FFFFFF"/>
                </a:highlight>
              </a:rPr>
              <a:t>ust </a:t>
            </a:r>
            <a:r>
              <a:rPr lang="en" sz="1450" dirty="0">
                <a:solidFill>
                  <a:srgbClr val="444444"/>
                </a:solidFill>
                <a:highlight>
                  <a:srgbClr val="FFFFFF"/>
                </a:highlight>
              </a:rPr>
              <a:t>use Version 6.2.2 or higher. To avoid directory path problems on Windows, </a:t>
            </a:r>
            <a:r>
              <a:rPr lang="en-US" sz="1450" dirty="0" smtClean="0">
                <a:solidFill>
                  <a:srgbClr val="444444"/>
                </a:solidFill>
                <a:highlight>
                  <a:srgbClr val="FFFFFF"/>
                </a:highlight>
              </a:rPr>
              <a:t>ODK requires </a:t>
            </a:r>
            <a:r>
              <a:rPr lang="en" sz="1450" dirty="0" smtClean="0">
                <a:solidFill>
                  <a:srgbClr val="444444"/>
                </a:solidFill>
                <a:highlight>
                  <a:srgbClr val="FFFFFF"/>
                </a:highlight>
              </a:rPr>
              <a:t>npm</a:t>
            </a:r>
            <a:r>
              <a:rPr lang="en-US" sz="1450" dirty="0" smtClean="0">
                <a:solidFill>
                  <a:srgbClr val="444444"/>
                </a:solidFill>
                <a:highlight>
                  <a:srgbClr val="FFFFFF"/>
                </a:highlight>
              </a:rPr>
              <a:t> (package manager for JavaScript)</a:t>
            </a:r>
            <a:r>
              <a:rPr lang="en" sz="1450" dirty="0" smtClean="0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r>
              <a:rPr lang="en-US" sz="1450" dirty="0" smtClean="0">
                <a:solidFill>
                  <a:srgbClr val="444444"/>
                </a:solidFill>
                <a:highlight>
                  <a:srgbClr val="FFFFFF"/>
                </a:highlight>
              </a:rPr>
              <a:t>v</a:t>
            </a:r>
            <a:r>
              <a:rPr lang="en" sz="1450" dirty="0" smtClean="0">
                <a:solidFill>
                  <a:srgbClr val="444444"/>
                </a:solidFill>
                <a:highlight>
                  <a:srgbClr val="FFFFFF"/>
                </a:highlight>
              </a:rPr>
              <a:t>3</a:t>
            </a:r>
            <a:r>
              <a:rPr lang="en" sz="1450" dirty="0">
                <a:solidFill>
                  <a:srgbClr val="444444"/>
                </a:solidFill>
                <a:highlight>
                  <a:srgbClr val="FFFFFF"/>
                </a:highlight>
              </a:rPr>
              <a:t>, and that is only available on this node release (or higher).</a:t>
            </a:r>
          </a:p>
          <a:p>
            <a:pPr marR="101600" lvl="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450" dirty="0">
                <a:solidFill>
                  <a:srgbClr val="444444"/>
                </a:solidFill>
                <a:highlight>
                  <a:srgbClr val="FFFFFF"/>
                </a:highlight>
              </a:rPr>
              <a:t>Follow the </a:t>
            </a:r>
            <a:r>
              <a:rPr lang="en" sz="1450" u="sng" dirty="0">
                <a:solidFill>
                  <a:srgbClr val="3389B6"/>
                </a:solidFill>
                <a:highlight>
                  <a:srgbClr val="FFFFFF"/>
                </a:highlight>
                <a:hlinkClick r:id="rId3"/>
              </a:rPr>
              <a:t>instructions here</a:t>
            </a:r>
            <a:r>
              <a:rPr lang="en" sz="1450" dirty="0">
                <a:solidFill>
                  <a:srgbClr val="444444"/>
                </a:solidFill>
                <a:highlight>
                  <a:srgbClr val="FFFFFF"/>
                </a:highlight>
              </a:rPr>
              <a:t> to install NodeJS.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l="18224" t="18560" r="15117" b="32234"/>
          <a:stretch/>
        </p:blipFill>
        <p:spPr>
          <a:xfrm>
            <a:off x="1604700" y="2528224"/>
            <a:ext cx="6095098" cy="25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2385050" y="3577700"/>
            <a:ext cx="2264700" cy="1300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6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316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444444"/>
                </a:solidFill>
              </a:rPr>
              <a:t>Grunt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rgbClr val="444444"/>
              </a:buClr>
              <a:buSzPct val="100000"/>
              <a:buFont typeface="Trebuchet MS"/>
              <a:buAutoNum type="arabicPeriod"/>
            </a:pPr>
            <a:r>
              <a:rPr lang="en" sz="1900" dirty="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After installing NodeJS, install Grunt On Windows </a:t>
            </a:r>
            <a:r>
              <a:rPr lang="en" sz="1900" dirty="0" smtClean="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by </a:t>
            </a:r>
            <a:r>
              <a:rPr lang="en" sz="1900" dirty="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opening a </a:t>
            </a:r>
            <a:r>
              <a:rPr lang="en" sz="1900" dirty="0">
                <a:solidFill>
                  <a:srgbClr val="3366F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cmd window </a:t>
            </a:r>
            <a:r>
              <a:rPr lang="en" sz="1900" dirty="0">
                <a:solidFill>
                  <a:srgbClr val="44444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1900" dirty="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go to Start Menu, search for cmd and open it)</a:t>
            </a:r>
          </a:p>
          <a:p>
            <a:pPr marL="457200" lvl="0" indent="-349250" rtl="0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rgbClr val="444444"/>
              </a:buClr>
              <a:buSzPct val="100000"/>
              <a:buFont typeface="Trebuchet MS"/>
              <a:buAutoNum type="arabicPeriod"/>
            </a:pPr>
            <a:r>
              <a:rPr lang="en" sz="1900" dirty="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Within this terminal, type command:</a:t>
            </a:r>
            <a:r>
              <a:rPr lang="en" sz="1900" dirty="0">
                <a:solidFill>
                  <a:srgbClr val="44444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npm install -g </a:t>
            </a:r>
            <a:r>
              <a:rPr lang="en" sz="1900" dirty="0" smtClean="0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grunt-cli</a:t>
            </a:r>
            <a:endParaRPr lang="en" sz="1900" dirty="0">
              <a:solidFill>
                <a:srgbClr val="FF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287338" marR="101600" lvl="0" indent="-182563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900" dirty="0">
                <a:solidFill>
                  <a:srgbClr val="44444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en-US" sz="1900" dirty="0">
                <a:solidFill>
                  <a:srgbClr val="44444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" sz="1900" dirty="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If grunt is successfully installed, the following command: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grunt --version</a:t>
            </a:r>
            <a:r>
              <a:rPr lang="en" sz="1900" dirty="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" sz="1900" dirty="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900" dirty="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Should display the installed version of grunt. e.g., </a:t>
            </a:r>
            <a:r>
              <a:rPr lang="en" sz="1900" i="1" dirty="0">
                <a:solidFill>
                  <a:srgbClr val="008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grunt-cli v1.2.0</a:t>
            </a:r>
            <a:r>
              <a:rPr lang="en" sz="1900" dirty="0">
                <a:solidFill>
                  <a:srgbClr val="008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-US" sz="1900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endParaRPr lang="en-US" sz="19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900" dirty="0" smtClean="0">
                <a:latin typeface="Trebuchet MS"/>
                <a:ea typeface="Trebuchet MS"/>
                <a:cs typeface="Trebuchet MS"/>
                <a:sym typeface="Trebuchet MS"/>
              </a:rPr>
              <a:t>Note: throughout slides </a:t>
            </a:r>
            <a:r>
              <a:rPr lang="en-US" sz="1900" dirty="0" smtClean="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blue is where you type</a:t>
            </a:r>
            <a:r>
              <a:rPr lang="en-US" sz="1900" dirty="0" smtClean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9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red is what you type</a:t>
            </a:r>
            <a:r>
              <a:rPr lang="en-US" sz="1900" dirty="0" smtClean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900" dirty="0" smtClean="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green is what you (should) see</a:t>
            </a:r>
            <a:endParaRPr sz="1900" dirty="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7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r="53551" b="52568"/>
          <a:stretch/>
        </p:blipFill>
        <p:spPr>
          <a:xfrm>
            <a:off x="1829871" y="137887"/>
            <a:ext cx="7292500" cy="48677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1330558" y="1079050"/>
            <a:ext cx="4917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330558" y="4707146"/>
            <a:ext cx="4917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8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11700" y="907248"/>
            <a:ext cx="8520600" cy="42362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>
                <a:solidFill>
                  <a:srgbClr val="00B05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ea typeface="Trebuchet MS"/>
                <a:cs typeface="Trebuchet MS"/>
                <a:sym typeface="Trebuchet MS"/>
              </a:rPr>
              <a:t>Install</a:t>
            </a:r>
          </a:p>
          <a:p>
            <a:pPr marL="0" lvl="0" indent="0">
              <a:buNone/>
            </a:pPr>
            <a:endParaRPr lang="en-US" sz="2000" dirty="0" smtClean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0" lvl="0" indent="0">
              <a:buNone/>
            </a:pPr>
            <a:endParaRPr lang="en-US" sz="2000" dirty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0" lvl="0" indent="0">
              <a:buNone/>
            </a:pPr>
            <a:endParaRPr lang="en-US" sz="2000" dirty="0" smtClean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0" lvl="0" indent="0">
              <a:buNone/>
            </a:pPr>
            <a:endParaRPr lang="en-US" sz="2000" dirty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0" lvl="0" indent="0">
              <a:buNone/>
            </a:pPr>
            <a:endParaRPr lang="en-US" sz="2000" dirty="0" smtClean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0" lvl="0" indent="0">
              <a:buNone/>
            </a:pPr>
            <a:endParaRPr lang="en-US" sz="2000" dirty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0" lvl="0" indent="0">
              <a:buNone/>
            </a:pPr>
            <a:endParaRPr lang="en-US" sz="2000" dirty="0" smtClean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0" lvl="0" indent="0">
              <a:buNone/>
            </a:pPr>
            <a:endParaRPr lang="en-US" sz="2000" dirty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0" lvl="0" indent="0">
              <a:buNone/>
            </a:pPr>
            <a:endParaRPr lang="en-US" sz="2000" dirty="0" smtClean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0" lvl="0" indent="0">
              <a:buNone/>
            </a:pPr>
            <a:endParaRPr lang="en-US" sz="2000" dirty="0" smtClean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0" lvl="0" indent="0">
              <a:buNone/>
            </a:pPr>
            <a:endParaRPr lang="en-US" sz="2000" dirty="0">
              <a:solidFill>
                <a:srgbClr val="444444"/>
              </a:solidFill>
              <a:highlight>
                <a:srgbClr val="FFFFFF"/>
              </a:highlight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Version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Android SDK</a:t>
            </a:r>
          </a:p>
          <a:p>
            <a:pPr lvl="0">
              <a:spcBef>
                <a:spcPts val="0"/>
              </a:spcBef>
              <a:buNone/>
            </a:pP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https://developer.android.com/studio/index.html#tos-header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i="1" dirty="0">
                <a:solidFill>
                  <a:srgbClr val="000000"/>
                </a:solidFill>
              </a:rPr>
              <a:t>Takes about 12 minutes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l="21608" t="28141" r="5265" b="15775"/>
          <a:stretch/>
        </p:blipFill>
        <p:spPr>
          <a:xfrm>
            <a:off x="2265650" y="1685800"/>
            <a:ext cx="6686549" cy="28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2118300" y="3539875"/>
            <a:ext cx="2401800" cy="1029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9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bar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bar theme.thmx</Template>
  <TotalTime>99</TotalTime>
  <Words>589</Words>
  <Application>Microsoft Macintosh PowerPoint</Application>
  <PresentationFormat>On-screen Show (16:9)</PresentationFormat>
  <Paragraphs>117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Trebuchet MS</vt:lpstr>
      <vt:lpstr>Blue bar theme</vt:lpstr>
      <vt:lpstr>Setting up ODK Software </vt:lpstr>
      <vt:lpstr>More extensive directions from: http://opendatakit-dev.cs.washington.edu/2_0_tools/release/218/application_designer</vt:lpstr>
      <vt:lpstr>Necessary Software</vt:lpstr>
      <vt:lpstr>Java</vt:lpstr>
      <vt:lpstr>Chrome</vt:lpstr>
      <vt:lpstr>NodeJS</vt:lpstr>
      <vt:lpstr>Grunt</vt:lpstr>
      <vt:lpstr>PowerPoint Presentation</vt:lpstr>
      <vt:lpstr>Android SDK </vt:lpstr>
      <vt:lpstr>In Android Studio</vt:lpstr>
      <vt:lpstr>In SDK configuration</vt:lpstr>
      <vt:lpstr>ODK Application Designer v2.0.zip  </vt:lpstr>
      <vt:lpstr>Launching the Application Designer</vt:lpstr>
      <vt:lpstr>Downloading ODK Suitcase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SOFTWARE</dc:title>
  <cp:lastModifiedBy>Caroline Krafft</cp:lastModifiedBy>
  <cp:revision>60</cp:revision>
  <dcterms:modified xsi:type="dcterms:W3CDTF">2018-01-14T18:38:31Z</dcterms:modified>
</cp:coreProperties>
</file>