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1945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opendatakit-dev.cs.washington.edu</a:t>
            </a:r>
            <a:r>
              <a:rPr lang="en-US" dirty="0" smtClean="0"/>
              <a:t>/2_0_tools/</a:t>
            </a:r>
            <a:r>
              <a:rPr lang="en-US" dirty="0" err="1" smtClean="0"/>
              <a:t>download_version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</a:t>
            </a:r>
            <a:r>
              <a:rPr lang="en-US" dirty="0" smtClean="0"/>
              <a:t>://docs.opendatakit.org/aggregate-install/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https://forum.opendatakit.org/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https://opendatakit-tablesdemo.appspot.com/Aggregate.html#odkTables/viewCurrentTables///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6BEA7-95FC-3246-A28B-6ADD4E1094BD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AC12F-CC36-5844-80F2-B5917A0A2AC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6E04-D534-BF43-8A42-B08D6B4BA9C9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77DF-FAE8-EF4A-BF16-F5946F796F3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66EB-B42A-5548-822C-3A46971C53F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F0DF-026C-524E-88CA-5E1596D20247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FF4-A6E5-D449-B93C-0AC67070E552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AB12-1DBF-4147-B9A6-02051651942B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833-92CF-F847-AEF8-51543D1D569C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4644-7D62-554F-A81B-9CF37BBB948F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0ABE-6E83-CE4F-A95E-EC8C28189365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C47B965F-DA41-5D40-BF7D-8AAE71DB84A6}" type="datetime1">
              <a:rPr lang="en-US" smtClean="0">
                <a:latin typeface="Corbel"/>
              </a:rPr>
              <a:t>1/14/18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opendatakit-dev.cs.washington.edu/1_0_tools/aggregate/tomcat_insta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kit-dev.cs.washington.edu/2_0_tools/download_version" TargetMode="External"/><Relationship Id="rId4" Type="http://schemas.openxmlformats.org/officeDocument/2006/relationships/hyperlink" Target="http://docs.opendatakit.org/aggregate-install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kit-tablesdemo.appspot.com/Aggregate.html%23odkTables/viewCurrentTables//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685799" y="1028700"/>
            <a:ext cx="8283539" cy="14454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000" dirty="0">
                <a:ea typeface="Amatic SC"/>
                <a:cs typeface="Amatic SC"/>
                <a:sym typeface="Amatic SC"/>
              </a:rPr>
              <a:t>ODK </a:t>
            </a:r>
            <a:r>
              <a:rPr lang="en" sz="4000" dirty="0" smtClean="0">
                <a:ea typeface="Amatic SC"/>
                <a:cs typeface="Amatic SC"/>
                <a:sym typeface="Amatic SC"/>
              </a:rPr>
              <a:t>Aggregate</a:t>
            </a:r>
            <a:r>
              <a:rPr lang="en-US" sz="4000" dirty="0" smtClean="0">
                <a:ea typeface="Amatic SC"/>
                <a:cs typeface="Amatic SC"/>
                <a:sym typeface="Amatic SC"/>
              </a:rPr>
              <a:t>: </a:t>
            </a:r>
            <a:br>
              <a:rPr lang="en-US" sz="4000" dirty="0" smtClean="0">
                <a:ea typeface="Amatic SC"/>
                <a:cs typeface="Amatic SC"/>
                <a:sym typeface="Amatic SC"/>
              </a:rPr>
            </a:br>
            <a:r>
              <a:rPr lang="en" sz="3600" i="1" dirty="0" smtClean="0"/>
              <a:t>Setting </a:t>
            </a:r>
            <a:r>
              <a:rPr lang="en" sz="3600" i="1" dirty="0"/>
              <a:t>up an ODK Aggregate account</a:t>
            </a:r>
            <a:r>
              <a:rPr lang="en" sz="4000" i="1" dirty="0"/>
              <a:t/>
            </a:r>
            <a:br>
              <a:rPr lang="en" sz="4000" i="1" dirty="0"/>
            </a:br>
            <a:endParaRPr lang="en" sz="4000" dirty="0">
              <a:ea typeface="Amatic SC"/>
              <a:cs typeface="Amatic SC"/>
              <a:sym typeface="Amatic SC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685800" y="2628899"/>
            <a:ext cx="6400800" cy="17721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Dr. Caroline Krafft</a:t>
            </a:r>
          </a:p>
          <a:p>
            <a:r>
              <a:rPr lang="en-US" sz="1800" dirty="0"/>
              <a:t>St. Catherine University</a:t>
            </a:r>
          </a:p>
          <a:p>
            <a:r>
              <a:rPr lang="en-US" sz="1800" dirty="0">
                <a:hlinkClick r:id="rId3"/>
              </a:rPr>
              <a:t>cgkrafft@stkate.edu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Version: January 14, 2018</a:t>
            </a:r>
          </a:p>
          <a:p>
            <a:endParaRPr lang="en-US" sz="1800" dirty="0"/>
          </a:p>
          <a:p>
            <a:pPr lvl="0">
              <a:spcBef>
                <a:spcPts val="0"/>
              </a:spcBef>
              <a:buNone/>
            </a:pPr>
            <a:endParaRPr lang="en" sz="18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ODK Tables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8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dirty="0">
                <a:highlight>
                  <a:srgbClr val="FFFFFF"/>
                </a:highlight>
              </a:rPr>
              <a:t>Tables is a program that allows you to visualize and edit data, revisiting existing data and syncing it with an ODK Aggregate instance in the cloud. </a:t>
            </a:r>
            <a:endParaRPr lang="en-US" sz="2000" dirty="0" smtClean="0"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" sz="2000" dirty="0" smtClean="0">
                <a:highlight>
                  <a:srgbClr val="FFFFFF"/>
                </a:highlight>
              </a:rPr>
              <a:t>Using </a:t>
            </a:r>
            <a:r>
              <a:rPr lang="en" sz="2000" dirty="0">
                <a:highlight>
                  <a:srgbClr val="FFFFFF"/>
                </a:highlight>
              </a:rPr>
              <a:t>Tables as your entry-point to data collection, you will be able to gather data using ODK Survey, sync it to a server, and have other users download and edit the data on their own devices.</a:t>
            </a:r>
          </a:p>
          <a:p>
            <a:pPr>
              <a:lnSpc>
                <a:spcPct val="115000"/>
              </a:lnSpc>
            </a:pPr>
            <a:r>
              <a:rPr lang="en" sz="2000" dirty="0">
                <a:highlight>
                  <a:srgbClr val="FFFFFF"/>
                </a:highlight>
              </a:rPr>
              <a:t>You will need to add ODK Tables on ODK </a:t>
            </a:r>
            <a:r>
              <a:rPr lang="en" sz="2000" dirty="0" smtClean="0">
                <a:highlight>
                  <a:srgbClr val="FFFFFF"/>
                </a:highlight>
              </a:rPr>
              <a:t>Aggregate</a:t>
            </a:r>
            <a:endParaRPr sz="20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475" y="191100"/>
            <a:ext cx="4086229" cy="9020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Tables in ODK Aggregate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475" y="1646295"/>
            <a:ext cx="3753300" cy="33824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To add ODK Table into Aggregate </a:t>
            </a:r>
            <a:r>
              <a:rPr lang="en" sz="1600" dirty="0" smtClean="0"/>
              <a:t>you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must </a:t>
            </a:r>
            <a:r>
              <a:rPr lang="en" sz="1600" dirty="0"/>
              <a:t>have Administrator </a:t>
            </a:r>
            <a:r>
              <a:rPr lang="en" sz="1600" dirty="0" smtClean="0"/>
              <a:t>status.</a:t>
            </a:r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1. First click </a:t>
            </a:r>
            <a:r>
              <a:rPr lang="en" sz="1600" dirty="0" smtClean="0"/>
              <a:t>on </a:t>
            </a:r>
            <a:r>
              <a:rPr lang="en" sz="1600" dirty="0"/>
              <a:t>Site Admin tab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2</a:t>
            </a:r>
            <a:r>
              <a:rPr lang="en" sz="1600" dirty="0" smtClean="0"/>
              <a:t>.</a:t>
            </a:r>
            <a:r>
              <a:rPr lang="en-US" sz="1600" dirty="0" smtClean="0"/>
              <a:t> </a:t>
            </a:r>
            <a:r>
              <a:rPr lang="en" sz="1600" dirty="0" smtClean="0"/>
              <a:t>Then </a:t>
            </a:r>
            <a:r>
              <a:rPr lang="en" sz="1600" dirty="0"/>
              <a:t>click on Preferences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3</a:t>
            </a:r>
            <a:r>
              <a:rPr lang="en" sz="1600" dirty="0" smtClean="0"/>
              <a:t>.</a:t>
            </a:r>
            <a:r>
              <a:rPr lang="en-US" sz="1600" dirty="0" smtClean="0"/>
              <a:t> </a:t>
            </a:r>
            <a:r>
              <a:rPr lang="en" sz="1600" dirty="0" smtClean="0"/>
              <a:t>Next</a:t>
            </a:r>
            <a:r>
              <a:rPr lang="en" sz="1600" dirty="0"/>
              <a:t>, under ODK 2.0 Feature click the box underneath </a:t>
            </a:r>
            <a:r>
              <a:rPr lang="en-US" sz="1600" dirty="0" smtClean="0"/>
              <a:t>(Sync functionality)</a:t>
            </a:r>
            <a:endParaRPr lang="en"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4.Finally, a tab should appear named “ODK Tables”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5. Now, anything you do on your ODK tables app on your tablet should show up under this tab once you have synced your devices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4399313" y="274905"/>
            <a:ext cx="4653681" cy="4706651"/>
            <a:chOff x="4399475" y="558925"/>
            <a:chExt cx="4569600" cy="4274499"/>
          </a:xfrm>
        </p:grpSpPr>
        <p:grpSp>
          <p:nvGrpSpPr>
            <p:cNvPr id="118" name="Shape 118"/>
            <p:cNvGrpSpPr/>
            <p:nvPr/>
          </p:nvGrpSpPr>
          <p:grpSpPr>
            <a:xfrm>
              <a:off x="4552375" y="558925"/>
              <a:ext cx="4416700" cy="4274499"/>
              <a:chOff x="4524625" y="579125"/>
              <a:chExt cx="4416700" cy="4274499"/>
            </a:xfrm>
          </p:grpSpPr>
          <p:pic>
            <p:nvPicPr>
              <p:cNvPr id="119" name="Shape 119"/>
              <p:cNvPicPr preferRelativeResize="0"/>
              <p:nvPr/>
            </p:nvPicPr>
            <p:blipFill rotWithShape="1">
              <a:blip r:embed="rId3">
                <a:alphaModFix/>
              </a:blip>
              <a:srcRect t="6162" r="50568" b="14622"/>
              <a:stretch/>
            </p:blipFill>
            <p:spPr>
              <a:xfrm>
                <a:off x="4524625" y="579125"/>
                <a:ext cx="4416700" cy="4274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Shape 120"/>
              <p:cNvSpPr/>
              <p:nvPr/>
            </p:nvSpPr>
            <p:spPr>
              <a:xfrm>
                <a:off x="7231100" y="606125"/>
                <a:ext cx="480300" cy="2505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5102563" y="788640"/>
                <a:ext cx="522600" cy="179399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603000" y="579125"/>
                <a:ext cx="480300" cy="30450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3" name="Shape 123"/>
              <p:cNvSpPr txBox="1"/>
              <p:nvPr/>
            </p:nvSpPr>
            <p:spPr>
              <a:xfrm>
                <a:off x="7569850" y="1017725"/>
                <a:ext cx="2619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900" b="1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124" name="Shape 124"/>
              <p:cNvSpPr txBox="1"/>
              <p:nvPr/>
            </p:nvSpPr>
            <p:spPr>
              <a:xfrm>
                <a:off x="5589656" y="1197582"/>
                <a:ext cx="261900" cy="25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900" b="1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25" name="Shape 125"/>
              <p:cNvSpPr txBox="1"/>
              <p:nvPr/>
            </p:nvSpPr>
            <p:spPr>
              <a:xfrm>
                <a:off x="6351325" y="994775"/>
                <a:ext cx="261900" cy="35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sz="900" b="1">
                    <a:solidFill>
                      <a:srgbClr val="FF0000"/>
                    </a:solidFill>
                  </a:rPr>
                  <a:t>4</a:t>
                </a:r>
              </a:p>
            </p:txBody>
          </p:sp>
          <p:cxnSp>
            <p:nvCxnSpPr>
              <p:cNvPr id="126" name="Shape 126"/>
              <p:cNvCxnSpPr/>
              <p:nvPr/>
            </p:nvCxnSpPr>
            <p:spPr>
              <a:xfrm rot="10800000">
                <a:off x="7484975" y="908125"/>
                <a:ext cx="78600" cy="21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7" name="Shape 127"/>
              <p:cNvCxnSpPr/>
              <p:nvPr/>
            </p:nvCxnSpPr>
            <p:spPr>
              <a:xfrm rot="10800000" flipH="1">
                <a:off x="6602987" y="939775"/>
                <a:ext cx="176100" cy="1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128" name="Shape 128"/>
              <p:cNvCxnSpPr/>
              <p:nvPr/>
            </p:nvCxnSpPr>
            <p:spPr>
              <a:xfrm rot="10800000">
                <a:off x="5476849" y="968045"/>
                <a:ext cx="112800" cy="26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129" name="Shape 129"/>
            <p:cNvSpPr/>
            <p:nvPr/>
          </p:nvSpPr>
          <p:spPr>
            <a:xfrm>
              <a:off x="4399475" y="4140415"/>
              <a:ext cx="1485600" cy="268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6169986" y="4122265"/>
              <a:ext cx="2619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900" b="1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31" name="Shape 131"/>
            <p:cNvCxnSpPr/>
            <p:nvPr/>
          </p:nvCxnSpPr>
          <p:spPr>
            <a:xfrm flipH="1">
              <a:off x="5961182" y="4267765"/>
              <a:ext cx="208800" cy="1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Setting</a:t>
            </a:r>
            <a:r>
              <a:rPr lang="en" dirty="0"/>
              <a:t> up ODK Aggregate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ODK Aggregate: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ODK Aggregate is the ready-to-deploy server and data repository</a:t>
            </a:r>
          </a:p>
          <a:p>
            <a:pPr lvl="1"/>
            <a:r>
              <a:rPr lang="en-US" dirty="0" smtClean="0"/>
              <a:t>Provides blank forms to tablets</a:t>
            </a:r>
          </a:p>
          <a:p>
            <a:pPr lvl="1"/>
            <a:r>
              <a:rPr lang="en-US" dirty="0" smtClean="0"/>
              <a:t>Accepts finalized forms (submissions)</a:t>
            </a:r>
          </a:p>
          <a:p>
            <a:pPr lvl="1"/>
            <a:r>
              <a:rPr lang="en-US" dirty="0" smtClean="0"/>
              <a:t>Manage collected </a:t>
            </a:r>
            <a:r>
              <a:rPr lang="en-US" dirty="0" smtClean="0"/>
              <a:t>data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Can deploy to Google’s App Engine (we </a:t>
            </a:r>
            <a:r>
              <a:rPr lang="en-US" dirty="0" smtClean="0"/>
              <a:t>walk through this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Alternatively c</a:t>
            </a:r>
            <a:r>
              <a:rPr lang="en-US" dirty="0" smtClean="0"/>
              <a:t>an </a:t>
            </a:r>
            <a:r>
              <a:rPr lang="en-US" dirty="0" smtClean="0"/>
              <a:t>deploy locally on a Tomcat server (or any </a:t>
            </a:r>
            <a:r>
              <a:rPr lang="en-US" dirty="0" err="1" smtClean="0"/>
              <a:t>serverlet</a:t>
            </a:r>
            <a:r>
              <a:rPr lang="en-US" dirty="0" smtClean="0"/>
              <a:t> 2.5-compatible (or higher) web container) backed with </a:t>
            </a:r>
            <a:r>
              <a:rPr lang="en-US" dirty="0" smtClean="0"/>
              <a:t>a SQL database server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http://opendatakit-dev.cs.washington.edu/1_0_tools/aggregate/</a:t>
            </a:r>
            <a:r>
              <a:rPr lang="en-US" dirty="0" smtClean="0">
                <a:hlinkClick r:id="rId3"/>
              </a:rPr>
              <a:t>tomcat_install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Note: ODK Sync Endpoints is a more technically advanced alternative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2760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</a:t>
            </a:r>
            <a:r>
              <a:rPr lang="en" dirty="0" smtClean="0"/>
              <a:t>Aggregate: </a:t>
            </a:r>
            <a:r>
              <a:rPr lang="en" dirty="0"/>
              <a:t>Installation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204650" cy="33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Download ODK </a:t>
            </a:r>
            <a:r>
              <a:rPr lang="en" sz="2000" dirty="0" smtClean="0"/>
              <a:t>Aggregate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3"/>
              </a:rPr>
              <a:t>here</a:t>
            </a:r>
            <a:r>
              <a:rPr lang="en-US" sz="2000" dirty="0" smtClean="0"/>
              <a:t>. </a:t>
            </a:r>
          </a:p>
          <a:p>
            <a:pPr lvl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buNone/>
            </a:pPr>
            <a:r>
              <a:rPr lang="en" sz="2000" dirty="0" smtClean="0"/>
              <a:t>If you run into any issues installing, refer to the ODK Aggregate instructions </a:t>
            </a: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page</a:t>
            </a:r>
            <a:r>
              <a:rPr lang="en" sz="2000" dirty="0" smtClean="0"/>
              <a:t>. There is also</a:t>
            </a:r>
            <a:r>
              <a:rPr lang="en-US" sz="2000" dirty="0" smtClean="0"/>
              <a:t> ODK Forum</a:t>
            </a:r>
            <a:r>
              <a:rPr lang="en" sz="2000" dirty="0" smtClean="0"/>
              <a:t> for any questions you may have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 https://</a:t>
            </a:r>
            <a:r>
              <a:rPr lang="en-US" sz="2000" dirty="0" err="1" smtClean="0"/>
              <a:t>forum.opendatakit.org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ODK Aggregate: An Example from Google API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699" y="1722703"/>
            <a:ext cx="3340977" cy="3191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 sz="2000" dirty="0" smtClean="0"/>
              <a:t>Following </a:t>
            </a:r>
            <a:r>
              <a:rPr lang="en-US" sz="2000" dirty="0" smtClean="0">
                <a:hlinkClick r:id="rId3"/>
              </a:rPr>
              <a:t>this </a:t>
            </a:r>
            <a:r>
              <a:rPr lang="en" sz="2000" dirty="0" smtClean="0">
                <a:hlinkClick r:id="rId3"/>
              </a:rPr>
              <a:t>URL</a:t>
            </a:r>
            <a:r>
              <a:rPr lang="en" sz="2000" dirty="0" smtClean="0"/>
              <a:t> </a:t>
            </a:r>
            <a:r>
              <a:rPr lang="en" sz="2000" dirty="0"/>
              <a:t>will bring </a:t>
            </a:r>
            <a:r>
              <a:rPr lang="en-US" sz="2000" dirty="0" smtClean="0"/>
              <a:t>us </a:t>
            </a:r>
            <a:r>
              <a:rPr lang="en" sz="2000" dirty="0" smtClean="0"/>
              <a:t>to </a:t>
            </a:r>
            <a:r>
              <a:rPr lang="en-US" sz="2000" dirty="0" smtClean="0"/>
              <a:t>the test </a:t>
            </a:r>
            <a:r>
              <a:rPr lang="en" sz="2000" dirty="0" smtClean="0"/>
              <a:t>ODK </a:t>
            </a:r>
            <a:r>
              <a:rPr lang="en" sz="2000" dirty="0"/>
              <a:t>Aggregate server. </a:t>
            </a:r>
            <a:endParaRPr lang="en-US" sz="2000" dirty="0" smtClean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sz="2000" dirty="0" smtClean="0"/>
              <a:t>Next steps would be to click </a:t>
            </a:r>
            <a:r>
              <a:rPr lang="en" sz="2000" dirty="0"/>
              <a:t>“Log </a:t>
            </a:r>
            <a:r>
              <a:rPr lang="en" sz="2000" dirty="0" smtClean="0"/>
              <a:t>In” and enter </a:t>
            </a:r>
            <a:r>
              <a:rPr lang="en" sz="2000" dirty="0"/>
              <a:t>the </a:t>
            </a:r>
            <a:r>
              <a:rPr lang="en" sz="2000" i="1" dirty="0" smtClean="0"/>
              <a:t>username</a:t>
            </a:r>
            <a:r>
              <a:rPr lang="en" sz="2000" dirty="0" smtClean="0"/>
              <a:t> and </a:t>
            </a:r>
            <a:r>
              <a:rPr lang="en" sz="2000" i="1" dirty="0" smtClean="0"/>
              <a:t>password</a:t>
            </a:r>
            <a:r>
              <a:rPr lang="en-US" sz="2000" dirty="0" smtClean="0"/>
              <a:t>.</a:t>
            </a:r>
            <a:endParaRPr lang="en" sz="20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250" y="1410025"/>
            <a:ext cx="4603446" cy="30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7433350" y="1823525"/>
            <a:ext cx="480300" cy="250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ODK Aggregate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62975" y="1268875"/>
            <a:ext cx="8520600" cy="333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top of the screen will look like this. Go to Site Admin.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7" name="Shape 87" descr="AGG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75" y="1887850"/>
            <a:ext cx="7877273" cy="6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2053200" y="1922650"/>
            <a:ext cx="696000" cy="243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060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0718"/>
            <a:ext cx="8520600" cy="41827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ODK Aggregate allows users different capabilities:</a:t>
            </a:r>
          </a:p>
          <a:p>
            <a:endParaRPr lang="en-US" dirty="0"/>
          </a:p>
          <a:p>
            <a:r>
              <a:rPr lang="en-US" dirty="0"/>
              <a:t>Data Collector - able to download forms to ODK </a:t>
            </a:r>
            <a:r>
              <a:rPr lang="en-US" dirty="0" smtClean="0"/>
              <a:t>Survey and </a:t>
            </a:r>
            <a:r>
              <a:rPr lang="en-US" dirty="0"/>
              <a:t>submit data </a:t>
            </a:r>
            <a:r>
              <a:rPr lang="en-US" dirty="0" smtClean="0"/>
              <a:t>to </a:t>
            </a:r>
            <a:r>
              <a:rPr lang="en-US" dirty="0"/>
              <a:t>ODK Aggregate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Viewer - able to log onto the ODK Aggregate website, filter and view submissions, and generate </a:t>
            </a:r>
            <a:r>
              <a:rPr lang="en-US" dirty="0" err="1"/>
              <a:t>csv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for download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Form Manager - all the capabilities of a Data Viewer plus the abilities to upload a form definition, delete a form and its data, and upload submissions manually through the ODK Aggregate website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Synchronize Tables - able to download, upload and alter data records within ODK Tables as restricted by table-access privileges granted to the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Tables Super-user - able to administer row-level and table-access privileges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Administer Tables - able to administer tables and row-level and table-access privileges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Site Administrator - all the capabilities of a Form Manager plus the ability to add users, set passwords, and grant these capabilities to other users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4147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/>
              <a:t>ODK Aggregate: Permissions and Users</a:t>
            </a:r>
          </a:p>
        </p:txBody>
      </p:sp>
      <p:pic>
        <p:nvPicPr>
          <p:cNvPr id="94" name="Shape 94" descr="AGG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00" y="1893950"/>
            <a:ext cx="5902148" cy="21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90500" y="1489500"/>
            <a:ext cx="3000000" cy="31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You </a:t>
            </a:r>
            <a:r>
              <a:rPr lang="en" dirty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are the site administrator.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If </a:t>
            </a:r>
            <a:r>
              <a:rPr lang="en" dirty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you are using a dummy tester, you can either create a new gmail account or create an ODK account to be the tester.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Once you’ve created an account, enter the username into “Add Users”.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Under “Edit Users”, you can set unique passwords for the data collectors. </a:t>
            </a:r>
            <a:endParaRPr lang="en-US" dirty="0" smtClean="0">
              <a:solidFill>
                <a:schemeClr val="tx1"/>
              </a:solidFill>
              <a:latin typeface="+mn-lt"/>
              <a:ea typeface="Playfair Display"/>
              <a:cs typeface="Playfair Display"/>
              <a:sym typeface="Playfair Display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Make </a:t>
            </a:r>
            <a:r>
              <a:rPr lang="en" dirty="0">
                <a:solidFill>
                  <a:schemeClr val="tx1"/>
                </a:solidFill>
                <a:latin typeface="+mn-lt"/>
                <a:ea typeface="Playfair Display"/>
                <a:cs typeface="Playfair Display"/>
                <a:sym typeface="Playfair Display"/>
              </a:rPr>
              <a:t>sure to save changes.</a:t>
            </a:r>
          </a:p>
        </p:txBody>
      </p:sp>
      <p:sp>
        <p:nvSpPr>
          <p:cNvPr id="96" name="Shape 96"/>
          <p:cNvSpPr/>
          <p:nvPr/>
        </p:nvSpPr>
        <p:spPr>
          <a:xfrm>
            <a:off x="3166825" y="1900100"/>
            <a:ext cx="410700" cy="180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66825" y="3284450"/>
            <a:ext cx="410700" cy="180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166825" y="3070250"/>
            <a:ext cx="523500" cy="214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497700" y="2317825"/>
            <a:ext cx="641100" cy="214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+mj-lt"/>
              </a:rPr>
              <a:t>Adding ODK Tables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37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114</TotalTime>
  <Words>685</Words>
  <Application>Microsoft Macintosh PowerPoint</Application>
  <PresentationFormat>On-screen Show (16:9)</PresentationFormat>
  <Paragraphs>88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Corbel</vt:lpstr>
      <vt:lpstr>Blue bar theme</vt:lpstr>
      <vt:lpstr>ODK Aggregate:  Setting up an ODK Aggregate account </vt:lpstr>
      <vt:lpstr>Setting up ODK Aggregate</vt:lpstr>
      <vt:lpstr>ODK Aggregate: Options</vt:lpstr>
      <vt:lpstr>ODK Aggregate: Installation</vt:lpstr>
      <vt:lpstr>ODK Aggregate: An Example from Google API</vt:lpstr>
      <vt:lpstr>ODK Aggregate</vt:lpstr>
      <vt:lpstr>Roles</vt:lpstr>
      <vt:lpstr>ODK Aggregate: Permissions and Users</vt:lpstr>
      <vt:lpstr>Adding ODK Tables</vt:lpstr>
      <vt:lpstr>ODK Tables</vt:lpstr>
      <vt:lpstr>ODK Tables in ODK Aggregate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ODK Aggregate:  Setting up an ODK Aggregate account </dc:title>
  <cp:lastModifiedBy>Caroline Krafft</cp:lastModifiedBy>
  <cp:revision>48</cp:revision>
  <dcterms:modified xsi:type="dcterms:W3CDTF">2018-01-14T18:51:52Z</dcterms:modified>
</cp:coreProperties>
</file>