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7"/>
  </p:notesMasterIdLst>
  <p:sldIdLst>
    <p:sldId id="270" r:id="rId2"/>
    <p:sldId id="257" r:id="rId3"/>
    <p:sldId id="258" r:id="rId4"/>
    <p:sldId id="271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72" r:id="rId15"/>
    <p:sldId id="269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112" y="-73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033736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opendatakit-dev.cs.washington.edu</a:t>
            </a:r>
            <a:r>
              <a:rPr lang="en-US" dirty="0" smtClean="0"/>
              <a:t>/2_0_tools/</a:t>
            </a:r>
            <a:r>
              <a:rPr lang="en-US" dirty="0" err="1" smtClean="0"/>
              <a:t>download_version</a:t>
            </a:r>
            <a:endParaRPr lang="en-US" dirty="0" smtClean="0"/>
          </a:p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http://</a:t>
            </a:r>
            <a:r>
              <a:rPr lang="en-US" dirty="0" err="1" smtClean="0"/>
              <a:t>opendatakit-dev.cs.washington.edu</a:t>
            </a:r>
            <a:r>
              <a:rPr lang="en-US" dirty="0" smtClean="0"/>
              <a:t>/2_0_tools/</a:t>
            </a:r>
            <a:r>
              <a:rPr lang="en-US" dirty="0" err="1" smtClean="0"/>
              <a:t>download_version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http://</a:t>
            </a:r>
            <a:r>
              <a:rPr lang="en-US" dirty="0" err="1" smtClean="0"/>
              <a:t>opendatakit-dev.cs.washington.edu</a:t>
            </a:r>
            <a:r>
              <a:rPr lang="en-US" dirty="0" smtClean="0"/>
              <a:t>/2_0_tools/</a:t>
            </a:r>
            <a:r>
              <a:rPr lang="en-US" dirty="0" err="1" smtClean="0"/>
              <a:t>download_version</a:t>
            </a:r>
            <a:endParaRPr lang="en-US" dirty="0" smtClean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6BEA7-95FC-3246-A28B-6ADD4E1094BD}" type="datetime1">
              <a:rPr lang="en-US" smtClean="0">
                <a:latin typeface="Corbel"/>
              </a:rPr>
              <a:t>1/14/18</a:t>
            </a:fld>
            <a:endParaRPr lang="en-US" dirty="0">
              <a:latin typeface="Corbe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Corbe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AC12F-CC36-5844-80F2-B5917A0A2ACB}" type="datetime1">
              <a:rPr lang="en-US" smtClean="0">
                <a:latin typeface="Corbel"/>
              </a:rPr>
              <a:t>1/14/18</a:t>
            </a:fld>
            <a:endParaRPr lang="en-US" dirty="0">
              <a:latin typeface="Corbe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Corbe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6E04-D534-BF43-8A42-B08D6B4BA9C9}" type="datetime1">
              <a:rPr lang="en-US" smtClean="0">
                <a:latin typeface="Corbel"/>
              </a:rPr>
              <a:t>1/14/18</a:t>
            </a:fld>
            <a:endParaRPr lang="en-US" dirty="0">
              <a:latin typeface="Corbe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Corbe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bg>
      <p:bgPr>
        <a:solidFill>
          <a:schemeClr val="accent5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577DF-FAE8-EF4A-BF16-F5946F796F36}" type="datetime1">
              <a:rPr lang="en-US" smtClean="0">
                <a:latin typeface="Corbel"/>
              </a:rPr>
              <a:t>1/14/18</a:t>
            </a:fld>
            <a:endParaRPr lang="en-US" dirty="0">
              <a:latin typeface="Corbe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Corbe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1" i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66EB-B42A-5548-822C-3A46971C53FB}" type="datetime1">
              <a:rPr lang="en-US" smtClean="0">
                <a:latin typeface="Corbel"/>
              </a:rPr>
              <a:t>1/14/18</a:t>
            </a:fld>
            <a:endParaRPr lang="en-US" dirty="0">
              <a:latin typeface="Corbe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Corbe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3F0DF-026C-524E-88CA-5E1596D20247}" type="datetime1">
              <a:rPr lang="en-US" smtClean="0">
                <a:latin typeface="Corbel"/>
              </a:rPr>
              <a:t>1/14/18</a:t>
            </a:fld>
            <a:endParaRPr lang="en-US" dirty="0">
              <a:latin typeface="Corbe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Corbe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rgbClr val="29293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rgbClr val="292934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BFF4-A6E5-D449-B93C-0AC67070E552}" type="datetime1">
              <a:rPr lang="en-US" smtClean="0">
                <a:latin typeface="Corbel"/>
              </a:rPr>
              <a:t>1/14/18</a:t>
            </a:fld>
            <a:endParaRPr lang="en-US" dirty="0">
              <a:latin typeface="Corbel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Corbel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6AB12-1DBF-4147-B9A6-02051651942B}" type="datetime1">
              <a:rPr lang="en-US" smtClean="0">
                <a:latin typeface="Corbel"/>
              </a:rPr>
              <a:t>1/14/18</a:t>
            </a:fld>
            <a:endParaRPr lang="en-US" dirty="0">
              <a:latin typeface="Corbe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Corbe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3C833-92CF-F847-AEF8-51543D1D569C}" type="datetime1">
              <a:rPr lang="en-US" smtClean="0">
                <a:latin typeface="Corbel"/>
              </a:rPr>
              <a:t>1/14/18</a:t>
            </a:fld>
            <a:endParaRPr lang="en-US" dirty="0">
              <a:latin typeface="Corbe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Corbe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A4644-7D62-554F-A81B-9CF37BBB948F}" type="datetime1">
              <a:rPr lang="en-US" smtClean="0">
                <a:latin typeface="Corbel"/>
              </a:rPr>
              <a:t>1/14/18</a:t>
            </a:fld>
            <a:endParaRPr lang="en-US" dirty="0">
              <a:latin typeface="Corbe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Corbe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0ABE-6E83-CE4F-A95E-EC8C28189365}" type="datetime1">
              <a:rPr lang="en-US" smtClean="0">
                <a:latin typeface="Corbel"/>
              </a:rPr>
              <a:t>1/14/18</a:t>
            </a:fld>
            <a:endParaRPr lang="en-US" dirty="0">
              <a:latin typeface="Corbe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Corbe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457200"/>
            <a:fld id="{C47B965F-DA41-5D40-BF7D-8AAE71DB84A6}" type="datetime1">
              <a:rPr lang="en-US" smtClean="0">
                <a:latin typeface="Corbel"/>
              </a:rPr>
              <a:t>1/14/18</a:t>
            </a:fld>
            <a:endParaRPr lang="en-US" dirty="0">
              <a:latin typeface="Corbe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pPr defTabSz="45720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1"/>
                </a:solidFill>
                <a:latin typeface="+mj-lt"/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cgkrafft@stkate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opendatakit-simpledemo.appspot.com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opendatakit-dev.cs.washington.edu/2_0_tools/download_version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opendatakit-dev.cs.washington.edu/2_0_tools/download_version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opendatakit-dev.cs.washington.edu/2_0_tools/download_version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Setting up ODK on Tablets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5800" y="2628899"/>
            <a:ext cx="6400800" cy="2022613"/>
          </a:xfrm>
        </p:spPr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Dr. Caroline Krafft</a:t>
            </a:r>
          </a:p>
          <a:p>
            <a:r>
              <a:rPr lang="en-US" dirty="0"/>
              <a:t>St. Catherine University</a:t>
            </a:r>
          </a:p>
          <a:p>
            <a:r>
              <a:rPr lang="en-US" dirty="0">
                <a:hlinkClick r:id="rId2"/>
              </a:rPr>
              <a:t>cgkrafft@stkate.edu</a:t>
            </a:r>
            <a:endParaRPr lang="en-US" dirty="0"/>
          </a:p>
          <a:p>
            <a:endParaRPr lang="en-US" dirty="0"/>
          </a:p>
          <a:p>
            <a:r>
              <a:rPr lang="en-US"/>
              <a:t>Version: January 14, 2018</a:t>
            </a:r>
          </a:p>
          <a:p>
            <a:pPr lvl="0">
              <a:spcBef>
                <a:spcPts val="0"/>
              </a:spcBef>
            </a:pPr>
            <a:endParaRPr lang="en" i="1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82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Starting ODK Services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821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Y</a:t>
            </a:r>
            <a:r>
              <a:rPr lang="en" sz="2000" dirty="0" smtClean="0"/>
              <a:t>ou </a:t>
            </a:r>
            <a:r>
              <a:rPr lang="en" sz="2000" dirty="0"/>
              <a:t>will need to connect ODK Services to ODK Aggregate.</a:t>
            </a:r>
          </a:p>
          <a:p>
            <a:pPr marL="457200" indent="-457200">
              <a:buFont typeface="+mj-lt"/>
              <a:buAutoNum type="arabicPeriod"/>
            </a:pPr>
            <a:r>
              <a:rPr lang="en" sz="2000" dirty="0" smtClean="0"/>
              <a:t>Go </a:t>
            </a:r>
            <a:r>
              <a:rPr lang="en" sz="2000" dirty="0"/>
              <a:t>to settings in ODK </a:t>
            </a:r>
            <a:r>
              <a:rPr lang="en-US" sz="2000" dirty="0" smtClean="0"/>
              <a:t>S</a:t>
            </a:r>
            <a:r>
              <a:rPr lang="en" sz="2000" dirty="0" smtClean="0"/>
              <a:t>ervices </a:t>
            </a:r>
            <a:r>
              <a:rPr lang="en" sz="2000" dirty="0"/>
              <a:t>and click on Server settings</a:t>
            </a:r>
          </a:p>
          <a:p>
            <a:pPr marL="457200" indent="-457200">
              <a:buFont typeface="+mj-lt"/>
              <a:buAutoNum type="arabicPeriod"/>
            </a:pPr>
            <a:r>
              <a:rPr lang="en" sz="2000" dirty="0" smtClean="0"/>
              <a:t>Change </a:t>
            </a:r>
            <a:r>
              <a:rPr lang="en" sz="2000" dirty="0"/>
              <a:t>the Server URL to your ODK Aggregate </a:t>
            </a:r>
            <a:r>
              <a:rPr lang="en" sz="2000" dirty="0" smtClean="0"/>
              <a:t>URL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" sz="2000" dirty="0" smtClean="0"/>
              <a:t>Change </a:t>
            </a:r>
            <a:r>
              <a:rPr lang="en" sz="2000" dirty="0"/>
              <a:t>Server Sign-on Credential to </a:t>
            </a:r>
            <a:r>
              <a:rPr lang="en" sz="2000" i="1" dirty="0"/>
              <a:t>Username</a:t>
            </a:r>
          </a:p>
          <a:p>
            <a:pPr marL="457200" indent="-457200">
              <a:buFont typeface="+mj-lt"/>
              <a:buAutoNum type="arabicPeriod"/>
            </a:pPr>
            <a:r>
              <a:rPr lang="en" sz="2000" dirty="0" smtClean="0"/>
              <a:t>Under </a:t>
            </a:r>
            <a:r>
              <a:rPr lang="en" sz="2000" dirty="0"/>
              <a:t>Username change your username to your ODK Aggregate </a:t>
            </a:r>
            <a:r>
              <a:rPr lang="en" sz="2000" dirty="0" smtClean="0"/>
              <a:t>username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" sz="2000" dirty="0" smtClean="0"/>
              <a:t>Change </a:t>
            </a:r>
            <a:r>
              <a:rPr lang="en" sz="2000" dirty="0"/>
              <a:t>Server Password to ODK Aggregate </a:t>
            </a:r>
            <a:r>
              <a:rPr lang="en" sz="2000" dirty="0" smtClean="0"/>
              <a:t>password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Can use </a:t>
            </a:r>
            <a:r>
              <a:rPr lang="en-US" sz="2000" b="1" u="sng" dirty="0">
                <a:hlinkClick r:id="rId3"/>
              </a:rPr>
              <a:t>https://opendatakit-</a:t>
            </a:r>
            <a:r>
              <a:rPr lang="en-US" sz="2000" b="1" u="sng" dirty="0" smtClean="0">
                <a:hlinkClick r:id="rId3"/>
              </a:rPr>
              <a:t>simpledemo.appspot.com</a:t>
            </a:r>
            <a:r>
              <a:rPr lang="en-US" sz="2000" b="1" dirty="0"/>
              <a:t> </a:t>
            </a:r>
            <a:r>
              <a:rPr lang="en-US" sz="2000" dirty="0" smtClean="0"/>
              <a:t>and log in anonymously for testing purposes</a:t>
            </a:r>
            <a:endParaRPr lang="en-US" sz="2000" dirty="0"/>
          </a:p>
          <a:p>
            <a:pPr lvl="0">
              <a:spcBef>
                <a:spcPts val="0"/>
              </a:spcBef>
              <a:buNone/>
            </a:pPr>
            <a:endParaRPr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00" y="13716"/>
            <a:ext cx="1066800" cy="246888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bg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10</a:t>
            </a:fld>
            <a:endParaRPr lang="en" sz="1000">
              <a:solidFill>
                <a:schemeClr val="bg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Starting ODK Services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 dirty="0"/>
              <a:t>After making the settings correct in ODK Services you need to verify user permissions </a:t>
            </a:r>
            <a:endParaRPr lang="en-US" sz="2000" dirty="0" smtClean="0"/>
          </a:p>
          <a:p>
            <a:pPr lvl="1"/>
            <a:r>
              <a:rPr lang="en-US" sz="1800" dirty="0" smtClean="0"/>
              <a:t>Click </a:t>
            </a:r>
            <a:r>
              <a:rPr lang="en" sz="1800" dirty="0" smtClean="0"/>
              <a:t>on </a:t>
            </a:r>
            <a:r>
              <a:rPr lang="en" sz="1800" dirty="0"/>
              <a:t>the checkmark in the upper right-hand corner and </a:t>
            </a:r>
            <a:r>
              <a:rPr lang="en-US" sz="1800" dirty="0" smtClean="0"/>
              <a:t>select </a:t>
            </a:r>
            <a:r>
              <a:rPr lang="en" sz="1800" dirty="0" smtClean="0"/>
              <a:t>verify </a:t>
            </a:r>
            <a:r>
              <a:rPr lang="en" sz="1800" dirty="0"/>
              <a:t>user settings</a:t>
            </a:r>
          </a:p>
          <a:p>
            <a:r>
              <a:rPr lang="en" sz="2000" dirty="0"/>
              <a:t>Once that is </a:t>
            </a:r>
            <a:r>
              <a:rPr lang="en-US" sz="2000" dirty="0" smtClean="0"/>
              <a:t>verified </a:t>
            </a:r>
            <a:r>
              <a:rPr lang="en" sz="2000" dirty="0" smtClean="0"/>
              <a:t>go </a:t>
            </a:r>
            <a:r>
              <a:rPr lang="en" sz="2000" dirty="0"/>
              <a:t>back a page and clicking on the two arrows in a circle and press sync now. </a:t>
            </a:r>
            <a:endParaRPr lang="en-US" sz="2000" dirty="0" smtClean="0"/>
          </a:p>
          <a:p>
            <a:pPr lvl="1"/>
            <a:r>
              <a:rPr lang="en" sz="1800" dirty="0" smtClean="0"/>
              <a:t>This </a:t>
            </a:r>
            <a:r>
              <a:rPr lang="en" sz="1800" dirty="0"/>
              <a:t>should start the syncing process and it may take a few minutes for everything to </a:t>
            </a:r>
            <a:r>
              <a:rPr lang="en" sz="1800" dirty="0" smtClean="0"/>
              <a:t>sync</a:t>
            </a:r>
            <a:endParaRPr lang="en" sz="1800" dirty="0"/>
          </a:p>
          <a:p>
            <a:r>
              <a:rPr lang="en" sz="2000" dirty="0"/>
              <a:t>Now when you open ODK Survey and Tables, everything should be </a:t>
            </a:r>
            <a:r>
              <a:rPr lang="en" sz="2000" dirty="0" smtClean="0"/>
              <a:t>connecte</a:t>
            </a:r>
            <a:r>
              <a:rPr lang="en-US" sz="2000" dirty="0" smtClean="0"/>
              <a:t>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00" y="13716"/>
            <a:ext cx="1066800" cy="246888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bg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11</a:t>
            </a:fld>
            <a:endParaRPr lang="en" sz="1000">
              <a:solidFill>
                <a:schemeClr val="bg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Starting ODK Survey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82563" indent="-182563"/>
            <a:r>
              <a:rPr lang="en" sz="2000" dirty="0">
                <a:highlight>
                  <a:srgbClr val="FFFFFF"/>
                </a:highlight>
              </a:rPr>
              <a:t>ODK Survey is the platform that will be used when collecting data. </a:t>
            </a:r>
            <a:endParaRPr lang="en-US" sz="2000" dirty="0">
              <a:highlight>
                <a:srgbClr val="FFFFFF"/>
              </a:highlight>
            </a:endParaRPr>
          </a:p>
          <a:p>
            <a:pPr marL="182563" indent="-182563"/>
            <a:r>
              <a:rPr lang="en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When </a:t>
            </a:r>
            <a:r>
              <a:rPr lang="en" sz="2000" dirty="0">
                <a:solidFill>
                  <a:srgbClr val="000000"/>
                </a:solidFill>
                <a:highlight>
                  <a:srgbClr val="FFFFFF"/>
                </a:highlight>
              </a:rPr>
              <a:t>you first launch ODK Survey, it unpacks a set of javascript and HTML files that it uses for interpreting form definitions and scans </a:t>
            </a:r>
            <a:r>
              <a:rPr lang="en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the/sdcard/opendatakit/default </a:t>
            </a:r>
            <a:r>
              <a:rPr lang="en" sz="2000" dirty="0">
                <a:solidFill>
                  <a:srgbClr val="000000"/>
                </a:solidFill>
                <a:highlight>
                  <a:srgbClr val="FFFFFF"/>
                </a:highlight>
              </a:rPr>
              <a:t>directory for any new form </a:t>
            </a:r>
            <a:r>
              <a:rPr lang="en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definitions.</a:t>
            </a:r>
          </a:p>
          <a:p>
            <a:pPr marL="456883" lvl="1" indent="-182563"/>
            <a:r>
              <a:rPr lang="en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When </a:t>
            </a:r>
            <a:r>
              <a:rPr lang="en" sz="1800" dirty="0">
                <a:solidFill>
                  <a:srgbClr val="000000"/>
                </a:solidFill>
                <a:highlight>
                  <a:srgbClr val="FFFFFF"/>
                </a:highlight>
              </a:rPr>
              <a:t>complete, it presents you with the list of available forms. 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182563" indent="-182563"/>
            <a:r>
              <a:rPr lang="en" sz="2000" dirty="0" smtClean="0"/>
              <a:t>The </a:t>
            </a:r>
            <a:r>
              <a:rPr lang="en" sz="2000" dirty="0"/>
              <a:t>first time it opens</a:t>
            </a:r>
            <a:r>
              <a:rPr lang="en" sz="2000" dirty="0" smtClean="0"/>
              <a:t>,</a:t>
            </a:r>
            <a:r>
              <a:rPr lang="en-US" sz="2000" dirty="0" smtClean="0"/>
              <a:t> or when it opens with a new survey,</a:t>
            </a:r>
            <a:r>
              <a:rPr lang="en" sz="2000" dirty="0" smtClean="0"/>
              <a:t> </a:t>
            </a:r>
            <a:r>
              <a:rPr lang="en" sz="2000" dirty="0"/>
              <a:t>it may take a few seconds to load- </a:t>
            </a:r>
            <a:r>
              <a:rPr lang="en" sz="2000" dirty="0" smtClean="0"/>
              <a:t>it </a:t>
            </a:r>
            <a:r>
              <a:rPr lang="en" sz="2000" dirty="0"/>
              <a:t>is creating the database tables</a:t>
            </a:r>
            <a:r>
              <a:rPr lang="en" sz="2000" dirty="0" smtClean="0"/>
              <a:t>.</a:t>
            </a:r>
            <a:endParaRPr sz="2000" dirty="0">
              <a:highlight>
                <a:srgbClr val="FFFFFF"/>
              </a:highlight>
            </a:endParaRPr>
          </a:p>
          <a:p>
            <a:pPr marL="182563" indent="-182563">
              <a:buClr>
                <a:schemeClr val="dk2"/>
              </a:buClr>
              <a:buSzPct val="78571"/>
            </a:pPr>
            <a:endParaRPr sz="2000" dirty="0">
              <a:highlight>
                <a:srgbClr val="FFFFFF"/>
              </a:highligh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00" y="13716"/>
            <a:ext cx="1066800" cy="246888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bg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12</a:t>
            </a:fld>
            <a:endParaRPr lang="en" sz="1000">
              <a:solidFill>
                <a:schemeClr val="bg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Filling the Form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311700" y="1079400"/>
            <a:ext cx="8520600" cy="333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82600" indent="-342900"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Once you have a survey on your tablet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you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can fill out a form in ODK Survey</a:t>
            </a:r>
          </a:p>
          <a:p>
            <a:pPr marL="457200" lvl="0" indent="-317500" rtl="0"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  <a:buSzPct val="100000"/>
            </a:pP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139700" lvl="0" indent="0" rtl="0"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  <a:buSzPct val="100000"/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In Survey: </a:t>
            </a:r>
          </a:p>
          <a:p>
            <a:pPr marL="457200" indent="-317500"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  <a:buSzPct val="100000"/>
            </a:pPr>
            <a:r>
              <a:rPr lang="en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Tap </a:t>
            </a:r>
            <a:r>
              <a:rPr lang="en" sz="2000" dirty="0">
                <a:solidFill>
                  <a:srgbClr val="000000"/>
                </a:solidFill>
                <a:highlight>
                  <a:srgbClr val="FFFFFF"/>
                </a:highlight>
              </a:rPr>
              <a:t>on the name of the survey in the top left to access a pop-up menu of options. 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indent="-317500"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Survey refers to an observation as an instance</a:t>
            </a:r>
          </a:p>
          <a:p>
            <a:pPr marL="457200" indent="-317500"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Use </a:t>
            </a:r>
            <a:r>
              <a:rPr lang="en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the </a:t>
            </a:r>
            <a:r>
              <a:rPr lang="en" sz="2000" dirty="0">
                <a:solidFill>
                  <a:srgbClr val="000000"/>
                </a:solidFill>
                <a:highlight>
                  <a:srgbClr val="FFFFFF"/>
                </a:highlight>
              </a:rPr>
              <a:t>'back' or 'next' buttons in the top right of the form to navigate through the form</a:t>
            </a:r>
            <a:r>
              <a:rPr lang="en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1005840" lvl="2" indent="-317500"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Can also navigate through the contents on top left or through sections when they exist, or to stop/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finish/save</a:t>
            </a:r>
            <a:endParaRPr lang="en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00" y="13716"/>
            <a:ext cx="1066800" cy="246888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bg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13</a:t>
            </a:fld>
            <a:endParaRPr lang="en" sz="1000">
              <a:solidFill>
                <a:schemeClr val="bg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How to Save</a:t>
            </a:r>
            <a:endParaRPr lang="en" dirty="0"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101600" lvl="0" indent="-317500" rtl="0">
              <a:buClr>
                <a:srgbClr val="000000"/>
              </a:buClr>
              <a:buSzPct val="100000"/>
            </a:pPr>
            <a:r>
              <a:rPr lang="en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Every </a:t>
            </a:r>
            <a:r>
              <a:rPr lang="en" sz="2000" dirty="0">
                <a:solidFill>
                  <a:srgbClr val="000000"/>
                </a:solidFill>
                <a:highlight>
                  <a:srgbClr val="FFFFFF"/>
                </a:highlight>
              </a:rPr>
              <a:t>change you make to the data in the form is written immediately to the database as a 'checkpoint' save. 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marR="101600" lvl="0" indent="-317500" rtl="0">
              <a:buClr>
                <a:srgbClr val="000000"/>
              </a:buClr>
              <a:buSzPct val="100000"/>
            </a:pPr>
            <a:r>
              <a:rPr lang="en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You </a:t>
            </a:r>
            <a:r>
              <a:rPr lang="en" sz="2000" dirty="0">
                <a:solidFill>
                  <a:srgbClr val="000000"/>
                </a:solidFill>
                <a:highlight>
                  <a:srgbClr val="FFFFFF"/>
                </a:highlight>
              </a:rPr>
              <a:t>may also manually save the form as '</a:t>
            </a:r>
            <a:r>
              <a:rPr lang="en" sz="2000" b="1" dirty="0">
                <a:solidFill>
                  <a:srgbClr val="000000"/>
                </a:solidFill>
                <a:highlight>
                  <a:srgbClr val="FFFFFF"/>
                </a:highlight>
              </a:rPr>
              <a:t>incomplete</a:t>
            </a:r>
            <a:r>
              <a:rPr lang="en" sz="2000" dirty="0">
                <a:solidFill>
                  <a:srgbClr val="000000"/>
                </a:solidFill>
                <a:highlight>
                  <a:srgbClr val="FFFFFF"/>
                </a:highlight>
              </a:rPr>
              <a:t>' or '</a:t>
            </a:r>
            <a:r>
              <a:rPr lang="en" sz="2000" b="1" dirty="0">
                <a:solidFill>
                  <a:srgbClr val="000000"/>
                </a:solidFill>
                <a:highlight>
                  <a:srgbClr val="FFFFFF"/>
                </a:highlight>
              </a:rPr>
              <a:t>finalize'</a:t>
            </a:r>
            <a:r>
              <a:rPr lang="en" sz="2000" dirty="0">
                <a:solidFill>
                  <a:srgbClr val="000000"/>
                </a:solidFill>
                <a:highlight>
                  <a:srgbClr val="FFFFFF"/>
                </a:highlight>
              </a:rPr>
              <a:t> the form. 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731520" marR="101600" lvl="1" indent="-317500">
              <a:buClr>
                <a:srgbClr val="000000"/>
              </a:buClr>
              <a:buSzPct val="100000"/>
            </a:pPr>
            <a:r>
              <a:rPr lang="en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To </a:t>
            </a:r>
            <a:r>
              <a:rPr lang="en" sz="1800" dirty="0">
                <a:solidFill>
                  <a:srgbClr val="000000"/>
                </a:solidFill>
                <a:highlight>
                  <a:srgbClr val="FFFFFF"/>
                </a:highlight>
              </a:rPr>
              <a:t>do so anywhere in the form, open the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top left menu </a:t>
            </a:r>
            <a:r>
              <a:rPr lang="en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and </a:t>
            </a:r>
            <a:r>
              <a:rPr lang="en" sz="1800" dirty="0">
                <a:solidFill>
                  <a:srgbClr val="000000"/>
                </a:solidFill>
                <a:highlight>
                  <a:srgbClr val="FFFFFF"/>
                </a:highlight>
              </a:rPr>
              <a:t>select the desired action.</a:t>
            </a:r>
          </a:p>
          <a:p>
            <a:pPr marL="457200" marR="101600" lvl="0" indent="-317500" rtl="0">
              <a:buClr>
                <a:srgbClr val="000000"/>
              </a:buClr>
              <a:buSzPct val="100000"/>
            </a:pPr>
            <a:r>
              <a:rPr lang="en" sz="2000" dirty="0">
                <a:solidFill>
                  <a:srgbClr val="000000"/>
                </a:solidFill>
                <a:highlight>
                  <a:srgbClr val="FFFFFF"/>
                </a:highlight>
              </a:rPr>
              <a:t>To exit the form </a:t>
            </a:r>
            <a:r>
              <a:rPr lang="en" sz="2000" b="1" dirty="0">
                <a:solidFill>
                  <a:srgbClr val="000000"/>
                </a:solidFill>
                <a:highlight>
                  <a:srgbClr val="FFFFFF"/>
                </a:highlight>
              </a:rPr>
              <a:t>without</a:t>
            </a:r>
            <a:r>
              <a:rPr lang="en" sz="2000" dirty="0">
                <a:solidFill>
                  <a:srgbClr val="000000"/>
                </a:solidFill>
                <a:highlight>
                  <a:srgbClr val="FFFFFF"/>
                </a:highlight>
              </a:rPr>
              <a:t> saving or cancelling your changes (and return to the form chooser screen), tap the device's back </a:t>
            </a:r>
            <a:r>
              <a:rPr lang="en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button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or select ‘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ignore changes’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in the contents menu</a:t>
            </a:r>
            <a:r>
              <a:rPr lang="en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. 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731520" marR="101600" lvl="1" indent="-317500">
              <a:buClr>
                <a:srgbClr val="000000"/>
              </a:buClr>
              <a:buSzPct val="100000"/>
            </a:pPr>
            <a:r>
              <a:rPr lang="en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If </a:t>
            </a:r>
            <a:r>
              <a:rPr lang="en" sz="1800" dirty="0">
                <a:solidFill>
                  <a:srgbClr val="000000"/>
                </a:solidFill>
                <a:highlight>
                  <a:srgbClr val="FFFFFF"/>
                </a:highlight>
              </a:rPr>
              <a:t>you exit a form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in another </a:t>
            </a:r>
            <a:r>
              <a:rPr lang="en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manner</a:t>
            </a:r>
            <a:r>
              <a:rPr lang="en" sz="1800" dirty="0">
                <a:solidFill>
                  <a:srgbClr val="000000"/>
                </a:solidFill>
                <a:highlight>
                  <a:srgbClr val="FFFFFF"/>
                </a:highlight>
              </a:rPr>
              <a:t>, the other ODK 2.0 tools will require you to choose whether to delete these unsaved changes or save them as incomplete before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proceeding</a:t>
            </a:r>
            <a:endParaRPr lang="en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 rtl="0">
              <a:buNone/>
            </a:pPr>
            <a:endParaRPr sz="20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00" y="29999"/>
            <a:ext cx="1066800" cy="246888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bg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14</a:t>
            </a:fld>
            <a:endParaRPr lang="en" sz="1000">
              <a:solidFill>
                <a:schemeClr val="bg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048017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Users: Syncing Forms and Data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699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" sz="2000" dirty="0" smtClean="0">
                <a:solidFill>
                  <a:srgbClr val="000000"/>
                </a:solidFill>
              </a:rPr>
              <a:t>Launch </a:t>
            </a:r>
            <a:r>
              <a:rPr lang="en" sz="2000" dirty="0">
                <a:solidFill>
                  <a:srgbClr val="000000"/>
                </a:solidFill>
              </a:rPr>
              <a:t>ODK Survey</a:t>
            </a:r>
          </a:p>
          <a:p>
            <a:pPr marL="4699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" sz="2000" dirty="0">
                <a:solidFill>
                  <a:srgbClr val="000000"/>
                </a:solidFill>
              </a:rPr>
              <a:t>Click on the cloud icon to launch ODK Services from with ODK Survey</a:t>
            </a:r>
          </a:p>
          <a:p>
            <a:pPr marL="4699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" sz="2000" dirty="0">
                <a:solidFill>
                  <a:srgbClr val="000000"/>
                </a:solidFill>
              </a:rPr>
              <a:t>Click the sync </a:t>
            </a:r>
            <a:r>
              <a:rPr lang="en" sz="2000" dirty="0" smtClean="0">
                <a:solidFill>
                  <a:srgbClr val="000000"/>
                </a:solidFill>
              </a:rPr>
              <a:t>symbol</a:t>
            </a:r>
            <a:endParaRPr lang="en-US" sz="2000" dirty="0" smtClean="0">
              <a:solidFill>
                <a:srgbClr val="000000"/>
              </a:solidFill>
            </a:endParaRPr>
          </a:p>
          <a:p>
            <a:pPr marL="4699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" sz="2000" dirty="0" smtClean="0">
                <a:solidFill>
                  <a:srgbClr val="000000"/>
                </a:solidFill>
              </a:rPr>
              <a:t>The </a:t>
            </a:r>
            <a:r>
              <a:rPr lang="en" sz="2000" dirty="0">
                <a:solidFill>
                  <a:srgbClr val="000000"/>
                </a:solidFill>
              </a:rPr>
              <a:t>sync process will now begin. </a:t>
            </a:r>
            <a:endParaRPr lang="en-US" sz="2000" dirty="0" smtClean="0">
              <a:solidFill>
                <a:srgbClr val="000000"/>
              </a:solidFill>
            </a:endParaRPr>
          </a:p>
          <a:p>
            <a:pPr marL="744220" lvl="1" indent="-342900">
              <a:buClr>
                <a:srgbClr val="000000"/>
              </a:buClr>
              <a:buSzPct val="100000"/>
            </a:pPr>
            <a:r>
              <a:rPr lang="en" dirty="0" smtClean="0">
                <a:solidFill>
                  <a:srgbClr val="000000"/>
                </a:solidFill>
              </a:rPr>
              <a:t>This </a:t>
            </a:r>
            <a:r>
              <a:rPr lang="en" dirty="0">
                <a:solidFill>
                  <a:srgbClr val="000000"/>
                </a:solidFill>
              </a:rPr>
              <a:t>synchronization mechanism forces the configuration of the device </a:t>
            </a:r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</a:rPr>
              <a:t>to exactly match that of the server.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744220" lvl="1" indent="-342900">
              <a:buClr>
                <a:srgbClr val="000000"/>
              </a:buClr>
              <a:buSzPct val="100000"/>
            </a:pPr>
            <a:r>
              <a:rPr lang="en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Any </a:t>
            </a:r>
            <a:r>
              <a:rPr lang="en" b="1" dirty="0">
                <a:solidFill>
                  <a:srgbClr val="000000"/>
                </a:solidFill>
                <a:highlight>
                  <a:srgbClr val="FFFFFF"/>
                </a:highlight>
              </a:rPr>
              <a:t>local data tables or forms that are not present on the server will be removed from your device</a:t>
            </a:r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00" y="13716"/>
            <a:ext cx="1066800" cy="246888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bg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15</a:t>
            </a:fld>
            <a:endParaRPr lang="en" sz="1000">
              <a:solidFill>
                <a:schemeClr val="bg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+mj-lt"/>
              </a:rPr>
              <a:t>Android Device Set up</a:t>
            </a: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00" y="13716"/>
            <a:ext cx="1066800" cy="246888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bg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2</a:t>
            </a:fld>
            <a:endParaRPr lang="en" sz="1000">
              <a:solidFill>
                <a:schemeClr val="bg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Required Settings on Tablet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 dirty="0"/>
              <a:t>To set up the tablet you will be downloading apps from both Google Play and the internet</a:t>
            </a:r>
            <a:r>
              <a:rPr lang="en" sz="2000" dirty="0" smtClean="0"/>
              <a:t>.</a:t>
            </a:r>
            <a:endParaRPr lang="en-US" sz="2000" dirty="0" smtClean="0"/>
          </a:p>
          <a:p>
            <a:r>
              <a:rPr lang="en" sz="2000" dirty="0" smtClean="0"/>
              <a:t>In </a:t>
            </a:r>
            <a:r>
              <a:rPr lang="en" sz="2000" dirty="0"/>
              <a:t>order to download apps from the internet the setting on your tablet need to be correct to allow outside sources to install apps. </a:t>
            </a:r>
            <a:endParaRPr lang="en-US" sz="2000" dirty="0" smtClean="0"/>
          </a:p>
          <a:p>
            <a:r>
              <a:rPr lang="en" sz="2000" dirty="0" smtClean="0"/>
              <a:t>You </a:t>
            </a:r>
            <a:r>
              <a:rPr lang="en" sz="2000" dirty="0"/>
              <a:t>will also be connecting your tablet to your computer and using a “debugging” function to transfer forms from your tablet to the server on your desktop computer.</a:t>
            </a:r>
          </a:p>
          <a:p>
            <a:endParaRPr sz="2000" dirty="0"/>
          </a:p>
          <a:p>
            <a:endParaRPr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00" y="13716"/>
            <a:ext cx="1066800" cy="246888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bg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3</a:t>
            </a:fld>
            <a:endParaRPr lang="en" sz="1000">
              <a:solidFill>
                <a:schemeClr val="bg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Required Settings on Tablet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457199" y="1200150"/>
            <a:ext cx="8368301" cy="3657600"/>
          </a:xfrm>
        </p:spPr>
        <p:txBody>
          <a:bodyPr>
            <a:noAutofit/>
          </a:bodyPr>
          <a:lstStyle/>
          <a:p>
            <a:pPr lvl="0">
              <a:buClr>
                <a:schemeClr val="dk2"/>
              </a:buClr>
              <a:buSzPct val="91666"/>
              <a:buNone/>
            </a:pPr>
            <a:r>
              <a:rPr lang="en" sz="1700" dirty="0"/>
              <a:t>To allow apps to be downloaded from internet:</a:t>
            </a:r>
          </a:p>
          <a:p>
            <a:pPr marL="457200" lvl="0" indent="-304800">
              <a:buAutoNum type="arabicPeriod"/>
            </a:pPr>
            <a:r>
              <a:rPr lang="en" sz="1700" dirty="0"/>
              <a:t>Go to settings</a:t>
            </a:r>
          </a:p>
          <a:p>
            <a:pPr marL="457200" lvl="0" indent="-304800">
              <a:buAutoNum type="arabicPeriod"/>
            </a:pPr>
            <a:r>
              <a:rPr lang="en" sz="1700" dirty="0"/>
              <a:t>Go to privacy tab</a:t>
            </a:r>
          </a:p>
          <a:p>
            <a:pPr marL="457200" lvl="0" indent="-228600">
              <a:buAutoNum type="arabicPeriod"/>
            </a:pPr>
            <a:r>
              <a:rPr lang="en" sz="1700" dirty="0"/>
              <a:t>Under device administration, make sure the “unknown sources” tab is on, this will allow the installation of apps from the </a:t>
            </a:r>
            <a:r>
              <a:rPr lang="en" sz="1700" dirty="0" smtClean="0"/>
              <a:t>internet</a:t>
            </a:r>
            <a:endParaRPr lang="en" sz="1700" dirty="0"/>
          </a:p>
          <a:p>
            <a:pPr lvl="0">
              <a:buNone/>
            </a:pPr>
            <a:r>
              <a:rPr lang="en" sz="1700" dirty="0"/>
              <a:t>To allow debugging function:</a:t>
            </a:r>
          </a:p>
          <a:p>
            <a:pPr marL="457200" lvl="0" indent="-304800">
              <a:buAutoNum type="arabicPeriod"/>
            </a:pPr>
            <a:r>
              <a:rPr lang="en" sz="1700" dirty="0"/>
              <a:t>Go to settings</a:t>
            </a:r>
          </a:p>
          <a:p>
            <a:pPr marL="457200" lvl="0" indent="-304800">
              <a:buAutoNum type="arabicPeriod"/>
            </a:pPr>
            <a:r>
              <a:rPr lang="en" sz="1700" dirty="0"/>
              <a:t>Go to About Tablet tab at bottom of screen </a:t>
            </a:r>
          </a:p>
          <a:p>
            <a:pPr marL="457200" lvl="0" indent="-304800">
              <a:buAutoNum type="arabicPeriod"/>
            </a:pPr>
            <a:r>
              <a:rPr lang="en" sz="1700" dirty="0"/>
              <a:t>Scroll down to Build Number and click it 7 </a:t>
            </a:r>
            <a:r>
              <a:rPr lang="en" sz="1700" dirty="0" smtClean="0"/>
              <a:t>time</a:t>
            </a:r>
            <a:r>
              <a:rPr lang="en-US" sz="1700" dirty="0" smtClean="0"/>
              <a:t>s</a:t>
            </a:r>
            <a:r>
              <a:rPr lang="en" sz="1700" dirty="0" smtClean="0"/>
              <a:t>; </a:t>
            </a:r>
            <a:r>
              <a:rPr lang="en" sz="1700" dirty="0"/>
              <a:t>it should say you are </a:t>
            </a:r>
            <a:r>
              <a:rPr lang="en" sz="1700" dirty="0" smtClean="0"/>
              <a:t>no</a:t>
            </a:r>
            <a:r>
              <a:rPr lang="en-US" sz="1700" dirty="0" smtClean="0"/>
              <a:t>w</a:t>
            </a:r>
            <a:r>
              <a:rPr lang="en" sz="1700" dirty="0" smtClean="0"/>
              <a:t> </a:t>
            </a:r>
            <a:r>
              <a:rPr lang="en" sz="1700" dirty="0"/>
              <a:t>a developer</a:t>
            </a:r>
          </a:p>
          <a:p>
            <a:pPr marL="457200" lvl="0" indent="-304800">
              <a:buAutoNum type="arabicPeriod"/>
            </a:pPr>
            <a:r>
              <a:rPr lang="en" sz="1700" dirty="0"/>
              <a:t>Go back to the main screen of settings and you should now see a tab called Developer options</a:t>
            </a:r>
          </a:p>
          <a:p>
            <a:pPr marL="457200" lvl="0" indent="-304800">
              <a:buAutoNum type="arabicPeriod"/>
            </a:pPr>
            <a:r>
              <a:rPr lang="en" sz="1700" dirty="0"/>
              <a:t>Go to developer options and under debugging switch on USB debugging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00" y="13716"/>
            <a:ext cx="1066800" cy="246888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bg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4</a:t>
            </a:fld>
            <a:endParaRPr lang="en" sz="1000">
              <a:solidFill>
                <a:schemeClr val="bg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768970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OI File Manager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1153175"/>
            <a:ext cx="8520600" cy="333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dirty="0"/>
              <a:t>OI File Manager is required for ODK Survey.</a:t>
            </a:r>
          </a:p>
          <a:p>
            <a:r>
              <a:rPr lang="en" sz="2000" dirty="0"/>
              <a:t>This is an app that manages your files on your device and can be connected to ODK Survey and Tables. </a:t>
            </a:r>
            <a:endParaRPr lang="en-US" sz="2000" dirty="0" smtClean="0"/>
          </a:p>
          <a:p>
            <a:r>
              <a:rPr lang="en" sz="2000" dirty="0" smtClean="0"/>
              <a:t>It </a:t>
            </a:r>
            <a:r>
              <a:rPr lang="en" sz="2000" dirty="0"/>
              <a:t>will also be needed to download all of the ODK apps from the internet</a:t>
            </a:r>
            <a:r>
              <a:rPr lang="en" sz="2000" dirty="0" smtClean="0"/>
              <a:t>.</a:t>
            </a:r>
          </a:p>
          <a:p>
            <a:endParaRPr lang="en" sz="2000" dirty="0"/>
          </a:p>
          <a:p>
            <a:r>
              <a:rPr lang="en" sz="2000" dirty="0"/>
              <a:t>To Download: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 sz="2000" dirty="0"/>
              <a:t>Go to Google Play on your device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 sz="2000" dirty="0"/>
              <a:t>Search OI File Manager</a:t>
            </a:r>
          </a:p>
          <a:p>
            <a:pPr marL="457200" lvl="0" indent="-228600">
              <a:spcBef>
                <a:spcPts val="0"/>
              </a:spcBef>
              <a:buAutoNum type="arabicPeriod"/>
            </a:pPr>
            <a:r>
              <a:rPr lang="en" sz="2000" dirty="0"/>
              <a:t>Install the app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00" y="13716"/>
            <a:ext cx="1066800" cy="246888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bg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5</a:t>
            </a:fld>
            <a:endParaRPr lang="en" sz="1000">
              <a:solidFill>
                <a:schemeClr val="bg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ODK Services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dirty="0">
                <a:highlight>
                  <a:srgbClr val="FFFFFF"/>
                </a:highlight>
              </a:rPr>
              <a:t>ODK Services is a prerequisite to using the other ODK 2.0 tools.</a:t>
            </a:r>
          </a:p>
          <a:p>
            <a:r>
              <a:rPr lang="en" sz="2000" dirty="0">
                <a:highlight>
                  <a:srgbClr val="FFFFFF"/>
                </a:highlight>
              </a:rPr>
              <a:t>Handles database access, file access, and data synchronization services between all the ODK 2.0 applications. </a:t>
            </a:r>
            <a:endParaRPr lang="en" sz="2000" dirty="0" smtClean="0">
              <a:highlight>
                <a:srgbClr val="FFFFFF"/>
              </a:highlight>
            </a:endParaRPr>
          </a:p>
          <a:p>
            <a:endParaRPr lang="en" sz="1800" dirty="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 b="1" dirty="0">
                <a:solidFill>
                  <a:srgbClr val="444444"/>
                </a:solidFill>
                <a:highlight>
                  <a:srgbClr val="FFFFFF"/>
                </a:highlight>
              </a:rPr>
              <a:t>How to download:</a:t>
            </a:r>
          </a:p>
          <a:p>
            <a:pPr marL="457200" indent="-304800">
              <a:buClr>
                <a:srgbClr val="444444"/>
              </a:buClr>
              <a:buSzPct val="100000"/>
              <a:buFont typeface="Arial" pitchFamily="34" charset="0"/>
              <a:buAutoNum type="arabicPeriod"/>
            </a:pPr>
            <a:r>
              <a:rPr lang="en" sz="1800" dirty="0">
                <a:highlight>
                  <a:srgbClr val="FFFFFF"/>
                </a:highlight>
              </a:rPr>
              <a:t>Go to </a:t>
            </a:r>
            <a:r>
              <a:rPr lang="en-US" sz="1800" dirty="0">
                <a:hlinkClick r:id="rId3"/>
              </a:rPr>
              <a:t>http://opendatakit-dev.cs.washington.edu/2_0_tools/</a:t>
            </a:r>
            <a:r>
              <a:rPr lang="en-US" sz="1800" dirty="0" smtClean="0">
                <a:hlinkClick r:id="rId3"/>
              </a:rPr>
              <a:t>download_version</a:t>
            </a:r>
            <a:endParaRPr lang="en-US" sz="1800" dirty="0" smtClean="0">
              <a:highlight>
                <a:srgbClr val="FFFFFF"/>
              </a:highlight>
            </a:endParaRPr>
          </a:p>
          <a:p>
            <a:pPr marL="457200" lvl="0" indent="-304800">
              <a:buClr>
                <a:srgbClr val="444444"/>
              </a:buClr>
              <a:buSzPct val="100000"/>
              <a:buAutoNum type="arabicPeriod"/>
            </a:pPr>
            <a:r>
              <a:rPr lang="en-US" sz="1800" dirty="0" smtClean="0">
                <a:highlight>
                  <a:srgbClr val="FFFFFF"/>
                </a:highlight>
              </a:rPr>
              <a:t>Download </a:t>
            </a:r>
            <a:r>
              <a:rPr lang="en" sz="1800" dirty="0" smtClean="0">
                <a:highlight>
                  <a:srgbClr val="FFFFFF"/>
                </a:highlight>
              </a:rPr>
              <a:t>ODK Services</a:t>
            </a:r>
            <a:r>
              <a:rPr lang="en-US" sz="1800" dirty="0" smtClean="0">
                <a:highlight>
                  <a:srgbClr val="FFFFFF"/>
                </a:highlight>
              </a:rPr>
              <a:t> latest version</a:t>
            </a:r>
            <a:r>
              <a:rPr lang="en" sz="1800" dirty="0" smtClean="0">
                <a:highlight>
                  <a:srgbClr val="FFFFFF"/>
                </a:highlight>
              </a:rPr>
              <a:t> </a:t>
            </a:r>
            <a:endParaRPr lang="en-US" sz="1800" dirty="0" smtClean="0">
              <a:highlight>
                <a:srgbClr val="FFFFFF"/>
              </a:highlight>
            </a:endParaRPr>
          </a:p>
          <a:p>
            <a:pPr marL="457200" lvl="0" indent="-304800">
              <a:buClr>
                <a:srgbClr val="444444"/>
              </a:buClr>
              <a:buSzPct val="100000"/>
              <a:buAutoNum type="arabicPeriod"/>
            </a:pPr>
            <a:r>
              <a:rPr lang="en" sz="1800" dirty="0" smtClean="0">
                <a:highlight>
                  <a:srgbClr val="FFFFFF"/>
                </a:highlight>
              </a:rPr>
              <a:t>Go </a:t>
            </a:r>
            <a:r>
              <a:rPr lang="en" sz="1800" dirty="0">
                <a:highlight>
                  <a:srgbClr val="FFFFFF"/>
                </a:highlight>
              </a:rPr>
              <a:t>to OI File manager app and click on the downloads file </a:t>
            </a:r>
          </a:p>
          <a:p>
            <a:pPr marL="457200" lvl="0" indent="-304800" rtl="0">
              <a:spcBef>
                <a:spcPts val="0"/>
              </a:spcBef>
              <a:buClr>
                <a:srgbClr val="444444"/>
              </a:buClr>
              <a:buSzPct val="100000"/>
              <a:buAutoNum type="arabicPeriod"/>
            </a:pPr>
            <a:r>
              <a:rPr lang="en" sz="1800" dirty="0">
                <a:highlight>
                  <a:srgbClr val="FFFFFF"/>
                </a:highlight>
              </a:rPr>
              <a:t>Here you should see the ODK Services app, click on it and press install </a:t>
            </a:r>
          </a:p>
          <a:p>
            <a:pPr marL="457200" lvl="0" indent="-304800" rtl="0">
              <a:spcBef>
                <a:spcPts val="0"/>
              </a:spcBef>
              <a:buClr>
                <a:srgbClr val="444444"/>
              </a:buClr>
              <a:buSzPct val="100000"/>
              <a:buAutoNum type="arabicPeriod"/>
            </a:pPr>
            <a:r>
              <a:rPr lang="en" sz="1800" dirty="0">
                <a:highlight>
                  <a:srgbClr val="FFFFFF"/>
                </a:highlight>
              </a:rPr>
              <a:t>You should now see this app in your app folder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00" y="13716"/>
            <a:ext cx="1066800" cy="246888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bg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6</a:t>
            </a:fld>
            <a:endParaRPr lang="en" sz="1000">
              <a:solidFill>
                <a:schemeClr val="bg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ODK Tables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311700" y="1234074"/>
            <a:ext cx="8520600" cy="39094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 dirty="0">
                <a:highlight>
                  <a:srgbClr val="FFFFFF"/>
                </a:highlight>
              </a:rPr>
              <a:t>Tables is a program that allows you to visualize and update existing data. </a:t>
            </a:r>
            <a:endParaRPr lang="en-US" sz="2000" dirty="0" smtClean="0">
              <a:highlight>
                <a:srgbClr val="FFFFFF"/>
              </a:highlight>
            </a:endParaRPr>
          </a:p>
          <a:p>
            <a:r>
              <a:rPr lang="en" sz="2000" dirty="0" smtClean="0">
                <a:highlight>
                  <a:srgbClr val="FFFFFF"/>
                </a:highlight>
              </a:rPr>
              <a:t>Using </a:t>
            </a:r>
            <a:r>
              <a:rPr lang="en" sz="2000" dirty="0">
                <a:highlight>
                  <a:srgbClr val="FFFFFF"/>
                </a:highlight>
              </a:rPr>
              <a:t>Tables as your entry-point to data collection, you will be able </a:t>
            </a:r>
            <a:r>
              <a:rPr lang="en" sz="2000" dirty="0" smtClean="0">
                <a:highlight>
                  <a:srgbClr val="FFFFFF"/>
                </a:highlight>
              </a:rPr>
              <a:t>to</a:t>
            </a:r>
            <a:r>
              <a:rPr lang="en-US" sz="2000" dirty="0">
                <a:highlight>
                  <a:srgbClr val="FFFFFF"/>
                </a:highlight>
              </a:rPr>
              <a:t>:</a:t>
            </a:r>
            <a:r>
              <a:rPr lang="en" sz="2000" dirty="0" smtClean="0">
                <a:highlight>
                  <a:srgbClr val="FFFFFF"/>
                </a:highlight>
              </a:rPr>
              <a:t> </a:t>
            </a:r>
            <a:endParaRPr lang="en-US" sz="2000" dirty="0" smtClean="0">
              <a:highlight>
                <a:srgbClr val="FFFFFF"/>
              </a:highlight>
            </a:endParaRPr>
          </a:p>
          <a:p>
            <a:pPr lvl="1"/>
            <a:r>
              <a:rPr lang="en-US" dirty="0">
                <a:highlight>
                  <a:srgbClr val="FFFFFF"/>
                </a:highlight>
              </a:rPr>
              <a:t>G</a:t>
            </a:r>
            <a:r>
              <a:rPr lang="en" dirty="0" smtClean="0">
                <a:highlight>
                  <a:srgbClr val="FFFFFF"/>
                </a:highlight>
              </a:rPr>
              <a:t>ather </a:t>
            </a:r>
            <a:r>
              <a:rPr lang="en" dirty="0">
                <a:highlight>
                  <a:srgbClr val="FFFFFF"/>
                </a:highlight>
              </a:rPr>
              <a:t>data using ODK Survey, </a:t>
            </a:r>
            <a:endParaRPr lang="en-US" dirty="0" smtClean="0">
              <a:highlight>
                <a:srgbClr val="FFFFFF"/>
              </a:highlight>
            </a:endParaRPr>
          </a:p>
          <a:p>
            <a:pPr lvl="1"/>
            <a:r>
              <a:rPr lang="en-US" dirty="0">
                <a:highlight>
                  <a:srgbClr val="FFFFFF"/>
                </a:highlight>
              </a:rPr>
              <a:t>S</a:t>
            </a:r>
            <a:r>
              <a:rPr lang="en" dirty="0" smtClean="0">
                <a:highlight>
                  <a:srgbClr val="FFFFFF"/>
                </a:highlight>
              </a:rPr>
              <a:t>ync </a:t>
            </a:r>
            <a:r>
              <a:rPr lang="en" dirty="0">
                <a:highlight>
                  <a:srgbClr val="FFFFFF"/>
                </a:highlight>
              </a:rPr>
              <a:t>it to a server using ODK Services, </a:t>
            </a:r>
            <a:endParaRPr lang="en-US" dirty="0" smtClean="0">
              <a:highlight>
                <a:srgbClr val="FFFFFF"/>
              </a:highlight>
            </a:endParaRPr>
          </a:p>
          <a:p>
            <a:pPr lvl="1"/>
            <a:r>
              <a:rPr lang="en-US" dirty="0">
                <a:highlight>
                  <a:srgbClr val="FFFFFF"/>
                </a:highlight>
              </a:rPr>
              <a:t>H</a:t>
            </a:r>
            <a:r>
              <a:rPr lang="en" dirty="0" smtClean="0">
                <a:highlight>
                  <a:srgbClr val="FFFFFF"/>
                </a:highlight>
              </a:rPr>
              <a:t>ave </a:t>
            </a:r>
            <a:r>
              <a:rPr lang="en" dirty="0">
                <a:highlight>
                  <a:srgbClr val="FFFFFF"/>
                </a:highlight>
              </a:rPr>
              <a:t>other users download and </a:t>
            </a:r>
            <a:r>
              <a:rPr lang="en-US" dirty="0" smtClean="0">
                <a:highlight>
                  <a:srgbClr val="FFFFFF"/>
                </a:highlight>
              </a:rPr>
              <a:t>update </a:t>
            </a:r>
            <a:r>
              <a:rPr lang="en" dirty="0" smtClean="0">
                <a:highlight>
                  <a:srgbClr val="FFFFFF"/>
                </a:highlight>
              </a:rPr>
              <a:t>this </a:t>
            </a:r>
            <a:r>
              <a:rPr lang="en" dirty="0">
                <a:highlight>
                  <a:srgbClr val="FFFFFF"/>
                </a:highlight>
              </a:rPr>
              <a:t>same data on their </a:t>
            </a:r>
            <a:r>
              <a:rPr lang="en" dirty="0" smtClean="0">
                <a:highlight>
                  <a:srgbClr val="FFFFFF"/>
                </a:highlight>
              </a:rPr>
              <a:t>devices</a:t>
            </a:r>
            <a:r>
              <a:rPr lang="en" dirty="0" smtClean="0">
                <a:highlight>
                  <a:srgbClr val="FFFFFF"/>
                </a:highlight>
              </a:rPr>
              <a:t>.</a:t>
            </a:r>
            <a:endParaRPr lang="en" sz="2000" b="1" dirty="0" smtClean="0">
              <a:solidFill>
                <a:srgbClr val="444444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2000" b="1" dirty="0" smtClean="0">
                <a:solidFill>
                  <a:srgbClr val="444444"/>
                </a:solidFill>
              </a:rPr>
              <a:t>How </a:t>
            </a:r>
            <a:r>
              <a:rPr lang="en" sz="2000" b="1" dirty="0">
                <a:solidFill>
                  <a:srgbClr val="444444"/>
                </a:solidFill>
              </a:rPr>
              <a:t>to download:</a:t>
            </a:r>
          </a:p>
          <a:p>
            <a:pPr marL="457200" indent="-317500">
              <a:buClr>
                <a:srgbClr val="444444"/>
              </a:buClr>
              <a:buSzPct val="100000"/>
              <a:buFont typeface="Arial" pitchFamily="34" charset="0"/>
              <a:buAutoNum type="arabicPeriod"/>
            </a:pPr>
            <a:r>
              <a:rPr lang="en-US" sz="1800" dirty="0" smtClean="0">
                <a:solidFill>
                  <a:srgbClr val="444444"/>
                </a:solidFill>
              </a:rPr>
              <a:t>Go to </a:t>
            </a:r>
            <a:r>
              <a:rPr lang="en-US" sz="1800" dirty="0">
                <a:hlinkClick r:id="rId3"/>
              </a:rPr>
              <a:t>http://opendatakit-dev.cs.washington.edu/2_0_tools/</a:t>
            </a:r>
            <a:r>
              <a:rPr lang="en-US" sz="1800" dirty="0" smtClean="0">
                <a:hlinkClick r:id="rId3"/>
              </a:rPr>
              <a:t>download_version</a:t>
            </a:r>
            <a:endParaRPr lang="en-US" sz="1800" dirty="0" smtClean="0">
              <a:solidFill>
                <a:srgbClr val="444444"/>
              </a:solidFill>
            </a:endParaRPr>
          </a:p>
          <a:p>
            <a:pPr marL="457200" lvl="0" indent="-317500" rtl="0">
              <a:spcBef>
                <a:spcPts val="0"/>
              </a:spcBef>
              <a:buClr>
                <a:srgbClr val="444444"/>
              </a:buClr>
              <a:buSzPct val="100000"/>
              <a:buAutoNum type="arabicPeriod"/>
            </a:pPr>
            <a:r>
              <a:rPr lang="en-US" sz="1800" dirty="0" smtClean="0"/>
              <a:t>Download </a:t>
            </a:r>
            <a:r>
              <a:rPr lang="en-US" sz="1800" dirty="0" smtClean="0"/>
              <a:t>latest ODK </a:t>
            </a:r>
            <a:r>
              <a:rPr lang="en-US" sz="1800" dirty="0" smtClean="0"/>
              <a:t>tables</a:t>
            </a:r>
          </a:p>
          <a:p>
            <a:pPr marL="457200" lvl="0" indent="-317500" rtl="0">
              <a:spcBef>
                <a:spcPts val="0"/>
              </a:spcBef>
              <a:buClr>
                <a:srgbClr val="444444"/>
              </a:buClr>
              <a:buSzPct val="100000"/>
              <a:buAutoNum type="arabicPeriod"/>
            </a:pPr>
            <a:r>
              <a:rPr lang="en" sz="1800" dirty="0" smtClean="0"/>
              <a:t>Go </a:t>
            </a:r>
            <a:r>
              <a:rPr lang="en" sz="1800" dirty="0"/>
              <a:t>to OI File manager app and click on the downloads file </a:t>
            </a:r>
          </a:p>
          <a:p>
            <a:pPr marL="457200" lvl="0" indent="-317500" rtl="0">
              <a:spcBef>
                <a:spcPts val="0"/>
              </a:spcBef>
              <a:buClr>
                <a:srgbClr val="444444"/>
              </a:buClr>
              <a:buSzPct val="100000"/>
              <a:buAutoNum type="arabicPeriod"/>
            </a:pPr>
            <a:r>
              <a:rPr lang="en" sz="1800" dirty="0"/>
              <a:t>Here you should see the ODK Tables app, click on it and press install </a:t>
            </a:r>
          </a:p>
          <a:p>
            <a:pPr marL="457200" lvl="0" indent="-317500" rtl="0">
              <a:spcBef>
                <a:spcPts val="0"/>
              </a:spcBef>
              <a:buClr>
                <a:srgbClr val="444444"/>
              </a:buClr>
              <a:buSzPct val="100000"/>
              <a:buAutoNum type="arabicPeriod"/>
            </a:pPr>
            <a:r>
              <a:rPr lang="en" sz="1800" dirty="0"/>
              <a:t>You should now see </a:t>
            </a:r>
            <a:r>
              <a:rPr lang="en-US" sz="1800" dirty="0" smtClean="0"/>
              <a:t>ODK Tables </a:t>
            </a:r>
            <a:r>
              <a:rPr lang="en" sz="1800" dirty="0" smtClean="0"/>
              <a:t>app </a:t>
            </a:r>
            <a:r>
              <a:rPr lang="en" sz="1800" dirty="0"/>
              <a:t>in your app folder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00" y="13716"/>
            <a:ext cx="1066800" cy="246888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bg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7</a:t>
            </a:fld>
            <a:endParaRPr lang="en" sz="1000">
              <a:solidFill>
                <a:schemeClr val="bg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ODK Survey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dirty="0"/>
              <a:t>ODK Survey requires </a:t>
            </a:r>
            <a:r>
              <a:rPr lang="en" sz="2000" dirty="0" smtClean="0"/>
              <a:t>OI </a:t>
            </a:r>
            <a:r>
              <a:rPr lang="en" sz="2000" dirty="0"/>
              <a:t>File </a:t>
            </a:r>
            <a:r>
              <a:rPr lang="en" sz="2000" dirty="0" smtClean="0"/>
              <a:t>Manager</a:t>
            </a:r>
            <a:r>
              <a:rPr lang="en-US" sz="2000" dirty="0"/>
              <a:t>,</a:t>
            </a:r>
            <a:r>
              <a:rPr lang="en" sz="2000" dirty="0" smtClean="0"/>
              <a:t> ODK </a:t>
            </a:r>
            <a:r>
              <a:rPr lang="en-US" sz="2000" dirty="0" smtClean="0"/>
              <a:t>S</a:t>
            </a:r>
            <a:r>
              <a:rPr lang="en" sz="2000" dirty="0" smtClean="0"/>
              <a:t>ervices</a:t>
            </a:r>
            <a:r>
              <a:rPr lang="en-US" sz="2000" dirty="0" smtClean="0"/>
              <a:t>, and ODK Tables</a:t>
            </a:r>
            <a:r>
              <a:rPr lang="en" sz="2000" dirty="0" smtClean="0"/>
              <a:t>. </a:t>
            </a:r>
            <a:r>
              <a:rPr lang="en" sz="2000" dirty="0"/>
              <a:t>On the tablet, ODK Survey will be the app used access your survey and collect data</a:t>
            </a:r>
            <a:r>
              <a:rPr lang="en" sz="2000" dirty="0" smtClean="0"/>
              <a:t>.</a:t>
            </a:r>
          </a:p>
          <a:p>
            <a:pPr lvl="0">
              <a:spcBef>
                <a:spcPts val="0"/>
              </a:spcBef>
              <a:buNone/>
            </a:pPr>
            <a:endParaRPr lang="en" sz="2000" dirty="0"/>
          </a:p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2000" b="1" dirty="0">
                <a:solidFill>
                  <a:srgbClr val="444444"/>
                </a:solidFill>
              </a:rPr>
              <a:t>How to download:</a:t>
            </a:r>
          </a:p>
          <a:p>
            <a:pPr marL="457200" indent="-317500">
              <a:buClr>
                <a:srgbClr val="444444"/>
              </a:buClr>
              <a:buSzPct val="100000"/>
              <a:buFont typeface="Arial" pitchFamily="34" charset="0"/>
              <a:buAutoNum type="arabicPeriod"/>
            </a:pPr>
            <a:r>
              <a:rPr lang="en-US" sz="1800" dirty="0"/>
              <a:t>Go to </a:t>
            </a:r>
            <a:r>
              <a:rPr lang="en-US" sz="1800" dirty="0">
                <a:hlinkClick r:id="rId3"/>
              </a:rPr>
              <a:t>http://opendatakit-dev.cs.washington.edu/2_0_tools/</a:t>
            </a:r>
            <a:r>
              <a:rPr lang="en-US" sz="1800" dirty="0" smtClean="0">
                <a:hlinkClick r:id="rId3"/>
              </a:rPr>
              <a:t>download_version</a:t>
            </a:r>
            <a:endParaRPr lang="en-US" sz="1800" dirty="0" smtClean="0">
              <a:solidFill>
                <a:srgbClr val="444444"/>
              </a:solidFill>
            </a:endParaRPr>
          </a:p>
          <a:p>
            <a:pPr marL="457200" lvl="0" indent="-317500" rtl="0">
              <a:spcBef>
                <a:spcPts val="0"/>
              </a:spcBef>
              <a:buClr>
                <a:srgbClr val="444444"/>
              </a:buClr>
              <a:buSzPct val="100000"/>
              <a:buAutoNum type="arabicPeriod"/>
            </a:pPr>
            <a:r>
              <a:rPr lang="en-US" sz="1800" dirty="0" smtClean="0"/>
              <a:t>Download </a:t>
            </a:r>
            <a:r>
              <a:rPr lang="en-US" sz="1800" dirty="0" smtClean="0"/>
              <a:t>latest </a:t>
            </a:r>
            <a:r>
              <a:rPr lang="en" sz="1800" dirty="0" smtClean="0"/>
              <a:t>ODK </a:t>
            </a:r>
            <a:r>
              <a:rPr lang="en-US" sz="1800" dirty="0" smtClean="0"/>
              <a:t>Survey </a:t>
            </a:r>
          </a:p>
          <a:p>
            <a:pPr marL="457200" lvl="0" indent="-317500" rtl="0">
              <a:spcBef>
                <a:spcPts val="0"/>
              </a:spcBef>
              <a:buClr>
                <a:srgbClr val="444444"/>
              </a:buClr>
              <a:buSzPct val="100000"/>
              <a:buAutoNum type="arabicPeriod"/>
            </a:pPr>
            <a:r>
              <a:rPr lang="en" sz="1800" dirty="0" smtClean="0"/>
              <a:t>Go to OI File manager app and click on the downloads file </a:t>
            </a:r>
          </a:p>
          <a:p>
            <a:pPr marL="457200" lvl="0" indent="-317500" rtl="0">
              <a:spcBef>
                <a:spcPts val="0"/>
              </a:spcBef>
              <a:buClr>
                <a:srgbClr val="444444"/>
              </a:buClr>
              <a:buSzPct val="100000"/>
              <a:buAutoNum type="arabicPeriod"/>
            </a:pPr>
            <a:r>
              <a:rPr lang="en" sz="1800" dirty="0" smtClean="0"/>
              <a:t>Here </a:t>
            </a:r>
            <a:r>
              <a:rPr lang="en" sz="1800" dirty="0"/>
              <a:t>you should see the ODK Tables app, click on it and press install </a:t>
            </a:r>
          </a:p>
          <a:p>
            <a:pPr marL="457200" lvl="0" indent="-317500" rtl="0">
              <a:spcBef>
                <a:spcPts val="0"/>
              </a:spcBef>
              <a:buClr>
                <a:srgbClr val="444444"/>
              </a:buClr>
              <a:buSzPct val="100000"/>
              <a:buAutoNum type="arabicPeriod"/>
            </a:pPr>
            <a:r>
              <a:rPr lang="en" sz="1800" dirty="0"/>
              <a:t>You should now see </a:t>
            </a:r>
            <a:r>
              <a:rPr lang="en-US" sz="1800" dirty="0" smtClean="0"/>
              <a:t>ODK Survey </a:t>
            </a:r>
            <a:r>
              <a:rPr lang="en" sz="1800" dirty="0" smtClean="0"/>
              <a:t>app </a:t>
            </a:r>
            <a:r>
              <a:rPr lang="en" sz="1800" dirty="0"/>
              <a:t>in your app folder</a:t>
            </a:r>
          </a:p>
          <a:p>
            <a:pPr lvl="0">
              <a:spcBef>
                <a:spcPts val="0"/>
              </a:spcBef>
              <a:buNone/>
            </a:pPr>
            <a:r>
              <a:rPr lang="en" sz="2000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00" y="13716"/>
            <a:ext cx="1066800" cy="246888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bg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8</a:t>
            </a:fld>
            <a:endParaRPr lang="en" sz="1000">
              <a:solidFill>
                <a:schemeClr val="bg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+mj-lt"/>
              </a:rPr>
              <a:t>Starting apps</a:t>
            </a: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00" y="13716"/>
            <a:ext cx="1066800" cy="246888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bg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9</a:t>
            </a:fld>
            <a:endParaRPr lang="en" sz="1000">
              <a:solidFill>
                <a:schemeClr val="bg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ue bar them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bar theme.thmx</Template>
  <TotalTime>222</TotalTime>
  <Words>1175</Words>
  <Application>Microsoft Macintosh PowerPoint</Application>
  <PresentationFormat>On-screen Show (16:9)</PresentationFormat>
  <Paragraphs>124</Paragraphs>
  <Slides>15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Blue bar theme</vt:lpstr>
      <vt:lpstr>Setting up ODK on Tablets</vt:lpstr>
      <vt:lpstr>Android Device Set up</vt:lpstr>
      <vt:lpstr>Required Settings on Tablet</vt:lpstr>
      <vt:lpstr>Required Settings on Tablet</vt:lpstr>
      <vt:lpstr>OI File Manager</vt:lpstr>
      <vt:lpstr>ODK Services</vt:lpstr>
      <vt:lpstr>ODK Tables </vt:lpstr>
      <vt:lpstr>ODK Survey </vt:lpstr>
      <vt:lpstr>Starting apps</vt:lpstr>
      <vt:lpstr>Starting ODK Services</vt:lpstr>
      <vt:lpstr>Starting ODK Services</vt:lpstr>
      <vt:lpstr>Starting ODK Survey</vt:lpstr>
      <vt:lpstr>Filling the Form</vt:lpstr>
      <vt:lpstr>How to Save</vt:lpstr>
      <vt:lpstr>Users: Syncing Forms and Data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Tablets</dc:title>
  <dc:creator>Keo, Caitlyn Kimnath</dc:creator>
  <cp:lastModifiedBy>Caroline Krafft</cp:lastModifiedBy>
  <cp:revision>81</cp:revision>
  <dcterms:modified xsi:type="dcterms:W3CDTF">2018-01-14T19:03:52Z</dcterms:modified>
</cp:coreProperties>
</file>