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3" r:id="rId3"/>
    <p:sldId id="279" r:id="rId4"/>
    <p:sldId id="280" r:id="rId5"/>
    <p:sldId id="281" r:id="rId6"/>
    <p:sldId id="275" r:id="rId7"/>
    <p:sldId id="285" r:id="rId8"/>
    <p:sldId id="282" r:id="rId9"/>
    <p:sldId id="283" r:id="rId10"/>
    <p:sldId id="284" r:id="rId11"/>
    <p:sldId id="27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12" y="-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56A1D-05F8-D54F-B2F5-6AD71507F736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CC22A-4A0F-3643-B007-ACB8B96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4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9588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17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D06-69CD-7749-B785-4D9AEA9C8FBA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A893-EC59-4142-B70A-FE27A77605E5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093B-10D3-694B-8C4D-DED22F838CC5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A94C-D8C8-C848-A11E-8CD684203522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D305-6CCD-134A-9453-149C8AA85458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0755-DC31-1649-B7C0-0A7D6DB69B2F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A0-B1CF-904A-BE03-5601D4208FA8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65E-BC67-B14B-A00C-AFA09BC736CE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8135-F8A6-2F40-A350-3124F40B5B51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1B5-F809-5D43-87D5-C298CCD5DC30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267A-15BB-DC4D-9216-01E448067FA5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ECAC701F-0BAC-8E45-AE81-5F9C160BF541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gkrafft@stk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ODK: </a:t>
            </a:r>
            <a:br>
              <a:rPr lang="en-US" sz="4400" dirty="0" smtClean="0"/>
            </a:br>
            <a:r>
              <a:rPr lang="en-US" sz="4400" dirty="0" smtClean="0"/>
              <a:t>From Tablet to Server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Dr. Caroline Krafft</a:t>
            </a:r>
          </a:p>
          <a:p>
            <a:r>
              <a:rPr lang="en-US" dirty="0"/>
              <a:t>St. Catherine University</a:t>
            </a:r>
          </a:p>
          <a:p>
            <a:r>
              <a:rPr lang="en-US" dirty="0">
                <a:hlinkClick r:id="rId2"/>
              </a:rPr>
              <a:t>cgkrafft@stkate.edu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January 14, 2018</a:t>
            </a:r>
          </a:p>
          <a:p>
            <a:endParaRPr lang="en-US" dirty="0"/>
          </a:p>
          <a:p>
            <a:pPr lvl="0">
              <a:spcBef>
                <a:spcPts val="0"/>
              </a:spcBef>
            </a:pPr>
            <a:endParaRPr lang="en" i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650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72611" y="342900"/>
            <a:ext cx="7185489" cy="74295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ctr" anchorCtr="0">
            <a:noAutofit/>
          </a:bodyPr>
          <a:lstStyle/>
          <a:p>
            <a:pPr marL="257175" indent="-257175">
              <a:lnSpc>
                <a:spcPct val="80000"/>
              </a:lnSpc>
            </a:pPr>
            <a:r>
              <a:rPr lang="en-US" dirty="0" smtClean="0"/>
              <a:t>Conflicts when Syncing Data</a:t>
            </a:r>
            <a:endParaRPr lang="en-US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2611" y="1085850"/>
            <a:ext cx="8250149" cy="365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After you sync your </a:t>
            </a: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data 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always check ODK Tables. </a:t>
            </a:r>
          </a:p>
          <a:p>
            <a:pPr marL="257175" indent="-257175">
              <a:lnSpc>
                <a:spcPct val="8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If there is a conflict between the data you have and what’s on the server, ODK tables will give you two options: </a:t>
            </a:r>
          </a:p>
          <a:p>
            <a:pPr marL="257175" indent="-257175">
              <a:lnSpc>
                <a:spcPct val="80000"/>
              </a:lnSpc>
              <a:spcBef>
                <a:spcPts val="0"/>
              </a:spcBef>
            </a:pPr>
            <a:endParaRPr lang="en-US" sz="18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257175" indent="-257175">
              <a:lnSpc>
                <a:spcPct val="80000"/>
              </a:lnSpc>
              <a:spcBef>
                <a:spcPts val="0"/>
              </a:spcBef>
              <a:buAutoNum type="arabicParenBoth"/>
            </a:pPr>
            <a:endParaRPr lang="en-US" sz="1800" dirty="0"/>
          </a:p>
          <a:p>
            <a:pPr marL="257175" indent="-257175">
              <a:lnSpc>
                <a:spcPct val="80000"/>
              </a:lnSpc>
              <a:spcBef>
                <a:spcPts val="0"/>
              </a:spcBef>
              <a:buAutoNum type="arabicParenBoth"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257175" indent="-257175">
              <a:lnSpc>
                <a:spcPct val="80000"/>
              </a:lnSpc>
              <a:spcBef>
                <a:spcPts val="0"/>
              </a:spcBef>
              <a:buAutoNum type="arabicParenBoth"/>
            </a:pPr>
            <a:endParaRPr lang="en-US" sz="1800" dirty="0"/>
          </a:p>
          <a:p>
            <a:pPr marL="257175" indent="-257175">
              <a:lnSpc>
                <a:spcPct val="80000"/>
              </a:lnSpc>
              <a:spcBef>
                <a:spcPts val="0"/>
              </a:spcBef>
              <a:buAutoNum type="arabicParenBoth"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858000" y="13716"/>
            <a:ext cx="800100" cy="24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050">
                <a:latin typeface="Arial"/>
              </a:rPr>
              <a:pPr>
                <a:buSzPct val="25000"/>
              </a:pPr>
              <a:t>10</a:t>
            </a:fld>
            <a:endParaRPr lang="en-US" sz="105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" b="63712"/>
          <a:stretch/>
        </p:blipFill>
        <p:spPr>
          <a:xfrm>
            <a:off x="1410539" y="1911096"/>
            <a:ext cx="5309632" cy="28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it out on 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log in to the server and see our new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Go to ODK tables tab in aggregate and view table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Should see a table for your current </a:t>
            </a:r>
            <a:r>
              <a:rPr lang="en-US" b="1" dirty="0" err="1" smtClean="0">
                <a:solidFill>
                  <a:srgbClr val="008000"/>
                </a:solidFill>
              </a:rPr>
              <a:t>table_id</a:t>
            </a:r>
            <a:endParaRPr lang="en-US" b="1" dirty="0" smtClean="0">
              <a:solidFill>
                <a:srgbClr val="008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59413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from tablet to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tablets get the files by syncing with the server</a:t>
            </a:r>
          </a:p>
          <a:p>
            <a:pPr lvl="1"/>
            <a:r>
              <a:rPr lang="en-US" dirty="0" err="1" smtClean="0"/>
              <a:t>Server</a:t>
            </a:r>
            <a:r>
              <a:rPr lang="en-US" dirty="0" err="1" smtClean="0">
                <a:sym typeface="Wingdings"/>
              </a:rPr>
              <a:t>Tablet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However, to put a new (version) of the survey on the server, the administrator pushes from </a:t>
            </a:r>
            <a:r>
              <a:rPr lang="en-US" dirty="0" smtClean="0">
                <a:sym typeface="Wingdings"/>
              </a:rPr>
              <a:t>the </a:t>
            </a:r>
            <a:r>
              <a:rPr lang="en-US" dirty="0" smtClean="0">
                <a:sym typeface="Wingdings"/>
              </a:rPr>
              <a:t>tablet to the server</a:t>
            </a:r>
          </a:p>
          <a:p>
            <a:pPr lvl="1"/>
            <a:r>
              <a:rPr lang="en-US" dirty="0" err="1" smtClean="0">
                <a:sym typeface="Wingdings"/>
              </a:rPr>
              <a:t>Tabletserver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92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tablet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393502" cy="3657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Open ODK </a:t>
            </a:r>
            <a:r>
              <a:rPr lang="en-US" sz="2000" dirty="0"/>
              <a:t>Services </a:t>
            </a:r>
            <a:r>
              <a:rPr lang="en-US" sz="2000" dirty="0" smtClean="0"/>
              <a:t>-- </a:t>
            </a:r>
            <a:r>
              <a:rPr lang="en-US" sz="2000" dirty="0"/>
              <a:t>ODK Services manages </a:t>
            </a:r>
            <a:r>
              <a:rPr lang="en-US" sz="2000" dirty="0" smtClean="0"/>
              <a:t>sync</a:t>
            </a:r>
          </a:p>
          <a:p>
            <a:r>
              <a:rPr lang="en-US" sz="2000" dirty="0" smtClean="0"/>
              <a:t>Click the icon with three vertical dots in the top right corner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hen click Settings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050">
                <a:latin typeface="Arial"/>
              </a:rPr>
              <a:pPr>
                <a:buSzPct val="25000"/>
              </a:pPr>
              <a:t>3</a:t>
            </a:fld>
            <a:endParaRPr lang="en-US" sz="105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t="2597" r="-318" b="84866"/>
          <a:stretch/>
        </p:blipFill>
        <p:spPr>
          <a:xfrm>
            <a:off x="2108926" y="2374295"/>
            <a:ext cx="4926149" cy="988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" b="79392"/>
          <a:stretch/>
        </p:blipFill>
        <p:spPr>
          <a:xfrm>
            <a:off x="2108927" y="3526688"/>
            <a:ext cx="4926148" cy="1412543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6900649" y="2538484"/>
            <a:ext cx="757451" cy="1842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Left Arrow 9"/>
          <p:cNvSpPr/>
          <p:nvPr/>
        </p:nvSpPr>
        <p:spPr>
          <a:xfrm>
            <a:off x="6158553" y="3660160"/>
            <a:ext cx="1499548" cy="1842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8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/>
              <a:t>S</a:t>
            </a:r>
            <a:r>
              <a:rPr lang="en-US" dirty="0" smtClean="0"/>
              <a:t>erver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sure that your server settings are correct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97156" indent="0">
              <a:buNone/>
            </a:pPr>
            <a:endParaRPr lang="en-US" dirty="0"/>
          </a:p>
          <a:p>
            <a:pPr marL="97156" indent="0">
              <a:buNone/>
            </a:pPr>
            <a:r>
              <a:rPr lang="en-US" dirty="0" smtClean="0"/>
              <a:t>You will need:</a:t>
            </a:r>
          </a:p>
          <a:p>
            <a:pPr marL="257175" indent="-257175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en-US" sz="1800" dirty="0"/>
              <a:t>Server URL</a:t>
            </a:r>
          </a:p>
          <a:p>
            <a:pPr marL="257175" indent="-257175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en-US" sz="1800" dirty="0"/>
              <a:t>Username</a:t>
            </a:r>
          </a:p>
          <a:p>
            <a:pPr marL="2057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**Change Server </a:t>
            </a:r>
            <a:endParaRPr lang="en-US" sz="1800" dirty="0" smtClean="0"/>
          </a:p>
          <a:p>
            <a:pPr marL="2057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sign </a:t>
            </a:r>
            <a:r>
              <a:rPr lang="en-US" sz="1800" dirty="0"/>
              <a:t>on credential </a:t>
            </a:r>
          </a:p>
          <a:p>
            <a:pPr marL="2057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to Username</a:t>
            </a:r>
          </a:p>
          <a:p>
            <a:pPr marL="257175" indent="-257175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en-US" sz="1800" dirty="0"/>
              <a:t>Server password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350" dirty="0"/>
          </a:p>
          <a:p>
            <a:pPr marL="257175" indent="-257175">
              <a:lnSpc>
                <a:spcPct val="80000"/>
              </a:lnSpc>
              <a:spcBef>
                <a:spcPts val="0"/>
              </a:spcBef>
              <a:buAutoNum type="arabicParenBoth"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050">
                <a:latin typeface="Arial"/>
              </a:rPr>
              <a:pPr>
                <a:buSzPct val="25000"/>
              </a:pPr>
              <a:t>4</a:t>
            </a:fld>
            <a:endParaRPr lang="en-US" sz="105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" b="46999"/>
          <a:stretch/>
        </p:blipFill>
        <p:spPr>
          <a:xfrm>
            <a:off x="3991781" y="1725589"/>
            <a:ext cx="3784219" cy="3060511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0800000">
            <a:off x="2738199" y="2585787"/>
            <a:ext cx="1335775" cy="1371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05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4882487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Verify User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Click Verify User </a:t>
            </a:r>
          </a:p>
          <a:p>
            <a:pPr marL="97156" indent="0">
              <a:buNone/>
            </a:pPr>
            <a:r>
              <a:rPr lang="en-US" dirty="0" smtClean="0"/>
              <a:t>Permissions</a:t>
            </a:r>
          </a:p>
          <a:p>
            <a:pPr marL="97156" indent="0">
              <a:buNone/>
            </a:pPr>
            <a:endParaRPr lang="en-US" dirty="0"/>
          </a:p>
          <a:p>
            <a:pPr marL="97156" indent="0">
              <a:buNone/>
            </a:pPr>
            <a:endParaRPr lang="en-US" dirty="0" smtClean="0"/>
          </a:p>
          <a:p>
            <a:pPr marL="97156" indent="0">
              <a:buNone/>
            </a:pPr>
            <a:endParaRPr lang="en-US" dirty="0" smtClean="0"/>
          </a:p>
          <a:p>
            <a:pPr marL="97156" indent="0">
              <a:buNone/>
            </a:pPr>
            <a:endParaRPr lang="en-US" dirty="0" smtClean="0"/>
          </a:p>
          <a:p>
            <a:pPr marL="97156" indent="0">
              <a:buNone/>
            </a:pPr>
            <a:endParaRPr lang="en-US" dirty="0" smtClean="0"/>
          </a:p>
          <a:p>
            <a:r>
              <a:rPr lang="en-US" dirty="0" smtClean="0"/>
              <a:t>Then you will get another </a:t>
            </a:r>
          </a:p>
          <a:p>
            <a:pPr marL="97156" indent="0">
              <a:buNone/>
            </a:pPr>
            <a:r>
              <a:rPr lang="en-US" dirty="0" smtClean="0"/>
              <a:t>button that says </a:t>
            </a:r>
          </a:p>
          <a:p>
            <a:pPr marL="97156" indent="0">
              <a:buNone/>
            </a:pPr>
            <a:r>
              <a:rPr lang="en-US" dirty="0" smtClean="0"/>
              <a:t>Verify User Permissions</a:t>
            </a:r>
          </a:p>
          <a:p>
            <a:pPr marL="97156" indent="0">
              <a:buNone/>
            </a:pPr>
            <a:r>
              <a:rPr lang="en-US" dirty="0" smtClean="0"/>
              <a:t>Success message: </a:t>
            </a:r>
            <a:r>
              <a:rPr lang="en-US" dirty="0" smtClean="0">
                <a:solidFill>
                  <a:srgbClr val="008E40"/>
                </a:solidFill>
              </a:rPr>
              <a:t>Success! User permissions have been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050">
                <a:latin typeface="Arial"/>
              </a:rPr>
              <a:pPr>
                <a:buSzPct val="25000"/>
              </a:pPr>
              <a:t>5</a:t>
            </a:fld>
            <a:endParaRPr lang="en-US" sz="105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" b="49320"/>
          <a:stretch/>
        </p:blipFill>
        <p:spPr>
          <a:xfrm>
            <a:off x="4572000" y="400050"/>
            <a:ext cx="3214688" cy="2486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4" b="64072"/>
          <a:stretch/>
        </p:blipFill>
        <p:spPr>
          <a:xfrm>
            <a:off x="4443412" y="3643902"/>
            <a:ext cx="3930026" cy="865492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3855492" y="2557526"/>
            <a:ext cx="808630" cy="1371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Left Arrow 7"/>
          <p:cNvSpPr/>
          <p:nvPr/>
        </p:nvSpPr>
        <p:spPr>
          <a:xfrm rot="10800000">
            <a:off x="4130050" y="3857922"/>
            <a:ext cx="1205668" cy="1371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0849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Resetting App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ODK services press the </a:t>
            </a:r>
            <a:r>
              <a:rPr lang="en-US" dirty="0"/>
              <a:t>sync (two arrow) </a:t>
            </a:r>
            <a:r>
              <a:rPr lang="en-US" dirty="0" smtClean="0"/>
              <a:t>button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Select Reset App Server</a:t>
            </a:r>
          </a:p>
          <a:p>
            <a:pPr lvl="2"/>
            <a:r>
              <a:rPr lang="en-US" dirty="0"/>
              <a:t>This will change what is on the server—ONLY THE ADMINISTRATOR SHOULD DO THIS TO SET UP</a:t>
            </a:r>
          </a:p>
          <a:p>
            <a:pPr lvl="3"/>
            <a:r>
              <a:rPr lang="en-US" dirty="0"/>
              <a:t>Make sure no one else has credentials to do </a:t>
            </a:r>
            <a:r>
              <a:rPr lang="en-US" dirty="0" smtClean="0"/>
              <a:t>this</a:t>
            </a:r>
          </a:p>
          <a:p>
            <a:pPr lvl="3"/>
            <a:r>
              <a:rPr lang="en-US" dirty="0">
                <a:solidFill>
                  <a:srgbClr val="FF6600"/>
                </a:solidFill>
              </a:rPr>
              <a:t>WARNING: If a data table on the server does not exist on the device, that table, all of its data, and all associated files (e.g., forms) will be deleted from the server.</a:t>
            </a:r>
          </a:p>
          <a:p>
            <a:pPr lvl="1"/>
            <a:r>
              <a:rPr lang="en-US" dirty="0"/>
              <a:t>Confirm (click reset)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Should get a success message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fld>
            <a:endParaRPr lang="en" sz="1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" b="89869"/>
          <a:stretch/>
        </p:blipFill>
        <p:spPr>
          <a:xfrm>
            <a:off x="4572000" y="1630961"/>
            <a:ext cx="3979655" cy="518361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0800000">
            <a:off x="6561827" y="1821561"/>
            <a:ext cx="675563" cy="1371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2341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Syncing After you have collected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6810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data to the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verifying user permissions, you can sync data.</a:t>
            </a:r>
          </a:p>
          <a:p>
            <a:r>
              <a:rPr lang="en-US" sz="2000" dirty="0" smtClean="0"/>
              <a:t>First, click the two arrow buttons.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Then, click Sync Now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050">
                <a:latin typeface="Arial"/>
              </a:rPr>
              <a:pPr>
                <a:buSzPct val="25000"/>
              </a:pPr>
              <a:t>8</a:t>
            </a:fld>
            <a:endParaRPr lang="en-US" sz="105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" b="49453"/>
          <a:stretch/>
        </p:blipFill>
        <p:spPr>
          <a:xfrm>
            <a:off x="4137538" y="2357919"/>
            <a:ext cx="3423323" cy="2626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" b="89869"/>
          <a:stretch/>
        </p:blipFill>
        <p:spPr>
          <a:xfrm>
            <a:off x="3024393" y="1910120"/>
            <a:ext cx="3979655" cy="518361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0800000">
            <a:off x="5014220" y="2065439"/>
            <a:ext cx="675563" cy="1371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Left Arrow 8"/>
          <p:cNvSpPr/>
          <p:nvPr/>
        </p:nvSpPr>
        <p:spPr>
          <a:xfrm rot="10800000">
            <a:off x="4137537" y="4561094"/>
            <a:ext cx="1335775" cy="1371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487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syncing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syncing, jumped out to main screen of ODK services. If click sync button again, should see: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050">
                <a:latin typeface="Arial"/>
              </a:rPr>
              <a:pPr>
                <a:buSzPct val="25000"/>
              </a:pPr>
              <a:t>9</a:t>
            </a:fld>
            <a:endParaRPr lang="en-US" sz="105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2894"/>
            <a:ext cx="6858000" cy="30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0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bar theme.thmx</Template>
  <TotalTime>1113</TotalTime>
  <Words>389</Words>
  <Application>Microsoft Macintosh PowerPoint</Application>
  <PresentationFormat>On-screen Show (16:9)</PresentationFormat>
  <Paragraphs>98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Corbel</vt:lpstr>
      <vt:lpstr>Blue bar theme</vt:lpstr>
      <vt:lpstr>ODK:  From Tablet to Server</vt:lpstr>
      <vt:lpstr>Pushing from tablet to server</vt:lpstr>
      <vt:lpstr>Preparing the tablet</vt:lpstr>
      <vt:lpstr>Set up Server Settings</vt:lpstr>
      <vt:lpstr>Verify User Permissions</vt:lpstr>
      <vt:lpstr>Resetting App Server</vt:lpstr>
      <vt:lpstr>Syncing After you have collected Data</vt:lpstr>
      <vt:lpstr>Syncing data to the server</vt:lpstr>
      <vt:lpstr>After syncing</vt:lpstr>
      <vt:lpstr>Conflicts when Syncing Data</vt:lpstr>
      <vt:lpstr>Check it out on Aggregate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ODK: From App Designer to Tablet</dc:title>
  <cp:lastModifiedBy>Caroline Krafft</cp:lastModifiedBy>
  <cp:revision>68</cp:revision>
  <dcterms:modified xsi:type="dcterms:W3CDTF">2018-01-14T19:08:04Z</dcterms:modified>
</cp:coreProperties>
</file>