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70" r:id="rId2"/>
    <p:sldId id="271" r:id="rId3"/>
    <p:sldId id="275" r:id="rId4"/>
    <p:sldId id="276" r:id="rId5"/>
    <p:sldId id="277" r:id="rId6"/>
    <p:sldId id="279" r:id="rId7"/>
    <p:sldId id="280" r:id="rId8"/>
    <p:sldId id="281" r:id="rId9"/>
    <p:sldId id="273" r:id="rId10"/>
    <p:sldId id="282" r:id="rId11"/>
    <p:sldId id="296" r:id="rId12"/>
    <p:sldId id="283" r:id="rId13"/>
    <p:sldId id="284" r:id="rId14"/>
    <p:sldId id="285" r:id="rId15"/>
    <p:sldId id="295" r:id="rId16"/>
    <p:sldId id="286" r:id="rId17"/>
    <p:sldId id="287" r:id="rId18"/>
    <p:sldId id="289" r:id="rId19"/>
    <p:sldId id="288" r:id="rId20"/>
    <p:sldId id="291" r:id="rId21"/>
    <p:sldId id="292" r:id="rId22"/>
    <p:sldId id="29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12" y="-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4B48C-3638-6644-8A54-79FEF3BACAB5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4A7F-8980-BC44-9B57-8DFECC72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2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33736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Trebuchet MS"/>
                <a:ea typeface="Trebuchet MS"/>
                <a:cs typeface="Trebuchet MS"/>
                <a:sym typeface="Trebuchet MS"/>
              </a:rPr>
              <a:t>Note: throughout slides </a:t>
            </a:r>
            <a:r>
              <a:rPr lang="en-US" sz="1100" dirty="0" smtClean="0">
                <a:solidFill>
                  <a:srgbClr val="3366FF"/>
                </a:solidFill>
                <a:latin typeface="Trebuchet MS"/>
                <a:ea typeface="Trebuchet MS"/>
                <a:cs typeface="Trebuchet MS"/>
                <a:sym typeface="Trebuchet MS"/>
              </a:rPr>
              <a:t>blue is where you type</a:t>
            </a:r>
            <a:r>
              <a:rPr lang="en-US" sz="1100" dirty="0" smtClean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1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 is what you type</a:t>
            </a:r>
            <a:r>
              <a:rPr lang="en-US" sz="1100" dirty="0" smtClean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100" dirty="0" smtClean="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green is what you (should) see</a:t>
            </a:r>
          </a:p>
        </p:txBody>
      </p:sp>
    </p:spTree>
    <p:extLst>
      <p:ext uri="{BB962C8B-B14F-4D97-AF65-F5344CB8AC3E}">
        <p14:creationId xmlns:p14="http://schemas.microsoft.com/office/powerpoint/2010/main" val="23470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0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848600" cy="1445419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25BB-D16F-4D47-9C99-1556DE173EA3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1"/>
            <a:ext cx="7848600" cy="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71D2-F34E-E644-AB81-F720CC568818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47C1-B4C0-0F4F-AC4B-E5B326F49301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6F34-3819-9840-B115-DA2F0AB5C04A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1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28BF-9288-D546-B451-8BFB81EC15BB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5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8FD5-DC62-2747-8B26-D6DCB243694D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29293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1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29293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4FA9-3E20-364A-A1C2-FFB1C54C9C57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D3D2-018D-A347-B7C9-83DFD927978E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365F-B2A0-E848-B7E0-15E0CE5B4A14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6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CDF8-699D-5046-B89E-D934FC2220AA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DB1C-338E-2142-A27B-88A917AA1117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Corbe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D0935E95-8D53-9545-B8B4-C8A140DC4F80}" type="datetime1">
              <a:rPr lang="en-US" smtClean="0">
                <a:latin typeface="Corbel"/>
              </a:rPr>
              <a:t>1/19/18</a:t>
            </a:fld>
            <a:endParaRPr lang="en-US" dirty="0">
              <a:latin typeface="Corbe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gkrafft@stkate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ODK: Creating and Testing a Survey in App-Designer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Dr</a:t>
            </a:r>
            <a:r>
              <a:rPr lang="en-US" dirty="0"/>
              <a:t>. Caroline </a:t>
            </a:r>
            <a:r>
              <a:rPr lang="en-US" dirty="0" err="1"/>
              <a:t>Krafft</a:t>
            </a:r>
            <a:endParaRPr lang="en-US" dirty="0"/>
          </a:p>
          <a:p>
            <a:r>
              <a:rPr lang="en-US" dirty="0"/>
              <a:t>St. Catherine University</a:t>
            </a:r>
          </a:p>
          <a:p>
            <a:r>
              <a:rPr lang="en-US" dirty="0">
                <a:hlinkClick r:id="rId2"/>
              </a:rPr>
              <a:t>cgkrafft@stkate.edu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January </a:t>
            </a:r>
            <a:r>
              <a:rPr lang="en-US" dirty="0" smtClean="0"/>
              <a:t>19, </a:t>
            </a:r>
            <a:r>
              <a:rPr lang="en-US" dirty="0"/>
              <a:t>2018</a:t>
            </a:r>
          </a:p>
          <a:p>
            <a:pPr lvl="0">
              <a:spcBef>
                <a:spcPts val="0"/>
              </a:spcBef>
            </a:pPr>
            <a:endParaRPr lang="en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bg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fld>
            <a:endParaRPr lang="en" sz="1000">
              <a:solidFill>
                <a:schemeClr val="bg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7698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5164"/>
            <a:ext cx="4038600" cy="3538728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Make the </a:t>
            </a:r>
            <a:r>
              <a:rPr lang="en-US" sz="1800" dirty="0" smtClean="0">
                <a:solidFill>
                  <a:srgbClr val="FF0000"/>
                </a:solidFill>
              </a:rPr>
              <a:t>initial </a:t>
            </a:r>
            <a:r>
              <a:rPr lang="en-US" sz="1800" dirty="0" smtClean="0"/>
              <a:t>tab</a:t>
            </a:r>
          </a:p>
          <a:p>
            <a:pPr lvl="2"/>
            <a:r>
              <a:rPr lang="en-US" sz="1600" dirty="0" smtClean="0"/>
              <a:t>In initial you need a column header </a:t>
            </a:r>
            <a:r>
              <a:rPr lang="en-US" sz="1600" dirty="0" smtClean="0">
                <a:solidFill>
                  <a:srgbClr val="FF0000"/>
                </a:solidFill>
              </a:rPr>
              <a:t>clause</a:t>
            </a:r>
          </a:p>
          <a:p>
            <a:pPr lvl="2"/>
            <a:r>
              <a:rPr lang="en-US" sz="1600" dirty="0" smtClean="0">
                <a:solidFill>
                  <a:srgbClr val="3366FF"/>
                </a:solidFill>
              </a:rPr>
              <a:t>Clause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do section survey</a:t>
            </a:r>
            <a:endParaRPr lang="en-US" sz="1600" dirty="0">
              <a:solidFill>
                <a:srgbClr val="FF0000"/>
              </a:solidFill>
            </a:endParaRPr>
          </a:p>
          <a:p>
            <a:pPr lvl="2"/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5164"/>
            <a:ext cx="4495800" cy="3538728"/>
          </a:xfrm>
        </p:spPr>
        <p:txBody>
          <a:bodyPr>
            <a:normAutofit/>
          </a:bodyPr>
          <a:lstStyle/>
          <a:p>
            <a:pPr marL="182880" lvl="1"/>
            <a:r>
              <a:rPr lang="en-US" sz="2000" dirty="0" smtClean="0"/>
              <a:t>Make the </a:t>
            </a:r>
            <a:r>
              <a:rPr lang="en-US" sz="2000" dirty="0" smtClean="0">
                <a:solidFill>
                  <a:srgbClr val="FF0000"/>
                </a:solidFill>
              </a:rPr>
              <a:t>settings</a:t>
            </a:r>
            <a:r>
              <a:rPr lang="en-US" sz="2000" dirty="0" smtClean="0"/>
              <a:t> </a:t>
            </a:r>
            <a:r>
              <a:rPr lang="en-US" sz="2000" dirty="0" smtClean="0"/>
              <a:t>tab with the usual column headers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3366FF"/>
                </a:solidFill>
              </a:rPr>
              <a:t>A</a:t>
            </a:r>
            <a:r>
              <a:rPr lang="en-US" sz="1600" dirty="0"/>
              <a:t>) </a:t>
            </a:r>
            <a:r>
              <a:rPr lang="en-US" sz="1600" dirty="0" err="1">
                <a:solidFill>
                  <a:srgbClr val="FF0000"/>
                </a:solidFill>
              </a:rPr>
              <a:t>setting_name</a:t>
            </a:r>
            <a:r>
              <a:rPr lang="en-US" sz="1600" dirty="0"/>
              <a:t>, (</a:t>
            </a:r>
            <a:r>
              <a:rPr lang="en-US" sz="1600" dirty="0">
                <a:solidFill>
                  <a:srgbClr val="3366FF"/>
                </a:solidFill>
              </a:rPr>
              <a:t>B</a:t>
            </a:r>
            <a:r>
              <a:rPr lang="en-US" sz="1600" dirty="0"/>
              <a:t>) </a:t>
            </a:r>
            <a:r>
              <a:rPr lang="en-US" sz="1600" dirty="0">
                <a:solidFill>
                  <a:srgbClr val="FF0000"/>
                </a:solidFill>
              </a:rPr>
              <a:t>value</a:t>
            </a:r>
            <a:r>
              <a:rPr lang="en-US" sz="1600" dirty="0"/>
              <a:t>, (</a:t>
            </a:r>
            <a:r>
              <a:rPr lang="en-US" sz="1600" dirty="0">
                <a:solidFill>
                  <a:srgbClr val="3366FF"/>
                </a:solidFill>
              </a:rPr>
              <a:t>C</a:t>
            </a:r>
            <a:r>
              <a:rPr lang="en-US" sz="1600" dirty="0"/>
              <a:t>) </a:t>
            </a:r>
            <a:r>
              <a:rPr lang="en-US" sz="1600" dirty="0" err="1" smtClean="0">
                <a:solidFill>
                  <a:srgbClr val="FF0000"/>
                </a:solidFill>
              </a:rPr>
              <a:t>display.title.text</a:t>
            </a:r>
            <a:endParaRPr lang="en-US" sz="2000" dirty="0" smtClean="0"/>
          </a:p>
          <a:p>
            <a:pPr lvl="1"/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1800" dirty="0" err="1" smtClean="0">
                <a:solidFill>
                  <a:srgbClr val="3366FF"/>
                </a:solidFill>
              </a:rPr>
              <a:t>able_id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smtClean="0"/>
              <a:t>&amp;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bg2">
                    <a:lumMod val="75000"/>
                  </a:schemeClr>
                </a:solidFill>
              </a:rPr>
              <a:t>form_id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 value</a:t>
            </a:r>
            <a:r>
              <a:rPr lang="en-US" sz="1800" dirty="0" smtClean="0"/>
              <a:t>: </a:t>
            </a:r>
            <a:r>
              <a:rPr lang="en-US" sz="1800" dirty="0" smtClean="0">
                <a:solidFill>
                  <a:srgbClr val="FF0000"/>
                </a:solidFill>
              </a:rPr>
              <a:t>framework</a:t>
            </a:r>
          </a:p>
          <a:p>
            <a:pPr lvl="1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form_version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20180101</a:t>
            </a:r>
          </a:p>
          <a:p>
            <a:pPr lvl="1"/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display.title.text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survey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800" dirty="0">
                <a:solidFill>
                  <a:srgbClr val="FF0000"/>
                </a:solidFill>
              </a:rPr>
              <a:t>Common </a:t>
            </a:r>
            <a:r>
              <a:rPr lang="en-US" sz="1800" dirty="0" err="1">
                <a:solidFill>
                  <a:srgbClr val="FF0000"/>
                </a:solidFill>
              </a:rPr>
              <a:t>Javascript</a:t>
            </a:r>
            <a:r>
              <a:rPr lang="en-US" sz="1800" dirty="0">
                <a:solidFill>
                  <a:srgbClr val="FF0000"/>
                </a:solidFill>
              </a:rPr>
              <a:t> Framework 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58278" r="6888"/>
          <a:stretch/>
        </p:blipFill>
        <p:spPr>
          <a:xfrm>
            <a:off x="420188" y="3562302"/>
            <a:ext cx="4112624" cy="989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0101" r="6709"/>
          <a:stretch/>
        </p:blipFill>
        <p:spPr>
          <a:xfrm>
            <a:off x="4659853" y="3390469"/>
            <a:ext cx="4015294" cy="13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2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framework_translations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3517900" cy="353872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1800" dirty="0" smtClean="0"/>
              <a:t>Add a tab: </a:t>
            </a:r>
            <a:r>
              <a:rPr lang="en-US" sz="1800" dirty="0" err="1" smtClean="0">
                <a:solidFill>
                  <a:srgbClr val="FF0000"/>
                </a:solidFill>
              </a:rPr>
              <a:t>framework_translations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This sheet allows you to customize the buttons and messages on the survey in English or another language. </a:t>
            </a:r>
            <a:endParaRPr lang="en-US" sz="1600" dirty="0" smtClean="0"/>
          </a:p>
          <a:p>
            <a:pPr lvl="2"/>
            <a:r>
              <a:rPr lang="en-US" sz="1600" i="1" dirty="0" smtClean="0"/>
              <a:t>Hint: There are so many rows, just copy </a:t>
            </a:r>
            <a:r>
              <a:rPr lang="en-US" sz="1600" i="1" dirty="0"/>
              <a:t>these </a:t>
            </a:r>
            <a:r>
              <a:rPr lang="en-US" sz="1600" i="1" dirty="0" smtClean="0"/>
              <a:t>columns from the examples with app-designer, </a:t>
            </a:r>
            <a:r>
              <a:rPr lang="en-US" sz="1600" i="1" dirty="0"/>
              <a:t>then customize. </a:t>
            </a:r>
          </a:p>
          <a:p>
            <a:pPr lvl="2"/>
            <a:r>
              <a:rPr lang="en-US" sz="1600" dirty="0"/>
              <a:t>Column </a:t>
            </a:r>
            <a:r>
              <a:rPr lang="en-US" sz="1600" dirty="0" smtClean="0"/>
              <a:t>headers are </a:t>
            </a:r>
            <a:r>
              <a:rPr lang="en-US" sz="1600" dirty="0" err="1" smtClean="0">
                <a:solidFill>
                  <a:srgbClr val="000000"/>
                </a:solidFill>
              </a:rPr>
              <a:t>string_token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text.default</a:t>
            </a:r>
            <a:endParaRPr lang="en-US" sz="1600" dirty="0" smtClean="0">
              <a:solidFill>
                <a:srgbClr val="000000"/>
              </a:solidFill>
            </a:endParaRP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Will learn about translations to add other languages soon!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" t="29181" r="40136" b="3588"/>
          <a:stretch/>
        </p:blipFill>
        <p:spPr>
          <a:xfrm>
            <a:off x="4218423" y="1625487"/>
            <a:ext cx="4588352" cy="279778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255014"/>
            <a:ext cx="4038600" cy="3538728"/>
          </a:xfrm>
        </p:spPr>
        <p:txBody>
          <a:bodyPr/>
          <a:lstStyle/>
          <a:p>
            <a:pPr marL="274320" lvl="1" indent="0">
              <a:buNone/>
            </a:pPr>
            <a:r>
              <a:rPr lang="en-US" sz="1800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3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the Framework, Cont</a:t>
            </a:r>
            <a:r>
              <a:rPr lang="en-US" dirty="0" smtClean="0"/>
              <a:t>.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378" y="1255014"/>
            <a:ext cx="4038600" cy="35387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the </a:t>
            </a:r>
            <a:r>
              <a:rPr lang="en-US" sz="2000" dirty="0" smtClean="0">
                <a:solidFill>
                  <a:srgbClr val="FF0000"/>
                </a:solidFill>
              </a:rPr>
              <a:t>choices</a:t>
            </a:r>
            <a:r>
              <a:rPr lang="en-US" sz="2000" dirty="0" smtClean="0"/>
              <a:t> tab </a:t>
            </a:r>
          </a:p>
          <a:p>
            <a:r>
              <a:rPr lang="en-US" sz="2000" dirty="0" smtClean="0"/>
              <a:t>Enter </a:t>
            </a:r>
            <a:r>
              <a:rPr lang="en-US" sz="2000" dirty="0" err="1" smtClean="0">
                <a:solidFill>
                  <a:srgbClr val="FF0000"/>
                </a:solidFill>
              </a:rPr>
              <a:t>test_forms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as </a:t>
            </a:r>
            <a:r>
              <a:rPr lang="en-US" sz="2000" dirty="0" err="1" smtClean="0">
                <a:solidFill>
                  <a:srgbClr val="FF0000"/>
                </a:solidFill>
              </a:rPr>
              <a:t>choice_list_name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firstForm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as </a:t>
            </a:r>
            <a:r>
              <a:rPr lang="en-US" sz="2000" dirty="0" err="1" smtClean="0">
                <a:solidFill>
                  <a:srgbClr val="FF0000"/>
                </a:solidFill>
              </a:rPr>
              <a:t>data_value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First Survey Form </a:t>
            </a:r>
            <a:r>
              <a:rPr lang="en-US" sz="2000" dirty="0" smtClean="0"/>
              <a:t>as </a:t>
            </a:r>
            <a:r>
              <a:rPr lang="en-US" sz="2000" dirty="0" err="1" smtClean="0">
                <a:solidFill>
                  <a:srgbClr val="FF0000"/>
                </a:solidFill>
              </a:rPr>
              <a:t>display.title.text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the </a:t>
            </a:r>
            <a:r>
              <a:rPr lang="en-US" sz="2000" dirty="0" smtClean="0">
                <a:solidFill>
                  <a:srgbClr val="FF0000"/>
                </a:solidFill>
              </a:rPr>
              <a:t>survey</a:t>
            </a:r>
            <a:r>
              <a:rPr lang="en-US" sz="2000" dirty="0" smtClean="0"/>
              <a:t> tab. </a:t>
            </a:r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 smtClean="0"/>
              <a:t>will now </a:t>
            </a:r>
            <a:r>
              <a:rPr lang="en-US" sz="2000" dirty="0" smtClean="0"/>
              <a:t>add seven </a:t>
            </a:r>
            <a:r>
              <a:rPr lang="en-US" sz="2000" dirty="0" smtClean="0"/>
              <a:t>columns</a:t>
            </a: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 err="1" smtClean="0">
                <a:solidFill>
                  <a:srgbClr val="FF0000"/>
                </a:solidFill>
              </a:rPr>
              <a:t>branch_label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 err="1" smtClean="0">
                <a:solidFill>
                  <a:srgbClr val="FF0000"/>
                </a:solidFill>
              </a:rPr>
              <a:t>url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lause</a:t>
            </a: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ondition</a:t>
            </a: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 smtClean="0">
                <a:solidFill>
                  <a:srgbClr val="FF0000"/>
                </a:solidFill>
              </a:rPr>
              <a:t>type</a:t>
            </a: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 err="1" smtClean="0">
                <a:solidFill>
                  <a:srgbClr val="FF0000"/>
                </a:solidFill>
              </a:rPr>
              <a:t>values_list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788670" lvl="1" indent="-514350">
              <a:spcBef>
                <a:spcPts val="0"/>
              </a:spcBef>
              <a:buFont typeface="+mj-lt"/>
              <a:buAutoNum type="alphaUcPeriod"/>
            </a:pPr>
            <a:r>
              <a:rPr lang="en-US" sz="1800" dirty="0" err="1" smtClean="0">
                <a:solidFill>
                  <a:srgbClr val="FF0000"/>
                </a:solidFill>
              </a:rPr>
              <a:t>display.prompt.text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12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" name="Picture 5" descr="Screen Shot 2018-01-19 at 3.54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9400"/>
            <a:ext cx="5613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Clause &amp; Condition for </a:t>
            </a:r>
            <a:r>
              <a:rPr lang="en-US" dirty="0" smtClean="0"/>
              <a:t>Chrome (</a:t>
            </a:r>
            <a:r>
              <a:rPr lang="en-US" dirty="0" smtClean="0">
                <a:solidFill>
                  <a:schemeClr val="accent2"/>
                </a:solidFill>
              </a:rPr>
              <a:t>Survey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3930650" cy="35387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3366FF"/>
                </a:solidFill>
              </a:rPr>
              <a:t>C2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clause</a:t>
            </a:r>
            <a:r>
              <a:rPr lang="en-US" sz="2000" dirty="0" smtClean="0"/>
              <a:t>) enter </a:t>
            </a:r>
            <a:r>
              <a:rPr lang="en-US" sz="2000" dirty="0" smtClean="0">
                <a:solidFill>
                  <a:srgbClr val="FF0000"/>
                </a:solidFill>
              </a:rPr>
              <a:t>if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</a:t>
            </a:r>
            <a:r>
              <a:rPr lang="en-US" sz="1800" dirty="0" smtClean="0"/>
              <a:t>lause is how you do if statements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3366FF"/>
                </a:solidFill>
              </a:rPr>
              <a:t>D2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3366FF"/>
                </a:solidFill>
              </a:rPr>
              <a:t>condition</a:t>
            </a:r>
            <a:r>
              <a:rPr lang="en-US" sz="2000" dirty="0" smtClean="0"/>
              <a:t>) enter </a:t>
            </a:r>
            <a:r>
              <a:rPr lang="en-US" sz="2000" dirty="0" err="1">
                <a:solidFill>
                  <a:srgbClr val="FF0000"/>
                </a:solidFill>
              </a:rPr>
              <a:t>opendatakit.getPlatformInfo</a:t>
            </a:r>
            <a:r>
              <a:rPr lang="en-US" sz="2000" dirty="0">
                <a:solidFill>
                  <a:srgbClr val="FF0000"/>
                </a:solidFill>
              </a:rPr>
              <a:t>().container == "</a:t>
            </a:r>
            <a:r>
              <a:rPr lang="en-US" sz="2000" dirty="0" smtClean="0">
                <a:solidFill>
                  <a:srgbClr val="FF0000"/>
                </a:solidFill>
              </a:rPr>
              <a:t>Chrome”</a:t>
            </a:r>
          </a:p>
          <a:p>
            <a:pPr lvl="1">
              <a:spcBef>
                <a:spcPts val="0"/>
              </a:spcBef>
            </a:pPr>
            <a:r>
              <a:rPr lang="en-US" sz="1400" dirty="0" smtClean="0"/>
              <a:t>This </a:t>
            </a:r>
            <a:r>
              <a:rPr lang="en-US" sz="1400" dirty="0" smtClean="0"/>
              <a:t>tells the software what to do if you’re working in Chrome (previewing)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 </a:t>
            </a:r>
            <a:r>
              <a:rPr lang="en-US" sz="2000" dirty="0">
                <a:solidFill>
                  <a:srgbClr val="3366FF"/>
                </a:solidFill>
              </a:rPr>
              <a:t>E3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3366FF"/>
                </a:solidFill>
              </a:rPr>
              <a:t>type</a:t>
            </a:r>
            <a:r>
              <a:rPr lang="en-US" sz="2000" dirty="0"/>
              <a:t>) enter </a:t>
            </a:r>
            <a:r>
              <a:rPr lang="en-US" sz="2000" dirty="0" err="1">
                <a:solidFill>
                  <a:srgbClr val="FF0000"/>
                </a:solidFill>
              </a:rPr>
              <a:t>user_branch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800" dirty="0"/>
              <a:t>This says what part of the survey to branch to</a:t>
            </a:r>
          </a:p>
          <a:p>
            <a:pPr lvl="1">
              <a:spcBef>
                <a:spcPts val="0"/>
              </a:spcBef>
            </a:pPr>
            <a:endParaRPr lang="en-US" sz="1800" dirty="0" smtClean="0"/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3366FF"/>
                </a:solidFill>
              </a:rPr>
              <a:t>F3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3366FF"/>
                </a:solidFill>
              </a:rPr>
              <a:t>values_list</a:t>
            </a:r>
            <a:r>
              <a:rPr lang="en-US" sz="2000" dirty="0" smtClean="0"/>
              <a:t>) enter </a:t>
            </a:r>
            <a:r>
              <a:rPr lang="en-US" sz="2000" dirty="0" err="1" smtClean="0">
                <a:solidFill>
                  <a:srgbClr val="FF0000"/>
                </a:solidFill>
              </a:rPr>
              <a:t>test_forms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800" dirty="0" smtClean="0"/>
              <a:t>Remember this is what we called the choice list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3366FF"/>
                </a:solidFill>
              </a:rPr>
              <a:t>G3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3366FF"/>
                </a:solidFill>
              </a:rPr>
              <a:t>display.prompt</a:t>
            </a:r>
            <a:r>
              <a:rPr lang="en-US" sz="2000" dirty="0" err="1">
                <a:solidFill>
                  <a:srgbClr val="3366FF"/>
                </a:solidFill>
              </a:rPr>
              <a:t>.</a:t>
            </a:r>
            <a:r>
              <a:rPr lang="en-US" sz="2000" dirty="0" err="1" smtClean="0">
                <a:solidFill>
                  <a:srgbClr val="3366FF"/>
                </a:solidFill>
              </a:rPr>
              <a:t>text</a:t>
            </a:r>
            <a:r>
              <a:rPr lang="en-US" sz="2000" dirty="0" smtClean="0"/>
              <a:t>) enter </a:t>
            </a:r>
            <a:r>
              <a:rPr lang="en-US" sz="2000" dirty="0" smtClean="0">
                <a:solidFill>
                  <a:srgbClr val="FF0000"/>
                </a:solidFill>
              </a:rPr>
              <a:t>Choose a test form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13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3360"/>
          <a:stretch/>
        </p:blipFill>
        <p:spPr>
          <a:xfrm>
            <a:off x="4267710" y="3372485"/>
            <a:ext cx="4799580" cy="1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Clause &amp; Condition for 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6118"/>
            <a:ext cx="4038600" cy="380762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C4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66FF"/>
                </a:solidFill>
              </a:rPr>
              <a:t>clause</a:t>
            </a:r>
            <a:r>
              <a:rPr lang="en-US" dirty="0" smtClean="0"/>
              <a:t>) enter 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lvl="1"/>
            <a:r>
              <a:rPr lang="en-US" dirty="0" smtClean="0"/>
              <a:t>This is the alternative when if is </a:t>
            </a:r>
            <a:r>
              <a:rPr lang="en-US" dirty="0" smtClean="0"/>
              <a:t>false</a:t>
            </a:r>
          </a:p>
          <a:p>
            <a:r>
              <a:rPr lang="en-US" dirty="0" smtClean="0"/>
              <a:t>In </a:t>
            </a:r>
            <a:r>
              <a:rPr lang="en-US" dirty="0">
                <a:solidFill>
                  <a:srgbClr val="3366FF"/>
                </a:solidFill>
              </a:rPr>
              <a:t>E</a:t>
            </a:r>
            <a:r>
              <a:rPr lang="en-US" dirty="0" smtClean="0">
                <a:solidFill>
                  <a:srgbClr val="3366FF"/>
                </a:solidFill>
              </a:rPr>
              <a:t>5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) enter </a:t>
            </a:r>
            <a:r>
              <a:rPr lang="en-US" sz="2900" dirty="0" smtClean="0">
                <a:solidFill>
                  <a:srgbClr val="FF0000"/>
                </a:solidFill>
              </a:rPr>
              <a:t>note</a:t>
            </a:r>
          </a:p>
          <a:p>
            <a:r>
              <a:rPr lang="en-US" sz="2900" dirty="0" smtClean="0"/>
              <a:t>In </a:t>
            </a:r>
            <a:r>
              <a:rPr lang="en-US" sz="2900" dirty="0" smtClean="0">
                <a:solidFill>
                  <a:srgbClr val="3366FF"/>
                </a:solidFill>
              </a:rPr>
              <a:t>G5 </a:t>
            </a:r>
            <a:r>
              <a:rPr lang="en-US" sz="2900" dirty="0" smtClean="0"/>
              <a:t>(</a:t>
            </a:r>
            <a:r>
              <a:rPr lang="en-US" sz="2900" dirty="0" err="1" smtClean="0">
                <a:solidFill>
                  <a:srgbClr val="3366FF"/>
                </a:solidFill>
              </a:rPr>
              <a:t>display.prompt.text</a:t>
            </a:r>
            <a:r>
              <a:rPr lang="en-US" sz="2900" dirty="0" smtClean="0"/>
              <a:t>) </a:t>
            </a:r>
            <a:r>
              <a:rPr lang="en-US" sz="2900" dirty="0"/>
              <a:t>enter </a:t>
            </a:r>
            <a:r>
              <a:rPr lang="en-US" sz="2900" dirty="0" smtClean="0">
                <a:solidFill>
                  <a:srgbClr val="FF0000"/>
                </a:solidFill>
              </a:rPr>
              <a:t>This is the default form.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C6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clause</a:t>
            </a:r>
            <a:r>
              <a:rPr lang="en-US" dirty="0" smtClean="0"/>
              <a:t>) enter </a:t>
            </a:r>
            <a:r>
              <a:rPr lang="en-US" dirty="0" smtClean="0">
                <a:solidFill>
                  <a:srgbClr val="FF0000"/>
                </a:solidFill>
              </a:rPr>
              <a:t>end if </a:t>
            </a:r>
          </a:p>
          <a:p>
            <a:pPr lvl="1"/>
            <a:r>
              <a:rPr lang="en-US" dirty="0" smtClean="0"/>
              <a:t>Ends the clause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C7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66FF"/>
                </a:solidFill>
              </a:rPr>
              <a:t>clause</a:t>
            </a:r>
            <a:r>
              <a:rPr lang="en-US" dirty="0" smtClean="0"/>
              <a:t>) enter </a:t>
            </a:r>
            <a:r>
              <a:rPr lang="en-US" dirty="0" smtClean="0">
                <a:solidFill>
                  <a:srgbClr val="FF0000"/>
                </a:solidFill>
              </a:rPr>
              <a:t>exit section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</a:t>
            </a:r>
            <a:r>
              <a:rPr lang="en-US" dirty="0" smtClean="0">
                <a:solidFill>
                  <a:srgbClr val="3366FF"/>
                </a:solidFill>
              </a:rPr>
              <a:t>A8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3366FF"/>
                </a:solidFill>
              </a:rPr>
              <a:t>branch_label</a:t>
            </a:r>
            <a:r>
              <a:rPr lang="en-US" dirty="0"/>
              <a:t>) enter </a:t>
            </a:r>
            <a:r>
              <a:rPr lang="en-US" dirty="0" err="1">
                <a:solidFill>
                  <a:srgbClr val="FF0000"/>
                </a:solidFill>
              </a:rPr>
              <a:t>firstForm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This is our </a:t>
            </a:r>
            <a:r>
              <a:rPr lang="en-US" dirty="0" smtClean="0"/>
              <a:t>form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B9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3366FF"/>
                </a:solidFill>
              </a:rPr>
              <a:t>url</a:t>
            </a:r>
            <a:r>
              <a:rPr lang="en-US" dirty="0" smtClean="0"/>
              <a:t>) enter </a:t>
            </a:r>
            <a:r>
              <a:rPr lang="en-US" dirty="0">
                <a:solidFill>
                  <a:srgbClr val="FF0000"/>
                </a:solidFill>
              </a:rPr>
              <a:t>'?' + </a:t>
            </a:r>
            <a:r>
              <a:rPr lang="en-US" dirty="0" err="1">
                <a:solidFill>
                  <a:srgbClr val="FF0000"/>
                </a:solidFill>
              </a:rPr>
              <a:t>opendatakit.getHashString</a:t>
            </a:r>
            <a:r>
              <a:rPr lang="en-US" dirty="0">
                <a:solidFill>
                  <a:srgbClr val="FF0000"/>
                </a:solidFill>
              </a:rPr>
              <a:t>('../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/tables/</a:t>
            </a:r>
            <a:r>
              <a:rPr lang="en-US" dirty="0" err="1" smtClean="0">
                <a:solidFill>
                  <a:srgbClr val="FF0000"/>
                </a:solidFill>
              </a:rPr>
              <a:t>firstForm</a:t>
            </a:r>
            <a:r>
              <a:rPr lang="en-US" dirty="0" smtClean="0">
                <a:solidFill>
                  <a:srgbClr val="FF0000"/>
                </a:solidFill>
              </a:rPr>
              <a:t>/forms/</a:t>
            </a:r>
            <a:r>
              <a:rPr lang="en-US" dirty="0" err="1" smtClean="0">
                <a:solidFill>
                  <a:srgbClr val="FF0000"/>
                </a:solidFill>
              </a:rPr>
              <a:t>firstForm</a:t>
            </a:r>
            <a:r>
              <a:rPr lang="en-US" dirty="0" smtClean="0">
                <a:solidFill>
                  <a:srgbClr val="FF0000"/>
                </a:solidFill>
              </a:rPr>
              <a:t>/',</a:t>
            </a:r>
            <a:r>
              <a:rPr lang="en-US" dirty="0">
                <a:solidFill>
                  <a:srgbClr val="FF0000"/>
                </a:solidFill>
              </a:rPr>
              <a:t>null)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This links to the form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E9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type</a:t>
            </a:r>
            <a:r>
              <a:rPr lang="en-US" dirty="0" smtClean="0"/>
              <a:t>) enter </a:t>
            </a:r>
            <a:r>
              <a:rPr lang="en-US" dirty="0" err="1" smtClean="0">
                <a:solidFill>
                  <a:srgbClr val="FF0000"/>
                </a:solidFill>
              </a:rPr>
              <a:t>external_link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link to the form</a:t>
            </a:r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G9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3366FF"/>
                </a:solidFill>
              </a:rPr>
              <a:t>display.prompt.text</a:t>
            </a:r>
            <a:r>
              <a:rPr lang="en-US" dirty="0" smtClean="0"/>
              <a:t>) enter </a:t>
            </a:r>
            <a:r>
              <a:rPr lang="en-US" dirty="0" smtClean="0">
                <a:solidFill>
                  <a:srgbClr val="FF0000"/>
                </a:solidFill>
              </a:rPr>
              <a:t>Open Form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3366FF"/>
                </a:solidFill>
              </a:rPr>
              <a:t>C10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clause</a:t>
            </a:r>
            <a:r>
              <a:rPr lang="en-US" dirty="0" smtClean="0"/>
              <a:t>) enter </a:t>
            </a:r>
            <a:r>
              <a:rPr lang="en-US" dirty="0" smtClean="0">
                <a:solidFill>
                  <a:srgbClr val="FF0000"/>
                </a:solidFill>
              </a:rPr>
              <a:t>exit section</a:t>
            </a:r>
          </a:p>
          <a:p>
            <a:pPr lvl="1"/>
            <a:r>
              <a:rPr lang="en-US" dirty="0" smtClean="0"/>
              <a:t>Done!</a:t>
            </a:r>
          </a:p>
          <a:p>
            <a:r>
              <a:rPr lang="en-US" dirty="0" smtClean="0"/>
              <a:t>Our framework is complete. Save it!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14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9191"/>
          <a:stretch/>
        </p:blipFill>
        <p:spPr>
          <a:xfrm>
            <a:off x="404019" y="3252590"/>
            <a:ext cx="4144962" cy="18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6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6135688" cy="1650206"/>
          </a:xfrm>
        </p:spPr>
        <p:txBody>
          <a:bodyPr/>
          <a:lstStyle/>
          <a:p>
            <a:r>
              <a:rPr lang="en-US" dirty="0"/>
              <a:t>Using App-Designer &amp; Grunt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7954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App-Designer &amp; 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Now it’s time to go back to your command window and </a:t>
            </a:r>
            <a:r>
              <a:rPr lang="en-US" sz="1800" dirty="0" smtClean="0">
                <a:solidFill>
                  <a:srgbClr val="FF0000"/>
                </a:solidFill>
              </a:rPr>
              <a:t>cd </a:t>
            </a:r>
            <a:r>
              <a:rPr lang="mr-IN" sz="1800" dirty="0" smtClean="0">
                <a:solidFill>
                  <a:srgbClr val="FF0000"/>
                </a:solidFill>
              </a:rPr>
              <a:t>…</a:t>
            </a:r>
            <a:r>
              <a:rPr lang="en-US" sz="1800" dirty="0" smtClean="0">
                <a:solidFill>
                  <a:srgbClr val="FF0000"/>
                </a:solidFill>
              </a:rPr>
              <a:t>/app-designer</a:t>
            </a:r>
          </a:p>
          <a:p>
            <a:endParaRPr lang="en-US" sz="1800" dirty="0"/>
          </a:p>
          <a:p>
            <a:r>
              <a:rPr lang="en-US" sz="1800" dirty="0" smtClean="0"/>
              <a:t>Enter </a:t>
            </a:r>
            <a:r>
              <a:rPr lang="en-US" sz="1800" dirty="0" smtClean="0">
                <a:solidFill>
                  <a:srgbClr val="FF0000"/>
                </a:solidFill>
              </a:rPr>
              <a:t>grunt</a:t>
            </a:r>
          </a:p>
          <a:p>
            <a:endParaRPr lang="en-US" sz="1800" dirty="0"/>
          </a:p>
          <a:p>
            <a:r>
              <a:rPr lang="en-US" sz="1800" dirty="0" smtClean="0">
                <a:solidFill>
                  <a:srgbClr val="008000"/>
                </a:solidFill>
              </a:rPr>
              <a:t>Should open Chrome and display the development environment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Tabs: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Preview</a:t>
            </a:r>
            <a:r>
              <a:rPr lang="en-US" sz="1800" dirty="0" smtClean="0"/>
              <a:t> (can “test” forms here)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Customize</a:t>
            </a:r>
            <a:r>
              <a:rPr lang="en-US" sz="1800" dirty="0" smtClean="0"/>
              <a:t> (add logo, change colors)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XLSX Converter </a:t>
            </a:r>
            <a:r>
              <a:rPr lang="en-US" sz="1800" dirty="0" smtClean="0"/>
              <a:t>(how our Excel will become a form)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File </a:t>
            </a:r>
            <a:r>
              <a:rPr lang="en-US" sz="1800" dirty="0" smtClean="0">
                <a:solidFill>
                  <a:srgbClr val="008000"/>
                </a:solidFill>
              </a:rPr>
              <a:t>browser</a:t>
            </a:r>
          </a:p>
          <a:p>
            <a:pPr lvl="2"/>
            <a:r>
              <a:rPr lang="en-US" sz="1800" dirty="0" smtClean="0"/>
              <a:t>Shows file structure within app-designer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16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14365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Need to convert the framework to update what surveys are available</a:t>
            </a:r>
          </a:p>
          <a:p>
            <a:endParaRPr lang="en-US" sz="1800" dirty="0"/>
          </a:p>
          <a:p>
            <a:r>
              <a:rPr lang="en-US" sz="1800" dirty="0" smtClean="0"/>
              <a:t>Go to </a:t>
            </a:r>
            <a:r>
              <a:rPr lang="en-US" sz="1800" dirty="0" smtClean="0">
                <a:solidFill>
                  <a:srgbClr val="3366FF"/>
                </a:solidFill>
              </a:rPr>
              <a:t>XLSX Converter </a:t>
            </a:r>
            <a:r>
              <a:rPr lang="en-US" sz="1800" dirty="0" smtClean="0">
                <a:solidFill>
                  <a:srgbClr val="3366FF"/>
                </a:solidFill>
              </a:rPr>
              <a:t>tab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smtClean="0">
                <a:solidFill>
                  <a:srgbClr val="000000"/>
                </a:solidFill>
              </a:rPr>
              <a:t>Drag and drop or choose file for </a:t>
            </a:r>
            <a:r>
              <a:rPr lang="en-US" sz="1800" dirty="0" err="1" smtClean="0">
                <a:solidFill>
                  <a:srgbClr val="000000"/>
                </a:solidFill>
              </a:rPr>
              <a:t>framework.xlsx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Choose file and find your </a:t>
            </a:r>
            <a:r>
              <a:rPr lang="en-US" sz="1800" dirty="0" err="1" smtClean="0"/>
              <a:t>framework.xlsx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image6.png"/>
          <p:cNvPicPr>
            <a:picLocks noChangeAspect="1"/>
          </p:cNvPicPr>
          <p:nvPr/>
        </p:nvPicPr>
        <p:blipFill rotWithShape="1">
          <a:blip r:embed="rId2"/>
          <a:srcRect l="20013" t="18556" r="54782" b="57322"/>
          <a:stretch/>
        </p:blipFill>
        <p:spPr>
          <a:xfrm>
            <a:off x="5051770" y="2120901"/>
            <a:ext cx="3635030" cy="1955800"/>
          </a:xfrm>
          <a:prstGeom prst="rect">
            <a:avLst/>
          </a:prstGeom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17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5740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all has gone well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should be data in the output section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be saved as the common definitions,</a:t>
            </a:r>
            <a:r>
              <a:rPr lang="en-US" dirty="0" smtClean="0">
                <a:solidFill>
                  <a:srgbClr val="008000"/>
                </a:solidFill>
              </a:rPr>
              <a:t> commonDefinitions.js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framework definitions,</a:t>
            </a:r>
            <a:r>
              <a:rPr lang="en-US" dirty="0" smtClean="0">
                <a:solidFill>
                  <a:srgbClr val="008000"/>
                </a:solidFill>
              </a:rPr>
              <a:t> frameworkDefinitions.js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/>
              <a:t>form definition, </a:t>
            </a:r>
            <a:r>
              <a:rPr lang="en-US" dirty="0" err="1" smtClean="0">
                <a:solidFill>
                  <a:srgbClr val="008000"/>
                </a:solidFill>
              </a:rPr>
              <a:t>formDef.json</a:t>
            </a:r>
            <a:r>
              <a:rPr lang="en-US" dirty="0" smtClean="0">
                <a:solidFill>
                  <a:srgbClr val="008000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 smtClean="0"/>
              <a:t>Then click Save to File System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You should get three messages in sequence about saving files to</a:t>
            </a:r>
          </a:p>
          <a:p>
            <a:pPr lvl="2"/>
            <a:r>
              <a:rPr lang="en-US" dirty="0" err="1" smtClean="0">
                <a:solidFill>
                  <a:srgbClr val="008000"/>
                </a:solidFill>
              </a:rPr>
              <a:t>commonDefinitions.js</a:t>
            </a:r>
            <a:r>
              <a:rPr lang="en-US" dirty="0" smtClean="0">
                <a:solidFill>
                  <a:srgbClr val="008000"/>
                </a:solidFill>
              </a:rPr>
              <a:t>, frameworkDefinitions.js, </a:t>
            </a:r>
            <a:r>
              <a:rPr lang="en-US" dirty="0" err="1" smtClean="0">
                <a:solidFill>
                  <a:srgbClr val="008000"/>
                </a:solidFill>
              </a:rPr>
              <a:t>formDef.json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Can see new </a:t>
            </a:r>
            <a:r>
              <a:rPr lang="en-US" dirty="0" smtClean="0"/>
              <a:t>files in file browser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all has not gone well, hopefully the error message is </a:t>
            </a:r>
            <a:r>
              <a:rPr lang="en-US" dirty="0" smtClean="0"/>
              <a:t>helpful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18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0024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the survey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Now choose file: </a:t>
            </a:r>
            <a:r>
              <a:rPr lang="en-US" sz="1800" dirty="0" err="1" smtClean="0"/>
              <a:t>firstForm</a:t>
            </a:r>
            <a:r>
              <a:rPr lang="en-US" sz="1800" dirty="0" smtClean="0"/>
              <a:t> in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</a:rPr>
              <a:t>xlsxconverter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800" dirty="0"/>
          </a:p>
          <a:p>
            <a:r>
              <a:rPr lang="en-US" sz="1800" dirty="0" smtClean="0"/>
              <a:t>If all has gone well, will again get </a:t>
            </a:r>
            <a:r>
              <a:rPr lang="en-US" sz="1800" dirty="0" smtClean="0"/>
              <a:t>output</a:t>
            </a:r>
          </a:p>
          <a:p>
            <a:endParaRPr lang="en-US" sz="1800" dirty="0"/>
          </a:p>
          <a:p>
            <a:r>
              <a:rPr lang="en-US" sz="1800" dirty="0" smtClean="0"/>
              <a:t>Click Save to File System</a:t>
            </a:r>
          </a:p>
          <a:p>
            <a:pPr lvl="1"/>
            <a:r>
              <a:rPr lang="en-US" sz="1600" dirty="0" smtClean="0"/>
              <a:t>Should save </a:t>
            </a:r>
          </a:p>
          <a:p>
            <a:pPr lvl="2"/>
            <a:r>
              <a:rPr lang="en-US" sz="1600" dirty="0" err="1" smtClean="0">
                <a:solidFill>
                  <a:srgbClr val="008000"/>
                </a:solidFill>
              </a:rPr>
              <a:t>formDef.json</a:t>
            </a:r>
            <a:endParaRPr lang="en-US" sz="1600" dirty="0" smtClean="0">
              <a:solidFill>
                <a:srgbClr val="008000"/>
              </a:solidFill>
            </a:endParaRPr>
          </a:p>
          <a:p>
            <a:pPr lvl="2"/>
            <a:r>
              <a:rPr lang="en-US" sz="1600" dirty="0" err="1" smtClean="0">
                <a:solidFill>
                  <a:srgbClr val="008000"/>
                </a:solidFill>
              </a:rPr>
              <a:t>Definition.csv</a:t>
            </a:r>
            <a:endParaRPr lang="en-US" sz="1600" dirty="0" smtClean="0">
              <a:solidFill>
                <a:srgbClr val="008000"/>
              </a:solidFill>
            </a:endParaRPr>
          </a:p>
          <a:p>
            <a:pPr lvl="2"/>
            <a:r>
              <a:rPr lang="en-US" sz="1600" dirty="0" smtClean="0">
                <a:solidFill>
                  <a:srgbClr val="008000"/>
                </a:solidFill>
              </a:rPr>
              <a:t>Properties.csv</a:t>
            </a:r>
          </a:p>
          <a:p>
            <a:pPr lvl="2"/>
            <a:r>
              <a:rPr lang="en-US" sz="1600" dirty="0" smtClean="0">
                <a:solidFill>
                  <a:srgbClr val="008000"/>
                </a:solidFill>
              </a:rPr>
              <a:t>tableSpecificDefinitions.js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You can see these newly created files on the computer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19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250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App-designer on your computer (and correspondingly the files on tablets and the server) have a very particular directory structure</a:t>
            </a:r>
          </a:p>
          <a:p>
            <a:pPr lvl="1"/>
            <a:r>
              <a:rPr lang="en-US" sz="2600" dirty="0" smtClean="0"/>
              <a:t>This structure is critical for the program “finding” things correctly</a:t>
            </a:r>
          </a:p>
          <a:p>
            <a:pPr lvl="1"/>
            <a:endParaRPr lang="en-US" dirty="0"/>
          </a:p>
          <a:p>
            <a:r>
              <a:rPr lang="en-US" dirty="0" smtClean="0"/>
              <a:t>Within app-designer there are </a:t>
            </a:r>
            <a:r>
              <a:rPr lang="en-US" b="1" dirty="0" smtClean="0"/>
              <a:t>forms</a:t>
            </a:r>
            <a:r>
              <a:rPr lang="en-US" dirty="0" smtClean="0"/>
              <a:t> and </a:t>
            </a:r>
            <a:r>
              <a:rPr lang="en-US" b="1" dirty="0" smtClean="0"/>
              <a:t>tables</a:t>
            </a:r>
            <a:r>
              <a:rPr lang="en-US" dirty="0" smtClean="0"/>
              <a:t> (these generally correspond to a survey)</a:t>
            </a:r>
          </a:p>
          <a:p>
            <a:endParaRPr lang="en-US" dirty="0"/>
          </a:p>
          <a:p>
            <a:r>
              <a:rPr lang="en-US" dirty="0" smtClean="0"/>
              <a:t>There are also </a:t>
            </a:r>
            <a:r>
              <a:rPr lang="en-US" b="1" dirty="0" smtClean="0"/>
              <a:t>assets</a:t>
            </a:r>
            <a:r>
              <a:rPr lang="en-US" dirty="0" smtClean="0"/>
              <a:t>, like lists of preloaded data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82" t="44792" r="85407" b="20182"/>
          <a:stretch/>
        </p:blipFill>
        <p:spPr>
          <a:xfrm>
            <a:off x="5867400" y="611075"/>
            <a:ext cx="2747847" cy="400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Now click Preview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You should see First Survey Form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If not, </a:t>
            </a:r>
            <a:r>
              <a:rPr lang="en-US" sz="1800" dirty="0" smtClean="0"/>
              <a:t>try “purge database” in preview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 smtClean="0"/>
              <a:t>Your framework hopefully shows your test form!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20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80533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Click on First Survey Form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You should then have the </a:t>
            </a:r>
            <a:r>
              <a:rPr lang="en-US" sz="1800" dirty="0" smtClean="0">
                <a:solidFill>
                  <a:srgbClr val="000000"/>
                </a:solidFill>
              </a:rPr>
              <a:t>option to </a:t>
            </a:r>
            <a:r>
              <a:rPr lang="en-US" sz="1800" dirty="0" smtClean="0">
                <a:solidFill>
                  <a:srgbClr val="008000"/>
                </a:solidFill>
              </a:rPr>
              <a:t>Open form </a:t>
            </a:r>
            <a:r>
              <a:rPr lang="en-US" sz="1800" dirty="0" smtClean="0">
                <a:solidFill>
                  <a:srgbClr val="000000"/>
                </a:solidFill>
              </a:rPr>
              <a:t>by clicking </a:t>
            </a:r>
            <a:r>
              <a:rPr lang="en-US" sz="1800" dirty="0" smtClean="0">
                <a:solidFill>
                  <a:srgbClr val="008000"/>
                </a:solidFill>
              </a:rPr>
              <a:t>Follow link</a:t>
            </a:r>
          </a:p>
          <a:p>
            <a:endParaRPr lang="en-US" sz="1800" dirty="0" smtClean="0"/>
          </a:p>
          <a:p>
            <a:r>
              <a:rPr lang="en-US" sz="1800" dirty="0" smtClean="0"/>
              <a:t>This should then </a:t>
            </a:r>
            <a:r>
              <a:rPr lang="en-US" sz="1800" dirty="0" smtClean="0">
                <a:solidFill>
                  <a:srgbClr val="000000"/>
                </a:solidFill>
              </a:rPr>
              <a:t>take you to an ODK Survey simulator specific to our form, listing our form </a:t>
            </a:r>
            <a:r>
              <a:rPr lang="en-US" sz="1800" dirty="0" smtClean="0">
                <a:solidFill>
                  <a:srgbClr val="000000"/>
                </a:solidFill>
              </a:rPr>
              <a:t>name: </a:t>
            </a:r>
            <a:r>
              <a:rPr lang="en-US" sz="1800" dirty="0" smtClean="0">
                <a:solidFill>
                  <a:srgbClr val="008000"/>
                </a:solidFill>
              </a:rPr>
              <a:t>First Survey Form </a:t>
            </a:r>
            <a:r>
              <a:rPr lang="en-US" sz="1800" dirty="0" smtClean="0">
                <a:solidFill>
                  <a:srgbClr val="000000"/>
                </a:solidFill>
              </a:rPr>
              <a:t>and version</a:t>
            </a:r>
          </a:p>
          <a:p>
            <a:endParaRPr lang="en-US" sz="1800" dirty="0" smtClean="0"/>
          </a:p>
          <a:p>
            <a:r>
              <a:rPr lang="en-US" sz="1800" dirty="0" smtClean="0"/>
              <a:t>Click “Create new instance” (this is how you do a new observation)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You’ll be told you’re at the start of a new instance</a:t>
            </a:r>
            <a:r>
              <a:rPr lang="en-US" sz="1800" dirty="0" smtClean="0"/>
              <a:t>, go to next prompt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21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2448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rgbClr val="008000"/>
                </a:solidFill>
              </a:rPr>
              <a:t>You should see the question and choices you created. </a:t>
            </a:r>
            <a:r>
              <a:rPr lang="en-US" sz="1800" dirty="0" smtClean="0"/>
              <a:t>Now you can answer your question! </a:t>
            </a:r>
          </a:p>
          <a:p>
            <a:endParaRPr lang="en-US" sz="1800" dirty="0"/>
          </a:p>
          <a:p>
            <a:r>
              <a:rPr lang="en-US" sz="1800" dirty="0" smtClean="0"/>
              <a:t>Click next</a:t>
            </a:r>
          </a:p>
          <a:p>
            <a:endParaRPr lang="en-US" sz="1800" dirty="0"/>
          </a:p>
          <a:p>
            <a:r>
              <a:rPr lang="en-US" sz="1800" dirty="0" smtClean="0"/>
              <a:t>You finished filling out your first survey, congratulations</a:t>
            </a:r>
          </a:p>
          <a:p>
            <a:pPr lvl="1"/>
            <a:r>
              <a:rPr lang="en-US" sz="1800" dirty="0" smtClean="0"/>
              <a:t>Now you can finalize the </a:t>
            </a:r>
            <a:r>
              <a:rPr lang="en-US" sz="1800" dirty="0" smtClean="0"/>
              <a:t>survey, which is how you distinguish a complete survey from an incomplete survey</a:t>
            </a:r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1800" dirty="0" smtClean="0">
                <a:solidFill>
                  <a:srgbClr val="008000"/>
                </a:solidFill>
              </a:rPr>
              <a:t>You will get bounced back to where you can link to the survey agai</a:t>
            </a:r>
            <a:r>
              <a:rPr lang="en-US" sz="1800" dirty="0" smtClean="0"/>
              <a:t>n </a:t>
            </a:r>
          </a:p>
          <a:p>
            <a:pPr lvl="1"/>
            <a:r>
              <a:rPr lang="en-US" sz="1800" dirty="0" smtClean="0"/>
              <a:t>Click the link again, and </a:t>
            </a:r>
            <a:r>
              <a:rPr lang="en-US" sz="1800" dirty="0" smtClean="0">
                <a:solidFill>
                  <a:srgbClr val="008000"/>
                </a:solidFill>
              </a:rPr>
              <a:t>you can see now that you can create another new instance or work on a previously created instance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22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8561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app-designer/app/</a:t>
            </a:r>
            <a:r>
              <a:rPr lang="en-US" dirty="0" err="1"/>
              <a:t>config</a:t>
            </a:r>
            <a:r>
              <a:rPr lang="en-US" dirty="0"/>
              <a:t>/tables </a:t>
            </a:r>
            <a:r>
              <a:rPr lang="en-US" dirty="0" smtClean="0"/>
              <a:t>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2" y="1375664"/>
            <a:ext cx="5784851" cy="38884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you create a survey you need to give it a name and use that as the </a:t>
            </a:r>
            <a:r>
              <a:rPr lang="en-US" sz="1800" b="1" dirty="0" err="1" smtClean="0"/>
              <a:t>table_id</a:t>
            </a:r>
            <a:r>
              <a:rPr lang="en-US" sz="1800" dirty="0" smtClean="0"/>
              <a:t> and </a:t>
            </a:r>
            <a:r>
              <a:rPr lang="en-US" sz="1800" b="1" dirty="0" err="1" smtClean="0"/>
              <a:t>form_id</a:t>
            </a:r>
            <a:endParaRPr lang="en-US" sz="1400" dirty="0" smtClean="0"/>
          </a:p>
          <a:p>
            <a:endParaRPr lang="en-US" sz="1800" dirty="0"/>
          </a:p>
          <a:p>
            <a:r>
              <a:rPr lang="en-US" sz="1800" dirty="0" smtClean="0"/>
              <a:t>These are two key structures of the </a:t>
            </a:r>
            <a:r>
              <a:rPr lang="en-US" sz="1800" dirty="0" smtClean="0"/>
              <a:t>survey</a:t>
            </a:r>
          </a:p>
          <a:p>
            <a:pPr lvl="1"/>
            <a:r>
              <a:rPr lang="en-US" sz="1400" dirty="0" smtClean="0"/>
              <a:t>Advanced note: Multiple </a:t>
            </a:r>
            <a:r>
              <a:rPr lang="en-US" sz="1400" dirty="0" err="1" smtClean="0"/>
              <a:t>form_id</a:t>
            </a:r>
            <a:r>
              <a:rPr lang="en-US" sz="1400" dirty="0" smtClean="0"/>
              <a:t> can write to one </a:t>
            </a:r>
            <a:r>
              <a:rPr lang="en-US" sz="1400" dirty="0" err="1" smtClean="0"/>
              <a:t>table_id</a:t>
            </a:r>
            <a:r>
              <a:rPr lang="en-US" sz="1400" dirty="0" smtClean="0"/>
              <a:t>, which is why forms are nested within tables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Need to add a structure of: </a:t>
            </a:r>
            <a:endParaRPr lang="en-US" sz="1600" dirty="0" smtClean="0"/>
          </a:p>
          <a:p>
            <a:pPr lvl="1"/>
            <a:r>
              <a:rPr lang="en-US" sz="1600" dirty="0"/>
              <a:t>app-designer/app/</a:t>
            </a:r>
            <a:r>
              <a:rPr lang="en-US" sz="1600" dirty="0" err="1"/>
              <a:t>config</a:t>
            </a:r>
            <a:r>
              <a:rPr lang="en-US" sz="1600" dirty="0"/>
              <a:t>/tables/</a:t>
            </a:r>
            <a:r>
              <a:rPr lang="en-US" sz="1600" dirty="0" err="1">
                <a:solidFill>
                  <a:srgbClr val="FF0000"/>
                </a:solidFill>
              </a:rPr>
              <a:t>table_id</a:t>
            </a:r>
            <a:r>
              <a:rPr lang="en-US" sz="1600" dirty="0">
                <a:solidFill>
                  <a:srgbClr val="FF0000"/>
                </a:solidFill>
              </a:rPr>
              <a:t>/forms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  <a:r>
              <a:rPr lang="en-US" sz="1600" dirty="0" err="1" smtClean="0">
                <a:solidFill>
                  <a:srgbClr val="FF0000"/>
                </a:solidFill>
              </a:rPr>
              <a:t>form_id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 smtClean="0"/>
          </a:p>
          <a:p>
            <a:pPr lvl="1"/>
            <a:r>
              <a:rPr lang="en-US" sz="1600" dirty="0" smtClean="0"/>
              <a:t>Construct this example structure: </a:t>
            </a:r>
            <a:r>
              <a:rPr lang="en-US" sz="1600" dirty="0" smtClean="0"/>
              <a:t>app</a:t>
            </a:r>
            <a:r>
              <a:rPr lang="en-US" sz="1600" dirty="0" smtClean="0"/>
              <a:t>-designer/app/</a:t>
            </a:r>
            <a:r>
              <a:rPr lang="en-US" sz="1600" dirty="0" err="1" smtClean="0"/>
              <a:t>config</a:t>
            </a:r>
            <a:r>
              <a:rPr lang="en-US" sz="1600" dirty="0" smtClean="0"/>
              <a:t>/tables/</a:t>
            </a:r>
            <a:r>
              <a:rPr lang="en-US" sz="1600" dirty="0" err="1" smtClean="0">
                <a:solidFill>
                  <a:srgbClr val="FF0000"/>
                </a:solidFill>
              </a:rPr>
              <a:t>firstForm</a:t>
            </a:r>
            <a:r>
              <a:rPr lang="en-US" sz="1600" dirty="0" smtClean="0">
                <a:solidFill>
                  <a:srgbClr val="FF0000"/>
                </a:solidFill>
              </a:rPr>
              <a:t>/forms/</a:t>
            </a:r>
            <a:r>
              <a:rPr lang="en-US" sz="1600" dirty="0" err="1" smtClean="0">
                <a:solidFill>
                  <a:srgbClr val="FF0000"/>
                </a:solidFill>
              </a:rPr>
              <a:t>firstForm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smtClean="0"/>
              <a:t>Case sensitive!!!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fld>
            <a:endParaRPr lang="en" sz="1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98" t="55508" r="86479" b="28752"/>
          <a:stretch/>
        </p:blipFill>
        <p:spPr>
          <a:xfrm>
            <a:off x="6242053" y="1822450"/>
            <a:ext cx="2850361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your first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We make our forms in Excel (*.</a:t>
            </a:r>
            <a:r>
              <a:rPr lang="en-US" sz="1800" dirty="0" err="1" smtClean="0"/>
              <a:t>xlsx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r>
              <a:rPr lang="en-US" sz="1800" dirty="0" smtClean="0"/>
              <a:t>Forms require 3 tabs: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</a:t>
            </a:r>
            <a:r>
              <a:rPr lang="en-US" sz="1600" dirty="0" smtClean="0">
                <a:solidFill>
                  <a:srgbClr val="FF0000"/>
                </a:solidFill>
              </a:rPr>
              <a:t>urvey</a:t>
            </a:r>
            <a:r>
              <a:rPr lang="en-US" sz="1600" dirty="0" smtClean="0"/>
              <a:t>: The questions (or sections)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</a:t>
            </a:r>
            <a:r>
              <a:rPr lang="en-US" sz="1600" dirty="0" smtClean="0">
                <a:solidFill>
                  <a:srgbClr val="FF0000"/>
                </a:solidFill>
              </a:rPr>
              <a:t>ettings</a:t>
            </a:r>
            <a:r>
              <a:rPr lang="en-US" sz="1600" dirty="0" smtClean="0"/>
              <a:t>: Names the files, gives languages, etc.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hoices</a:t>
            </a:r>
            <a:r>
              <a:rPr lang="en-US" sz="1600" dirty="0" smtClean="0"/>
              <a:t>: Response options for select-one of select-multiple questions </a:t>
            </a:r>
          </a:p>
          <a:p>
            <a:pPr lvl="1"/>
            <a:endParaRPr lang="en-US" sz="1800" dirty="0"/>
          </a:p>
          <a:p>
            <a:pPr marL="182880" lvl="1"/>
            <a:r>
              <a:rPr lang="en-US" sz="1800" dirty="0" smtClean="0">
                <a:solidFill>
                  <a:srgbClr val="FF0000"/>
                </a:solidFill>
              </a:rPr>
              <a:t>Make an Excel form with these three tabs </a:t>
            </a:r>
            <a:r>
              <a:rPr lang="en-US" sz="1800" dirty="0" smtClean="0"/>
              <a:t>and </a:t>
            </a:r>
            <a:r>
              <a:rPr lang="en-US" sz="1800" dirty="0" smtClean="0"/>
              <a:t>save with name </a:t>
            </a:r>
            <a:r>
              <a:rPr lang="en-US" sz="1800" dirty="0" err="1" smtClean="0">
                <a:solidFill>
                  <a:srgbClr val="FF0000"/>
                </a:solidFill>
              </a:rPr>
              <a:t>firstForm.xlsx</a:t>
            </a:r>
            <a:r>
              <a:rPr lang="en-US" sz="1800" dirty="0" smtClean="0"/>
              <a:t> </a:t>
            </a:r>
            <a:r>
              <a:rPr lang="en-US" sz="1800" dirty="0" smtClean="0"/>
              <a:t>in </a:t>
            </a:r>
            <a:r>
              <a:rPr lang="en-US" sz="1800" dirty="0" smtClean="0">
                <a:solidFill>
                  <a:schemeClr val="accent4"/>
                </a:solidFill>
              </a:rPr>
              <a:t>app-designer/app/</a:t>
            </a:r>
            <a:r>
              <a:rPr lang="en-US" sz="1800" dirty="0" err="1" smtClean="0">
                <a:solidFill>
                  <a:schemeClr val="accent4"/>
                </a:solidFill>
              </a:rPr>
              <a:t>config</a:t>
            </a:r>
            <a:r>
              <a:rPr lang="en-US" sz="1800" dirty="0" smtClean="0">
                <a:solidFill>
                  <a:schemeClr val="accent4"/>
                </a:solidFill>
              </a:rPr>
              <a:t>/tables/</a:t>
            </a:r>
            <a:r>
              <a:rPr lang="en-US" sz="1800" dirty="0" err="1" smtClean="0">
                <a:solidFill>
                  <a:schemeClr val="accent4"/>
                </a:solidFill>
              </a:rPr>
              <a:t>firstForm</a:t>
            </a:r>
            <a:r>
              <a:rPr lang="en-US" sz="1800" dirty="0" smtClean="0">
                <a:solidFill>
                  <a:schemeClr val="accent4"/>
                </a:solidFill>
              </a:rPr>
              <a:t>/forms/</a:t>
            </a:r>
            <a:r>
              <a:rPr lang="en-US" sz="1800" dirty="0" err="1" smtClean="0">
                <a:solidFill>
                  <a:schemeClr val="accent4"/>
                </a:solidFill>
              </a:rPr>
              <a:t>firstForm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 marL="182880" lvl="1"/>
            <a:endParaRPr lang="en-US" sz="1800" dirty="0">
              <a:solidFill>
                <a:schemeClr val="accent4"/>
              </a:solidFill>
            </a:endParaRPr>
          </a:p>
          <a:p>
            <a:pPr marL="182880" lvl="1"/>
            <a:r>
              <a:rPr lang="en-US" sz="1800" dirty="0" smtClean="0">
                <a:solidFill>
                  <a:srgbClr val="000000"/>
                </a:solidFill>
              </a:rPr>
              <a:t>Note: if you are not starting with a blank app designer, we suggest making a copy and then emptying out the tables folder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778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Settings </a:t>
            </a:r>
            <a:r>
              <a:rPr lang="en-US" dirty="0" smtClean="0">
                <a:solidFill>
                  <a:srgbClr val="3366FF"/>
                </a:solidFill>
              </a:rPr>
              <a:t>Sheet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451850" cy="3657600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Column headers:</a:t>
            </a:r>
          </a:p>
          <a:p>
            <a:pPr lvl="1"/>
            <a:r>
              <a:rPr lang="en-US" sz="1600" dirty="0" smtClean="0"/>
              <a:t>Required: (</a:t>
            </a:r>
            <a:r>
              <a:rPr lang="en-US" sz="1600" dirty="0" smtClean="0">
                <a:solidFill>
                  <a:srgbClr val="3366FF"/>
                </a:solidFill>
              </a:rPr>
              <a:t>A</a:t>
            </a:r>
            <a:r>
              <a:rPr lang="en-US" sz="1600" dirty="0" smtClean="0"/>
              <a:t>) </a:t>
            </a:r>
            <a:r>
              <a:rPr lang="en-US" sz="1600" dirty="0" err="1">
                <a:solidFill>
                  <a:srgbClr val="FF0000"/>
                </a:solidFill>
              </a:rPr>
              <a:t>s</a:t>
            </a:r>
            <a:r>
              <a:rPr lang="en-US" sz="1600" dirty="0" err="1" smtClean="0">
                <a:solidFill>
                  <a:srgbClr val="FF0000"/>
                </a:solidFill>
              </a:rPr>
              <a:t>etting_name</a:t>
            </a:r>
            <a:r>
              <a:rPr lang="en-US" sz="1600" dirty="0" smtClean="0"/>
              <a:t>, (</a:t>
            </a:r>
            <a:r>
              <a:rPr lang="en-US" sz="1600" dirty="0" smtClean="0">
                <a:solidFill>
                  <a:srgbClr val="3366FF"/>
                </a:solidFill>
              </a:rPr>
              <a:t>B</a:t>
            </a:r>
            <a:r>
              <a:rPr lang="en-US" sz="1600" dirty="0" smtClean="0"/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value</a:t>
            </a:r>
            <a:r>
              <a:rPr lang="en-US" sz="1600" dirty="0" smtClean="0"/>
              <a:t>, (</a:t>
            </a:r>
            <a:r>
              <a:rPr lang="en-US" sz="1600" dirty="0" smtClean="0">
                <a:solidFill>
                  <a:srgbClr val="3366FF"/>
                </a:solidFill>
              </a:rPr>
              <a:t>C</a:t>
            </a:r>
            <a:r>
              <a:rPr lang="en-US" sz="1600" dirty="0" smtClean="0"/>
              <a:t>) </a:t>
            </a:r>
            <a:r>
              <a:rPr lang="en-US" sz="1600" dirty="0" err="1" smtClean="0">
                <a:solidFill>
                  <a:srgbClr val="FF0000"/>
                </a:solidFill>
              </a:rPr>
              <a:t>display.title.text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800" dirty="0" err="1"/>
              <a:t>s</a:t>
            </a:r>
            <a:r>
              <a:rPr lang="en-US" sz="1800" dirty="0" err="1" smtClean="0"/>
              <a:t>etting_name</a:t>
            </a:r>
            <a:r>
              <a:rPr lang="en-US" sz="1800" dirty="0" smtClean="0"/>
              <a:t> has defined options, like </a:t>
            </a:r>
            <a:r>
              <a:rPr lang="en-US" sz="1800" dirty="0" err="1" smtClean="0"/>
              <a:t>form_id</a:t>
            </a:r>
            <a:endParaRPr lang="en-US" sz="1800" dirty="0" smtClean="0"/>
          </a:p>
          <a:p>
            <a:r>
              <a:rPr lang="en-US" sz="1800" dirty="0"/>
              <a:t>v</a:t>
            </a:r>
            <a:r>
              <a:rPr lang="en-US" sz="1800" dirty="0" smtClean="0"/>
              <a:t>alue is something you provide, like the name of the </a:t>
            </a:r>
            <a:r>
              <a:rPr lang="en-US" sz="1800" dirty="0" err="1" smtClean="0"/>
              <a:t>form_id</a:t>
            </a:r>
            <a:r>
              <a:rPr lang="en-US" sz="1800" dirty="0" smtClean="0"/>
              <a:t> (</a:t>
            </a:r>
            <a:r>
              <a:rPr lang="en-US" sz="1800" dirty="0" err="1" smtClean="0"/>
              <a:t>firstForm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display.title.text</a:t>
            </a:r>
            <a:r>
              <a:rPr lang="en-US" sz="1800" dirty="0" smtClean="0"/>
              <a:t> changes the title shown (for example, “First Survey Form</a:t>
            </a:r>
            <a:r>
              <a:rPr lang="en-US" sz="1800" dirty="0" smtClean="0"/>
              <a:t>”)</a:t>
            </a:r>
            <a:endParaRPr lang="en-US" sz="1800" dirty="0" smtClean="0"/>
          </a:p>
          <a:p>
            <a:r>
              <a:rPr lang="en-US" sz="1800" dirty="0" smtClean="0"/>
              <a:t>Create </a:t>
            </a:r>
            <a:r>
              <a:rPr lang="en-US" sz="1800" dirty="0" smtClean="0">
                <a:solidFill>
                  <a:srgbClr val="3366FF"/>
                </a:solidFill>
              </a:rPr>
              <a:t>rows </a:t>
            </a:r>
            <a:r>
              <a:rPr lang="en-US" sz="1800" dirty="0" smtClean="0"/>
              <a:t>for </a:t>
            </a:r>
            <a:r>
              <a:rPr lang="en-US" sz="1800" dirty="0" err="1" smtClean="0">
                <a:solidFill>
                  <a:srgbClr val="FF0000"/>
                </a:solidFill>
              </a:rPr>
              <a:t>form_id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form_version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table_id</a:t>
            </a:r>
            <a:r>
              <a:rPr lang="en-US" sz="1800" dirty="0" smtClean="0"/>
              <a:t>, and </a:t>
            </a:r>
            <a:r>
              <a:rPr lang="en-US" sz="1800" dirty="0" smtClean="0">
                <a:solidFill>
                  <a:srgbClr val="FF0000"/>
                </a:solidFill>
              </a:rPr>
              <a:t>survey</a:t>
            </a:r>
            <a:r>
              <a:rPr lang="en-US" sz="1800" dirty="0" smtClean="0"/>
              <a:t> in the </a:t>
            </a:r>
            <a:r>
              <a:rPr lang="en-US" sz="1800" dirty="0" err="1" smtClean="0">
                <a:solidFill>
                  <a:srgbClr val="3366FF"/>
                </a:solidFill>
              </a:rPr>
              <a:t>setting_name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>
                <a:solidFill>
                  <a:srgbClr val="3366FF"/>
                </a:solidFill>
              </a:rPr>
              <a:t>column. </a:t>
            </a:r>
            <a:r>
              <a:rPr lang="en-US" sz="1800" dirty="0" smtClean="0">
                <a:solidFill>
                  <a:srgbClr val="000000"/>
                </a:solidFill>
              </a:rPr>
              <a:t>Fill in: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3366FF"/>
                </a:solidFill>
              </a:rPr>
              <a:t>form_id</a:t>
            </a:r>
            <a:r>
              <a:rPr lang="en-US" sz="1600" dirty="0" smtClean="0">
                <a:solidFill>
                  <a:srgbClr val="3366FF"/>
                </a:solidFill>
              </a:rPr>
              <a:t> and </a:t>
            </a:r>
            <a:r>
              <a:rPr lang="en-US" sz="1600" dirty="0" err="1" smtClean="0">
                <a:solidFill>
                  <a:srgbClr val="3366FF"/>
                </a:solidFill>
              </a:rPr>
              <a:t>table_id</a:t>
            </a:r>
            <a:r>
              <a:rPr lang="en-US" sz="1600" dirty="0" smtClean="0">
                <a:solidFill>
                  <a:srgbClr val="3366FF"/>
                </a:solidFill>
              </a:rPr>
              <a:t> rows, value column: </a:t>
            </a:r>
            <a:r>
              <a:rPr lang="en-US" sz="1600" dirty="0" err="1" smtClean="0">
                <a:solidFill>
                  <a:srgbClr val="FF0000"/>
                </a:solidFill>
              </a:rPr>
              <a:t>firstForm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3366FF"/>
                </a:solidFill>
              </a:rPr>
              <a:t>form_version</a:t>
            </a:r>
            <a:r>
              <a:rPr lang="en-US" sz="1600" dirty="0" smtClean="0">
                <a:solidFill>
                  <a:srgbClr val="3366FF"/>
                </a:solidFill>
              </a:rPr>
              <a:t> row, value column: </a:t>
            </a:r>
            <a:r>
              <a:rPr lang="en-US" sz="1600" dirty="0" smtClean="0">
                <a:solidFill>
                  <a:srgbClr val="FF0000"/>
                </a:solidFill>
              </a:rPr>
              <a:t>20180101</a:t>
            </a:r>
            <a:endParaRPr lang="en-US" sz="1600" dirty="0" smtClean="0">
              <a:solidFill>
                <a:srgbClr val="3366FF"/>
              </a:solidFill>
            </a:endParaRPr>
          </a:p>
          <a:p>
            <a:pPr lvl="1"/>
            <a:r>
              <a:rPr lang="en-US" sz="1600" dirty="0">
                <a:solidFill>
                  <a:srgbClr val="3366FF"/>
                </a:solidFill>
              </a:rPr>
              <a:t>survey </a:t>
            </a:r>
            <a:r>
              <a:rPr lang="en-US" sz="1600" dirty="0" smtClean="0">
                <a:solidFill>
                  <a:srgbClr val="3366FF"/>
                </a:solidFill>
              </a:rPr>
              <a:t>row, </a:t>
            </a:r>
            <a:r>
              <a:rPr lang="en-US" sz="1600" dirty="0" err="1" smtClean="0">
                <a:solidFill>
                  <a:srgbClr val="3366FF"/>
                </a:solidFill>
              </a:rPr>
              <a:t>display.title.text</a:t>
            </a:r>
            <a:r>
              <a:rPr lang="en-US" sz="1600" dirty="0" smtClean="0">
                <a:solidFill>
                  <a:srgbClr val="3366FF"/>
                </a:solidFill>
              </a:rPr>
              <a:t> column</a:t>
            </a:r>
            <a:r>
              <a:rPr lang="en-US" sz="1600" dirty="0" smtClean="0">
                <a:solidFill>
                  <a:srgbClr val="3366FF"/>
                </a:solidFill>
              </a:rPr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First Survey Form</a:t>
            </a:r>
            <a:endParaRPr lang="en-US" sz="1600" dirty="0" smtClean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8408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Survey sheet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29650" cy="3657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This is where you ask questions</a:t>
            </a:r>
          </a:p>
          <a:p>
            <a:r>
              <a:rPr lang="en-US" sz="1800" dirty="0" smtClean="0"/>
              <a:t>Column headers: (</a:t>
            </a:r>
            <a:r>
              <a:rPr lang="en-US" sz="1800" dirty="0" smtClean="0">
                <a:solidFill>
                  <a:srgbClr val="3366FF"/>
                </a:solidFill>
              </a:rPr>
              <a:t>A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type</a:t>
            </a:r>
            <a:r>
              <a:rPr lang="en-US" sz="1800" dirty="0" smtClean="0"/>
              <a:t>, (</a:t>
            </a:r>
            <a:r>
              <a:rPr lang="en-US" sz="1800" dirty="0" smtClean="0">
                <a:solidFill>
                  <a:srgbClr val="3366FF"/>
                </a:solidFill>
              </a:rPr>
              <a:t>B</a:t>
            </a:r>
            <a:r>
              <a:rPr lang="en-US" sz="1800" dirty="0" smtClean="0"/>
              <a:t>) </a:t>
            </a:r>
            <a:r>
              <a:rPr lang="en-US" sz="1800" dirty="0" err="1" smtClean="0">
                <a:solidFill>
                  <a:srgbClr val="FF0000"/>
                </a:solidFill>
              </a:rPr>
              <a:t>values_list</a:t>
            </a:r>
            <a:r>
              <a:rPr lang="en-US" sz="1800" dirty="0" smtClean="0"/>
              <a:t>, (</a:t>
            </a:r>
            <a:r>
              <a:rPr lang="en-US" sz="1800" dirty="0" smtClean="0">
                <a:solidFill>
                  <a:srgbClr val="3366FF"/>
                </a:solidFill>
              </a:rPr>
              <a:t>C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name</a:t>
            </a:r>
            <a:r>
              <a:rPr lang="en-US" sz="1800" dirty="0" smtClean="0"/>
              <a:t>, (</a:t>
            </a:r>
            <a:r>
              <a:rPr lang="en-US" sz="1800" dirty="0" smtClean="0">
                <a:solidFill>
                  <a:srgbClr val="3366FF"/>
                </a:solidFill>
              </a:rPr>
              <a:t>D</a:t>
            </a:r>
            <a:r>
              <a:rPr lang="en-US" sz="1800" dirty="0" smtClean="0"/>
              <a:t>) </a:t>
            </a:r>
            <a:r>
              <a:rPr lang="en-US" sz="1800" dirty="0" err="1" smtClean="0">
                <a:solidFill>
                  <a:srgbClr val="FF0000"/>
                </a:solidFill>
              </a:rPr>
              <a:t>display.prompt.text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type is the kind of question</a:t>
            </a:r>
          </a:p>
          <a:p>
            <a:r>
              <a:rPr lang="en-US" sz="1800" dirty="0" err="1" smtClean="0"/>
              <a:t>values_list</a:t>
            </a:r>
            <a:r>
              <a:rPr lang="en-US" sz="1800" dirty="0" smtClean="0"/>
              <a:t> is the name of the list of choices for a multiple choice question</a:t>
            </a:r>
          </a:p>
          <a:p>
            <a:r>
              <a:rPr lang="en-US" sz="1800" dirty="0" smtClean="0"/>
              <a:t>name will be the variable name in the resulting data</a:t>
            </a:r>
          </a:p>
          <a:p>
            <a:r>
              <a:rPr lang="en-US" sz="1800" dirty="0" err="1" smtClean="0"/>
              <a:t>display.prompt.text</a:t>
            </a:r>
            <a:r>
              <a:rPr lang="en-US" sz="1800" dirty="0" smtClean="0"/>
              <a:t> is the question to display on the tablet</a:t>
            </a:r>
          </a:p>
          <a:p>
            <a:endParaRPr lang="en-US" sz="1800" dirty="0"/>
          </a:p>
          <a:p>
            <a:r>
              <a:rPr lang="en-US" sz="1800" dirty="0" smtClean="0"/>
              <a:t>Let’s do our first </a:t>
            </a:r>
            <a:r>
              <a:rPr lang="en-US" sz="1800" dirty="0" smtClean="0"/>
              <a:t>question! Fill out a row with:</a:t>
            </a:r>
            <a:endParaRPr lang="en-US" sz="1800" dirty="0" smtClean="0"/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3366FF"/>
                </a:solidFill>
              </a:rPr>
              <a:t>t</a:t>
            </a:r>
            <a:r>
              <a:rPr lang="en-US" sz="1600" dirty="0" smtClean="0">
                <a:solidFill>
                  <a:srgbClr val="3366FF"/>
                </a:solidFill>
              </a:rPr>
              <a:t>ype</a:t>
            </a:r>
            <a:r>
              <a:rPr lang="en-US" sz="1600" dirty="0" smtClean="0"/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select_one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600" dirty="0" err="1">
                <a:solidFill>
                  <a:srgbClr val="3366FF"/>
                </a:solidFill>
              </a:rPr>
              <a:t>v</a:t>
            </a:r>
            <a:r>
              <a:rPr lang="en-US" sz="1600" dirty="0" err="1" smtClean="0">
                <a:solidFill>
                  <a:srgbClr val="3366FF"/>
                </a:solidFill>
              </a:rPr>
              <a:t>aues_list</a:t>
            </a:r>
            <a:r>
              <a:rPr lang="en-US" sz="1600" dirty="0" smtClean="0"/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yesno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3366FF"/>
                </a:solidFill>
              </a:rPr>
              <a:t>name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test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rgbClr val="3366FF"/>
                </a:solidFill>
              </a:rPr>
              <a:t>display.prompt.text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F0000"/>
                </a:solidFill>
              </a:rPr>
              <a:t>D</a:t>
            </a:r>
            <a:r>
              <a:rPr lang="en-US" sz="1600" dirty="0" smtClean="0">
                <a:solidFill>
                  <a:srgbClr val="FF0000"/>
                </a:solidFill>
              </a:rPr>
              <a:t>id </a:t>
            </a:r>
            <a:r>
              <a:rPr lang="en-US" sz="1600" dirty="0">
                <a:solidFill>
                  <a:srgbClr val="FF0000"/>
                </a:solidFill>
              </a:rPr>
              <a:t>this test work?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16428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Choices sheet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This is where you put response options for some kinds of questions</a:t>
            </a:r>
          </a:p>
          <a:p>
            <a:r>
              <a:rPr lang="en-US" sz="1800" dirty="0" smtClean="0"/>
              <a:t>Column headers: (</a:t>
            </a:r>
            <a:r>
              <a:rPr lang="en-US" sz="1800" dirty="0" smtClean="0">
                <a:solidFill>
                  <a:srgbClr val="3366FF"/>
                </a:solidFill>
              </a:rPr>
              <a:t>A</a:t>
            </a:r>
            <a:r>
              <a:rPr lang="en-US" sz="1800" dirty="0" smtClean="0"/>
              <a:t>) </a:t>
            </a:r>
            <a:r>
              <a:rPr lang="en-US" sz="1800" dirty="0" err="1" smtClean="0">
                <a:solidFill>
                  <a:srgbClr val="FF0000"/>
                </a:solidFill>
              </a:rPr>
              <a:t>choice_list_name</a:t>
            </a:r>
            <a:r>
              <a:rPr lang="en-US" sz="1800" dirty="0" smtClean="0"/>
              <a:t>, (</a:t>
            </a:r>
            <a:r>
              <a:rPr lang="en-US" sz="1800" dirty="0" smtClean="0">
                <a:solidFill>
                  <a:srgbClr val="3366FF"/>
                </a:solidFill>
              </a:rPr>
              <a:t>B</a:t>
            </a:r>
            <a:r>
              <a:rPr lang="en-US" sz="1800" dirty="0" smtClean="0"/>
              <a:t>), </a:t>
            </a:r>
            <a:r>
              <a:rPr lang="en-US" sz="1800" dirty="0" err="1" smtClean="0">
                <a:solidFill>
                  <a:srgbClr val="FF0000"/>
                </a:solidFill>
              </a:rPr>
              <a:t>data_value</a:t>
            </a:r>
            <a:r>
              <a:rPr lang="en-US" sz="1800" dirty="0" smtClean="0"/>
              <a:t>, (</a:t>
            </a:r>
            <a:r>
              <a:rPr lang="en-US" sz="1800" dirty="0" smtClean="0">
                <a:solidFill>
                  <a:srgbClr val="3366FF"/>
                </a:solidFill>
              </a:rPr>
              <a:t>C</a:t>
            </a:r>
            <a:r>
              <a:rPr lang="en-US" sz="1800" dirty="0" smtClean="0"/>
              <a:t>) </a:t>
            </a:r>
            <a:r>
              <a:rPr lang="en-US" sz="1800" dirty="0" err="1" smtClean="0">
                <a:solidFill>
                  <a:srgbClr val="FF0000"/>
                </a:solidFill>
              </a:rPr>
              <a:t>display.title.text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err="1"/>
              <a:t>c</a:t>
            </a:r>
            <a:r>
              <a:rPr lang="en-US" sz="1800" dirty="0" err="1" smtClean="0"/>
              <a:t>hoice_list_name</a:t>
            </a:r>
            <a:r>
              <a:rPr lang="en-US" sz="1800" dirty="0" smtClean="0"/>
              <a:t> puts together related responses in a list</a:t>
            </a:r>
          </a:p>
          <a:p>
            <a:r>
              <a:rPr lang="en-US" sz="1800" dirty="0" err="1"/>
              <a:t>d</a:t>
            </a:r>
            <a:r>
              <a:rPr lang="en-US" sz="1800" dirty="0" err="1" smtClean="0"/>
              <a:t>ata_value</a:t>
            </a:r>
            <a:r>
              <a:rPr lang="en-US" sz="1800" dirty="0" smtClean="0"/>
              <a:t> is how the data will be outputted</a:t>
            </a:r>
          </a:p>
          <a:p>
            <a:r>
              <a:rPr lang="en-US" sz="1800" dirty="0" smtClean="0"/>
              <a:t>First row:</a:t>
            </a:r>
          </a:p>
          <a:p>
            <a:pPr lvl="1"/>
            <a:r>
              <a:rPr lang="en-US" sz="1600" dirty="0" err="1" smtClean="0">
                <a:solidFill>
                  <a:srgbClr val="3366FF"/>
                </a:solidFill>
              </a:rPr>
              <a:t>choice_list_name</a:t>
            </a:r>
            <a:r>
              <a:rPr lang="en-US" sz="1600" dirty="0" smtClean="0"/>
              <a:t>: </a:t>
            </a:r>
            <a:r>
              <a:rPr lang="en-US" sz="1600" dirty="0" err="1" smtClean="0">
                <a:solidFill>
                  <a:srgbClr val="FF0000"/>
                </a:solidFill>
              </a:rPr>
              <a:t>yesno</a:t>
            </a:r>
            <a:r>
              <a:rPr lang="en-US" sz="1600" dirty="0"/>
              <a:t>, </a:t>
            </a:r>
            <a:r>
              <a:rPr lang="en-US" sz="1600" dirty="0" err="1" smtClean="0">
                <a:solidFill>
                  <a:srgbClr val="3366FF"/>
                </a:solidFill>
              </a:rPr>
              <a:t>data_value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=“1”</a:t>
            </a:r>
            <a:r>
              <a:rPr lang="en-US" sz="1600" dirty="0" smtClean="0"/>
              <a:t>, </a:t>
            </a:r>
            <a:r>
              <a:rPr lang="en-US" sz="1600" dirty="0" err="1" smtClean="0">
                <a:solidFill>
                  <a:srgbClr val="3366FF"/>
                </a:solidFill>
              </a:rPr>
              <a:t>display.title.text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F0000"/>
                </a:solidFill>
              </a:rPr>
              <a:t>Yes 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Second row:</a:t>
            </a:r>
          </a:p>
          <a:p>
            <a:pPr lvl="1"/>
            <a:r>
              <a:rPr lang="en-US" sz="1600" dirty="0" err="1">
                <a:solidFill>
                  <a:srgbClr val="3366FF"/>
                </a:solidFill>
              </a:rPr>
              <a:t>choice_list_name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FF0000"/>
                </a:solidFill>
              </a:rPr>
              <a:t>yesno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3366FF"/>
                </a:solidFill>
              </a:rPr>
              <a:t>data_value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FF0000"/>
                </a:solidFill>
              </a:rPr>
              <a:t>=</a:t>
            </a:r>
            <a:r>
              <a:rPr lang="en-US" sz="1600" dirty="0" smtClean="0">
                <a:solidFill>
                  <a:srgbClr val="FF0000"/>
                </a:solidFill>
              </a:rPr>
              <a:t>“2</a:t>
            </a:r>
            <a:r>
              <a:rPr lang="en-US" sz="1600" dirty="0" smtClean="0"/>
              <a:t>”, </a:t>
            </a:r>
            <a:r>
              <a:rPr lang="en-US" sz="1600" dirty="0" err="1" smtClean="0">
                <a:solidFill>
                  <a:srgbClr val="3366FF"/>
                </a:solidFill>
              </a:rPr>
              <a:t>display.title.text</a:t>
            </a:r>
            <a:r>
              <a:rPr lang="en-US" sz="1600" dirty="0"/>
              <a:t>: </a:t>
            </a:r>
            <a:r>
              <a:rPr lang="en-US" sz="1600" dirty="0" smtClean="0">
                <a:solidFill>
                  <a:srgbClr val="FF0000"/>
                </a:solidFill>
              </a:rPr>
              <a:t>No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 smtClean="0"/>
              <a:t>At least in the current version, ODK does not handle </a:t>
            </a:r>
            <a:r>
              <a:rPr lang="en-US" sz="1800" dirty="0" err="1" smtClean="0"/>
              <a:t>data_values</a:t>
            </a:r>
            <a:r>
              <a:rPr lang="en-US" sz="1800" dirty="0" smtClean="0"/>
              <a:t> that are formatted as numbers well</a:t>
            </a:r>
          </a:p>
          <a:p>
            <a:pPr lvl="1"/>
            <a:r>
              <a:rPr lang="en-US" sz="1600" dirty="0" smtClean="0"/>
              <a:t>Have to do </a:t>
            </a:r>
            <a:r>
              <a:rPr lang="en-US" sz="1600" dirty="0" smtClean="0">
                <a:solidFill>
                  <a:srgbClr val="FF0000"/>
                </a:solidFill>
              </a:rPr>
              <a:t>=“</a:t>
            </a:r>
            <a:r>
              <a:rPr lang="en-US" sz="1600" dirty="0" smtClean="0"/>
              <a:t>#</a:t>
            </a:r>
            <a:r>
              <a:rPr lang="en-US" sz="1600" dirty="0" smtClean="0">
                <a:solidFill>
                  <a:srgbClr val="FF0000"/>
                </a:solidFill>
              </a:rPr>
              <a:t>”</a:t>
            </a:r>
            <a:r>
              <a:rPr lang="en-US" sz="1600" dirty="0" smtClean="0"/>
              <a:t> for data to “stick”</a:t>
            </a:r>
            <a:endParaRPr lang="en-US" sz="16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264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3964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made your first form!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r-IN" sz="2000" dirty="0" smtClean="0">
                <a:latin typeface="+mj-lt"/>
              </a:rPr>
              <a:t>…</a:t>
            </a:r>
            <a:r>
              <a:rPr lang="en-US" sz="2000" dirty="0" smtClean="0">
                <a:latin typeface="+mj-lt"/>
              </a:rPr>
              <a:t>But now we have to move it from Excel into all the other apps</a:t>
            </a:r>
          </a:p>
          <a:p>
            <a:r>
              <a:rPr lang="mr-IN" sz="2000" dirty="0" smtClean="0">
                <a:latin typeface="+mj-lt"/>
              </a:rPr>
              <a:t>…</a:t>
            </a:r>
            <a:r>
              <a:rPr lang="en-US" sz="2000" dirty="0" smtClean="0">
                <a:latin typeface="+mj-lt"/>
              </a:rPr>
              <a:t>Which requires making a second form, the framework</a:t>
            </a:r>
            <a:endParaRPr lang="en-US" sz="20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20000" y="26416"/>
            <a:ext cx="1066800" cy="246888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3352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The </a:t>
            </a:r>
            <a:r>
              <a:rPr lang="en-US" sz="1800" dirty="0" err="1"/>
              <a:t>f</a:t>
            </a:r>
            <a:r>
              <a:rPr lang="en-US" sz="1800" dirty="0" err="1" smtClean="0"/>
              <a:t>ramework.xlsx</a:t>
            </a:r>
            <a:r>
              <a:rPr lang="en-US" sz="1800" dirty="0" smtClean="0"/>
              <a:t> is central to the structure of </a:t>
            </a:r>
            <a:r>
              <a:rPr lang="en-US" sz="1800" dirty="0" smtClean="0"/>
              <a:t>app</a:t>
            </a:r>
            <a:r>
              <a:rPr lang="en-US" sz="1800" dirty="0" smtClean="0"/>
              <a:t>-designer</a:t>
            </a:r>
          </a:p>
          <a:p>
            <a:pPr lvl="1"/>
            <a:r>
              <a:rPr lang="en-US" sz="1600" dirty="0" smtClean="0"/>
              <a:t>It says what surveys (forms) exist</a:t>
            </a:r>
          </a:p>
          <a:p>
            <a:pPr lvl="1"/>
            <a:r>
              <a:rPr lang="en-US" sz="1600" dirty="0" smtClean="0"/>
              <a:t>It’s structured just like a form</a:t>
            </a:r>
          </a:p>
          <a:p>
            <a:pPr lvl="1"/>
            <a:endParaRPr lang="en-US" sz="1800" dirty="0"/>
          </a:p>
          <a:p>
            <a:r>
              <a:rPr lang="en-US" sz="1800" dirty="0" smtClean="0"/>
              <a:t>Open a blank Excel and save it to the </a:t>
            </a:r>
            <a:r>
              <a:rPr lang="en-US" sz="1800" dirty="0" err="1" smtClean="0">
                <a:solidFill>
                  <a:schemeClr val="accent2"/>
                </a:solidFill>
              </a:rPr>
              <a:t>config</a:t>
            </a:r>
            <a:r>
              <a:rPr lang="en-US" sz="1800" dirty="0" smtClean="0">
                <a:solidFill>
                  <a:schemeClr val="accent2"/>
                </a:solidFill>
              </a:rPr>
              <a:t>/assets/framework/forms</a:t>
            </a:r>
            <a:r>
              <a:rPr lang="en-US" sz="1800" dirty="0" smtClean="0"/>
              <a:t> folder with the name </a:t>
            </a:r>
            <a:r>
              <a:rPr lang="en-US" sz="1800" dirty="0" err="1" smtClean="0">
                <a:solidFill>
                  <a:srgbClr val="FF0000"/>
                </a:solidFill>
              </a:rPr>
              <a:t>framework.xlsx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pPr marL="182880" lvl="1"/>
            <a:r>
              <a:rPr lang="en-US" sz="1800" dirty="0">
                <a:solidFill>
                  <a:srgbClr val="000000"/>
                </a:solidFill>
              </a:rPr>
              <a:t>Note: if you are not starting with a blank app designer, we suggest making a copy and then emptying out the tables folder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latin typeface="Playfair Display"/>
                <a:ea typeface="Playfair Display"/>
                <a:cs typeface="Playfair Display"/>
                <a:sym typeface="Playfair Display"/>
              </a:rPr>
              <a:t>9</a:t>
            </a:fld>
            <a:endParaRPr lang="en" sz="1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82" t="44792" r="85407" b="20182"/>
          <a:stretch/>
        </p:blipFill>
        <p:spPr>
          <a:xfrm>
            <a:off x="5867400" y="611075"/>
            <a:ext cx="2747847" cy="40071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44820" y="2203450"/>
            <a:ext cx="822960" cy="1892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4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bar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bar theme.thmx</Template>
  <TotalTime>1175</TotalTime>
  <Words>1592</Words>
  <Application>Microsoft Macintosh PowerPoint</Application>
  <PresentationFormat>On-screen Show (16:9)</PresentationFormat>
  <Paragraphs>231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Mangal</vt:lpstr>
      <vt:lpstr>Corbel</vt:lpstr>
      <vt:lpstr>Blue bar theme</vt:lpstr>
      <vt:lpstr>ODK: Creating and Testing a Survey in App-Designer</vt:lpstr>
      <vt:lpstr>Directory Structure</vt:lpstr>
      <vt:lpstr>The app-designer/app/config/tables Folder</vt:lpstr>
      <vt:lpstr>Making your first form</vt:lpstr>
      <vt:lpstr>Settings Sheet</vt:lpstr>
      <vt:lpstr>Survey sheet</vt:lpstr>
      <vt:lpstr>Choices sheet</vt:lpstr>
      <vt:lpstr>You made your first form!</vt:lpstr>
      <vt:lpstr>Framework</vt:lpstr>
      <vt:lpstr>Creating the Framework</vt:lpstr>
      <vt:lpstr>framework_translations</vt:lpstr>
      <vt:lpstr>Creating the Framework, Cont. 2 </vt:lpstr>
      <vt:lpstr>Clause &amp; Condition for Chrome (Survey)</vt:lpstr>
      <vt:lpstr>Clause &amp; Condition for Tablet</vt:lpstr>
      <vt:lpstr>Using App-Designer &amp; Grunt</vt:lpstr>
      <vt:lpstr>Using App-Designer &amp; Grunt</vt:lpstr>
      <vt:lpstr>Converting framework</vt:lpstr>
      <vt:lpstr>If all has gone well…</vt:lpstr>
      <vt:lpstr>Converting the survey</vt:lpstr>
      <vt:lpstr>Preview</vt:lpstr>
      <vt:lpstr>Check it out</vt:lpstr>
      <vt:lpstr>Your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Tablets</dc:title>
  <cp:lastModifiedBy>Caroline Krafft</cp:lastModifiedBy>
  <cp:revision>319</cp:revision>
  <dcterms:modified xsi:type="dcterms:W3CDTF">2018-01-19T15:48:39Z</dcterms:modified>
</cp:coreProperties>
</file>