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61" r:id="rId5"/>
    <p:sldId id="258" r:id="rId6"/>
    <p:sldId id="259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4" r:id="rId18"/>
    <p:sldId id="270" r:id="rId19"/>
    <p:sldId id="271" r:id="rId20"/>
    <p:sldId id="275" r:id="rId21"/>
    <p:sldId id="276" r:id="rId22"/>
    <p:sldId id="282" r:id="rId23"/>
    <p:sldId id="277" r:id="rId24"/>
    <p:sldId id="279" r:id="rId25"/>
    <p:sldId id="295" r:id="rId26"/>
    <p:sldId id="285" r:id="rId27"/>
    <p:sldId id="289" r:id="rId28"/>
    <p:sldId id="290" r:id="rId29"/>
    <p:sldId id="291" r:id="rId30"/>
    <p:sldId id="292" r:id="rId31"/>
    <p:sldId id="293" r:id="rId32"/>
    <p:sldId id="294" r:id="rId33"/>
    <p:sldId id="288" r:id="rId34"/>
    <p:sldId id="284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21A4D-5090-E048-BC9C-D9E5399F146F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74E2-EE2F-7E45-9D9C-D5DEAB591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74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83C03-2B6D-C148-92B9-8F8528CE593C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4C21-DC48-064D-8BA5-D8C45F3F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1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871800"/>
            <a:ext cx="8455500" cy="2862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6251677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defTabSz="457200"/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 defTabSz="457200"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cgkrafft@stk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w3schools.com/js/default.as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ODK Basic Workbook Structure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Dr. Caroline </a:t>
            </a:r>
            <a:r>
              <a:rPr lang="en-US" dirty="0" err="1"/>
              <a:t>Krafft</a:t>
            </a:r>
            <a:endParaRPr lang="en-US" dirty="0"/>
          </a:p>
          <a:p>
            <a:r>
              <a:rPr lang="en-US" dirty="0"/>
              <a:t>St. Catherine University</a:t>
            </a:r>
          </a:p>
          <a:p>
            <a:r>
              <a:rPr lang="en-US" dirty="0">
                <a:hlinkClick r:id="rId2"/>
              </a:rPr>
              <a:t>cgkrafft@stkate.edu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January </a:t>
            </a:r>
            <a:r>
              <a:rPr lang="en-US" dirty="0" smtClean="0"/>
              <a:t>19, </a:t>
            </a:r>
            <a:r>
              <a:rPr lang="en-US" dirty="0"/>
              <a:t>2018</a:t>
            </a:r>
          </a:p>
          <a:p>
            <a:pPr lvl="0">
              <a:spcBef>
                <a:spcPts val="0"/>
              </a:spcBef>
            </a:pPr>
            <a:endParaRPr lang="en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solidFill>
                  <a:schemeClr val="bg1"/>
                </a:solidFill>
                <a:latin typeface="Corbel"/>
              </a:rPr>
              <a:pPr/>
              <a:t>1</a:t>
            </a:fld>
            <a:endParaRPr lang="en-US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8067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required questions and finalizing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 you </a:t>
            </a:r>
            <a:r>
              <a:rPr lang="en-US" dirty="0" err="1" smtClean="0">
                <a:solidFill>
                  <a:srgbClr val="3366FF"/>
                </a:solidFill>
              </a:rPr>
              <a:t>XLSXconvert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the revised </a:t>
            </a:r>
            <a:r>
              <a:rPr lang="en-US" dirty="0" err="1" smtClean="0"/>
              <a:t>firstForm</a:t>
            </a:r>
            <a:r>
              <a:rPr lang="en-US" dirty="0" smtClean="0"/>
              <a:t> questionnaire you can see the required functionality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After converting start a new instance.</a:t>
            </a:r>
          </a:p>
          <a:p>
            <a:pPr lvl="1"/>
            <a:r>
              <a:rPr lang="en-US" dirty="0" smtClean="0"/>
              <a:t>Do NOT answer the first question</a:t>
            </a:r>
          </a:p>
          <a:p>
            <a:pPr lvl="1"/>
            <a:r>
              <a:rPr lang="en-US" dirty="0" smtClean="0"/>
              <a:t>Try to go to the next question (click next button). </a:t>
            </a:r>
            <a:r>
              <a:rPr lang="en-US" dirty="0" smtClean="0">
                <a:solidFill>
                  <a:srgbClr val="008000"/>
                </a:solidFill>
              </a:rPr>
              <a:t>Should get an error message that required value was not provided for the question</a:t>
            </a:r>
          </a:p>
          <a:p>
            <a:pPr lvl="1"/>
            <a:r>
              <a:rPr lang="en-US" dirty="0" smtClean="0"/>
              <a:t>Try to go to the contents (Section 1 button) and Finalize Changes </a:t>
            </a:r>
            <a:r>
              <a:rPr lang="en-US" dirty="0" smtClean="0"/>
              <a:t>+ </a:t>
            </a:r>
            <a:r>
              <a:rPr lang="en-US" dirty="0" smtClean="0"/>
              <a:t>Exit. </a:t>
            </a:r>
            <a:r>
              <a:rPr lang="en-US" dirty="0" smtClean="0">
                <a:solidFill>
                  <a:srgbClr val="008000"/>
                </a:solidFill>
              </a:rPr>
              <a:t>Should get same error</a:t>
            </a:r>
          </a:p>
          <a:p>
            <a:pPr lvl="1"/>
            <a:r>
              <a:rPr lang="en-US" dirty="0" smtClean="0"/>
              <a:t>In the contents you can only Save Changes &amp; Exit </a:t>
            </a:r>
          </a:p>
          <a:p>
            <a:pPr lvl="2"/>
            <a:r>
              <a:rPr lang="en-US" dirty="0" smtClean="0"/>
              <a:t>Then in the form you can see this instance listed as incomplete.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10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0123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. Prompt types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60572" y="0"/>
            <a:ext cx="548700" cy="5248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11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2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ODK has a number of different prompts available for development</a:t>
            </a:r>
          </a:p>
          <a:p>
            <a:pPr lvl="1"/>
            <a:r>
              <a:rPr lang="en-US" dirty="0" smtClean="0"/>
              <a:t>Categorize as informational, assign, and questions (collect data)</a:t>
            </a:r>
          </a:p>
          <a:p>
            <a:pPr lvl="1"/>
            <a:r>
              <a:rPr lang="en-US" dirty="0" smtClean="0"/>
              <a:t>Will go through some (others </a:t>
            </a:r>
            <a:r>
              <a:rPr lang="en-US" dirty="0" smtClean="0"/>
              <a:t>described but grayed </a:t>
            </a:r>
            <a:r>
              <a:rPr lang="en-US" dirty="0" smtClean="0"/>
              <a:t>out)</a:t>
            </a:r>
          </a:p>
          <a:p>
            <a:pPr lvl="1"/>
            <a:endParaRPr lang="en-US" dirty="0"/>
          </a:p>
          <a:p>
            <a:r>
              <a:rPr lang="en-US" dirty="0" smtClean="0"/>
              <a:t>Informational:</a:t>
            </a:r>
          </a:p>
          <a:p>
            <a:pPr lvl="1"/>
            <a:r>
              <a:rPr lang="en-US" dirty="0"/>
              <a:t>Note: Used to display a message to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Acknowledge</a:t>
            </a:r>
            <a:r>
              <a:rPr lang="en-US" dirty="0">
                <a:solidFill>
                  <a:srgbClr val="7F7F7F"/>
                </a:solidFill>
              </a:rPr>
              <a:t>: Used to display a message to the user and have them click a checkbox to acknowledge that they have read the message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Assign: Used for internal assignment of a variable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Example: calculate age based on a birth date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12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624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types: audio-visual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Audio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Barcode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Video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13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4419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types: select from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elect_</a:t>
            </a:r>
            <a:r>
              <a:rPr lang="en-US" i="1" dirty="0" err="1" smtClean="0"/>
              <a:t>one</a:t>
            </a:r>
            <a:r>
              <a:rPr lang="en-US" dirty="0" smtClean="0"/>
              <a:t>: can only pick one response (did you eat breakfast today? Yes or no)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elect_</a:t>
            </a:r>
            <a:r>
              <a:rPr lang="en-US" i="1" dirty="0" err="1" smtClean="0"/>
              <a:t>multiple</a:t>
            </a:r>
            <a:r>
              <a:rPr lang="en-US" dirty="0" smtClean="0"/>
              <a:t>: can pick multiple responses (what days did you work this week?)</a:t>
            </a:r>
          </a:p>
          <a:p>
            <a:endParaRPr lang="en-US" dirty="0"/>
          </a:p>
          <a:p>
            <a:r>
              <a:rPr lang="en-US" dirty="0" err="1" smtClean="0"/>
              <a:t>select_</a:t>
            </a:r>
            <a:r>
              <a:rPr lang="en-US" i="1" dirty="0" err="1" smtClean="0"/>
              <a:t>multiple</a:t>
            </a:r>
            <a:r>
              <a:rPr lang="en-US" dirty="0" smtClean="0"/>
              <a:t>: Used </a:t>
            </a:r>
            <a:r>
              <a:rPr lang="en-US" dirty="0"/>
              <a:t>to ask the user a multiple choice question and allows the user to click multiple checkboxes.</a:t>
            </a:r>
          </a:p>
          <a:p>
            <a:r>
              <a:rPr lang="en-US" dirty="0" err="1" smtClean="0"/>
              <a:t>select_</a:t>
            </a:r>
            <a:r>
              <a:rPr lang="en-US" i="1" dirty="0" err="1" smtClean="0"/>
              <a:t>multiple_grid</a:t>
            </a:r>
            <a:r>
              <a:rPr lang="en-US" dirty="0" smtClean="0"/>
              <a:t>: Used </a:t>
            </a:r>
            <a:r>
              <a:rPr lang="en-US" dirty="0"/>
              <a:t>to ask the user a multiple choice question, displays the choices to the user in a grid, and allows the user to click multiple grid items.</a:t>
            </a:r>
          </a:p>
          <a:p>
            <a:r>
              <a:rPr lang="en-US" dirty="0" err="1" smtClean="0"/>
              <a:t>select_</a:t>
            </a:r>
            <a:r>
              <a:rPr lang="en-US" i="1" dirty="0" err="1" smtClean="0"/>
              <a:t>multiple_inline</a:t>
            </a:r>
            <a:r>
              <a:rPr lang="en-US" dirty="0" smtClean="0"/>
              <a:t>: Used </a:t>
            </a:r>
            <a:r>
              <a:rPr lang="en-US" dirty="0"/>
              <a:t>to ask the user a multiple choice question, displays the choices to the user inline, and allows the user to click multiple items.</a:t>
            </a:r>
          </a:p>
          <a:p>
            <a:endParaRPr lang="en-US" dirty="0" smtClean="0"/>
          </a:p>
          <a:p>
            <a:r>
              <a:rPr lang="en-US" dirty="0" err="1" smtClean="0"/>
              <a:t>select_</a:t>
            </a:r>
            <a:r>
              <a:rPr lang="en-US" i="1" dirty="0" err="1" smtClean="0"/>
              <a:t>one</a:t>
            </a:r>
            <a:r>
              <a:rPr lang="en-US" dirty="0" smtClean="0"/>
              <a:t>: Used </a:t>
            </a:r>
            <a:r>
              <a:rPr lang="en-US" dirty="0"/>
              <a:t>to ask the user a multiple choice question and allows the user to click one item.</a:t>
            </a:r>
          </a:p>
          <a:p>
            <a:r>
              <a:rPr lang="en-US" dirty="0" err="1" smtClean="0"/>
              <a:t>select_</a:t>
            </a:r>
            <a:r>
              <a:rPr lang="en-US" i="1" dirty="0" err="1" smtClean="0"/>
              <a:t>one_dropdown</a:t>
            </a:r>
            <a:r>
              <a:rPr lang="en-US" dirty="0" smtClean="0"/>
              <a:t>: Used </a:t>
            </a:r>
            <a:r>
              <a:rPr lang="en-US" dirty="0"/>
              <a:t>to ask the user a multiple choice question and allows the user to select one item from a dropdown box.</a:t>
            </a:r>
          </a:p>
          <a:p>
            <a:r>
              <a:rPr lang="en-US" dirty="0" err="1" smtClean="0"/>
              <a:t>select_</a:t>
            </a:r>
            <a:r>
              <a:rPr lang="en-US" i="1" dirty="0" err="1" smtClean="0"/>
              <a:t>one_grid</a:t>
            </a:r>
            <a:r>
              <a:rPr lang="en-US" dirty="0" smtClean="0"/>
              <a:t>: Used </a:t>
            </a:r>
            <a:r>
              <a:rPr lang="en-US" dirty="0"/>
              <a:t>to ask the user a multiple choice question and allows the user to select one item from a grid.</a:t>
            </a:r>
          </a:p>
          <a:p>
            <a:r>
              <a:rPr lang="en-US" dirty="0" err="1" smtClean="0"/>
              <a:t>select_</a:t>
            </a:r>
            <a:r>
              <a:rPr lang="en-US" i="1" dirty="0" err="1" smtClean="0"/>
              <a:t>one_inline</a:t>
            </a:r>
            <a:r>
              <a:rPr lang="en-US" dirty="0" smtClean="0"/>
              <a:t>: Used </a:t>
            </a:r>
            <a:r>
              <a:rPr lang="en-US" dirty="0"/>
              <a:t>to ask the user a multiple choice question, displays the choices to the users inline, and allows the user to click one item.</a:t>
            </a:r>
          </a:p>
          <a:p>
            <a:r>
              <a:rPr lang="en-US" dirty="0" err="1" smtClean="0"/>
              <a:t>select_</a:t>
            </a:r>
            <a:r>
              <a:rPr lang="en-US" i="1" dirty="0" err="1" smtClean="0"/>
              <a:t>one_with_other</a:t>
            </a:r>
            <a:r>
              <a:rPr lang="en-US" dirty="0" smtClean="0"/>
              <a:t>: Used </a:t>
            </a:r>
            <a:r>
              <a:rPr lang="en-US" dirty="0"/>
              <a:t>to ask the user a multiple choice question, displays the choices to the user, and allows the user to click one item. One of the choices provided is an other option which if clicked provides a text box for the user to enter a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14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201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types: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string: Used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ask the user a question and allows them to enter a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string. 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ext: Used </a:t>
            </a:r>
            <a:r>
              <a:rPr lang="en-US" dirty="0"/>
              <a:t>to ask the user a question and allows them to enter text.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15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2293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types: 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d</a:t>
            </a:r>
            <a:r>
              <a:rPr lang="en-US" dirty="0" smtClean="0">
                <a:solidFill>
                  <a:srgbClr val="BFBFBF"/>
                </a:solidFill>
              </a:rPr>
              <a:t>ecimal: Used </a:t>
            </a:r>
            <a:r>
              <a:rPr lang="en-US" dirty="0">
                <a:solidFill>
                  <a:srgbClr val="BFBFBF"/>
                </a:solidFill>
              </a:rPr>
              <a:t>to display a message to the user and have them enter a </a:t>
            </a:r>
            <a:r>
              <a:rPr lang="en-US" dirty="0" smtClean="0">
                <a:solidFill>
                  <a:srgbClr val="BFBFBF"/>
                </a:solidFill>
              </a:rPr>
              <a:t>decimal (example: hourly wage of 9.43).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nteger: Used </a:t>
            </a:r>
            <a:r>
              <a:rPr lang="en-US" dirty="0"/>
              <a:t>to display a message to the user and have them enter an </a:t>
            </a:r>
            <a:r>
              <a:rPr lang="en-US" dirty="0" smtClean="0"/>
              <a:t>integer (whole number) (example: 5 children)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16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909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types: Time and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eopoint</a:t>
            </a:r>
            <a:r>
              <a:rPr lang="en-US" dirty="0" smtClean="0"/>
              <a:t>: used to capture a GPS location</a:t>
            </a:r>
          </a:p>
          <a:p>
            <a:r>
              <a:rPr lang="en-US" dirty="0"/>
              <a:t>d</a:t>
            </a:r>
            <a:r>
              <a:rPr lang="en-US" dirty="0" smtClean="0"/>
              <a:t>ate: Uses a date picker widget (calendar) to capture a date </a:t>
            </a:r>
          </a:p>
          <a:p>
            <a:r>
              <a:rPr lang="en-US" dirty="0" err="1">
                <a:solidFill>
                  <a:srgbClr val="7F7F7F"/>
                </a:solidFill>
              </a:rPr>
              <a:t>d</a:t>
            </a:r>
            <a:r>
              <a:rPr lang="en-US" dirty="0" err="1" smtClean="0">
                <a:solidFill>
                  <a:srgbClr val="7F7F7F"/>
                </a:solidFill>
              </a:rPr>
              <a:t>atetime</a:t>
            </a:r>
            <a:r>
              <a:rPr lang="en-US" dirty="0" smtClean="0">
                <a:solidFill>
                  <a:srgbClr val="7F7F7F"/>
                </a:solidFill>
              </a:rPr>
              <a:t>: Uses a </a:t>
            </a:r>
            <a:r>
              <a:rPr lang="en-US" dirty="0">
                <a:solidFill>
                  <a:srgbClr val="7F7F7F"/>
                </a:solidFill>
              </a:rPr>
              <a:t>date picker widget (calendar) to capture a date </a:t>
            </a:r>
            <a:r>
              <a:rPr lang="en-US" dirty="0" smtClean="0">
                <a:solidFill>
                  <a:srgbClr val="7F7F7F"/>
                </a:solidFill>
              </a:rPr>
              <a:t>and time</a:t>
            </a:r>
          </a:p>
          <a:p>
            <a:r>
              <a:rPr lang="en-US" dirty="0">
                <a:solidFill>
                  <a:srgbClr val="7F7F7F"/>
                </a:solidFill>
              </a:rPr>
              <a:t>t</a:t>
            </a:r>
            <a:r>
              <a:rPr lang="en-US" dirty="0" smtClean="0">
                <a:solidFill>
                  <a:srgbClr val="7F7F7F"/>
                </a:solidFill>
              </a:rPr>
              <a:t>ime: Uses a </a:t>
            </a:r>
            <a:r>
              <a:rPr lang="en-US" dirty="0" err="1" smtClean="0">
                <a:solidFill>
                  <a:srgbClr val="7F7F7F"/>
                </a:solidFill>
              </a:rPr>
              <a:t>timepicker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widget </a:t>
            </a:r>
            <a:r>
              <a:rPr lang="en-US" dirty="0" smtClean="0">
                <a:solidFill>
                  <a:srgbClr val="7F7F7F"/>
                </a:solidFill>
              </a:rPr>
              <a:t>(clock) </a:t>
            </a:r>
            <a:r>
              <a:rPr lang="en-US" dirty="0">
                <a:solidFill>
                  <a:srgbClr val="7F7F7F"/>
                </a:solidFill>
              </a:rPr>
              <a:t>to capture a </a:t>
            </a:r>
            <a:r>
              <a:rPr lang="en-US" dirty="0" smtClean="0">
                <a:solidFill>
                  <a:srgbClr val="7F7F7F"/>
                </a:solidFill>
              </a:rPr>
              <a:t>time</a:t>
            </a:r>
            <a:endParaRPr lang="en-US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17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6472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types: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BFBFBF"/>
                </a:solidFill>
              </a:rPr>
              <a:t>u</a:t>
            </a:r>
            <a:r>
              <a:rPr lang="en-US" dirty="0" err="1" smtClean="0">
                <a:solidFill>
                  <a:srgbClr val="BFBFBF"/>
                </a:solidFill>
              </a:rPr>
              <a:t>ser_branch</a:t>
            </a:r>
            <a:r>
              <a:rPr lang="en-US" dirty="0">
                <a:solidFill>
                  <a:srgbClr val="BFBFBF"/>
                </a:solidFill>
              </a:rPr>
              <a:t>: Used to allow the user to pick which section of the form they would like to enter</a:t>
            </a:r>
            <a:r>
              <a:rPr lang="en-US" dirty="0" smtClean="0">
                <a:solidFill>
                  <a:srgbClr val="BFBFBF"/>
                </a:solidFill>
              </a:rPr>
              <a:t>.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 err="1" smtClean="0">
                <a:solidFill>
                  <a:srgbClr val="BFBFBF"/>
                </a:solidFill>
              </a:rPr>
              <a:t>linked_table</a:t>
            </a:r>
            <a:r>
              <a:rPr lang="en-US" dirty="0">
                <a:solidFill>
                  <a:srgbClr val="BFBFBF"/>
                </a:solidFill>
              </a:rPr>
              <a:t>: Used to display the instances of table and allows the user to add another instance, edit an existing instance, or delete an instance</a:t>
            </a:r>
            <a:r>
              <a:rPr lang="en-US" dirty="0" smtClean="0">
                <a:solidFill>
                  <a:srgbClr val="BFBFBF"/>
                </a:solidFill>
              </a:rPr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18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0995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prompts: Interviewer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 back to your </a:t>
            </a:r>
            <a:r>
              <a:rPr lang="en-US" dirty="0" err="1" smtClean="0">
                <a:solidFill>
                  <a:srgbClr val="3366FF"/>
                </a:solidFill>
              </a:rPr>
              <a:t>firstForm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Excel. Let’s add some questions</a:t>
            </a:r>
          </a:p>
          <a:p>
            <a:endParaRPr lang="en-US" dirty="0"/>
          </a:p>
          <a:p>
            <a:r>
              <a:rPr lang="en-US" dirty="0" smtClean="0"/>
              <a:t>Section 1 will be about the household</a:t>
            </a:r>
          </a:p>
          <a:p>
            <a:r>
              <a:rPr lang="en-US" dirty="0" smtClean="0"/>
              <a:t>Section 2 will be about individuals in the household </a:t>
            </a:r>
            <a:r>
              <a:rPr lang="en-US" dirty="0" smtClean="0"/>
              <a:t>(later)</a:t>
            </a:r>
            <a:endParaRPr lang="en-US" dirty="0" smtClean="0"/>
          </a:p>
          <a:p>
            <a:pPr lvl="1"/>
            <a:r>
              <a:rPr lang="en-US" dirty="0" smtClean="0"/>
              <a:t>Will leave our test question for now</a:t>
            </a:r>
            <a:endParaRPr lang="en-US" dirty="0"/>
          </a:p>
          <a:p>
            <a:r>
              <a:rPr lang="en-US" dirty="0" smtClean="0"/>
              <a:t>Let’s record the name and number of the interviewer in section 1 first</a:t>
            </a:r>
          </a:p>
          <a:p>
            <a:pPr lvl="1"/>
            <a:r>
              <a:rPr lang="en-US" dirty="0" smtClean="0"/>
              <a:t>Delete test question</a:t>
            </a:r>
          </a:p>
          <a:p>
            <a:pPr lvl="1"/>
            <a:r>
              <a:rPr lang="en-US" dirty="0" smtClean="0"/>
              <a:t>Create a new question to ask the interviewer name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q1a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Interviewer name</a:t>
            </a:r>
            <a:endParaRPr lang="en-US" dirty="0" smtClean="0"/>
          </a:p>
          <a:p>
            <a:pPr lvl="2"/>
            <a:r>
              <a:rPr lang="en-US" dirty="0" smtClean="0"/>
              <a:t>Leave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blank</a:t>
            </a:r>
          </a:p>
          <a:p>
            <a:pPr lvl="1"/>
            <a:r>
              <a:rPr lang="en-US" dirty="0" smtClean="0"/>
              <a:t>Create a new question to ask the interviewer number</a:t>
            </a:r>
          </a:p>
          <a:p>
            <a:pPr lvl="2"/>
            <a:r>
              <a:rPr lang="en-US" dirty="0">
                <a:solidFill>
                  <a:srgbClr val="3366FF"/>
                </a:solidFill>
              </a:rPr>
              <a:t>type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>
                <a:solidFill>
                  <a:srgbClr val="3366FF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q1b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Interviewer number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19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487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your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Excel, back to working on the file that you will put in </a:t>
            </a:r>
            <a:r>
              <a:rPr lang="en-US" dirty="0" err="1" smtClean="0"/>
              <a:t>XLSXconverter</a:t>
            </a:r>
            <a:r>
              <a:rPr lang="en-US" dirty="0" smtClean="0"/>
              <a:t> to make your </a:t>
            </a:r>
            <a:r>
              <a:rPr lang="en-US" dirty="0" smtClean="0"/>
              <a:t>form (survey)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 3 required sheets:</a:t>
            </a:r>
          </a:p>
          <a:p>
            <a:pPr lvl="1"/>
            <a:r>
              <a:rPr lang="en-US" dirty="0" smtClean="0"/>
              <a:t>Survey, Choices,</a:t>
            </a:r>
            <a:r>
              <a:rPr lang="en-US" dirty="0"/>
              <a:t> </a:t>
            </a:r>
            <a:r>
              <a:rPr lang="en-US" dirty="0" smtClean="0"/>
              <a:t>Settings</a:t>
            </a:r>
          </a:p>
          <a:p>
            <a:pPr lvl="1"/>
            <a:endParaRPr lang="en-US" dirty="0"/>
          </a:p>
          <a:p>
            <a:r>
              <a:rPr lang="en-US" dirty="0" smtClean="0"/>
              <a:t>New! Optional </a:t>
            </a:r>
            <a:r>
              <a:rPr lang="en-US" dirty="0" smtClean="0"/>
              <a:t>sheets:</a:t>
            </a:r>
          </a:p>
          <a:p>
            <a:pPr lvl="1"/>
            <a:r>
              <a:rPr lang="en-US" dirty="0" smtClean="0"/>
              <a:t>Sections (give them names and call them from survey)</a:t>
            </a:r>
          </a:p>
          <a:p>
            <a:pPr lvl="1"/>
            <a:r>
              <a:rPr lang="en-US" dirty="0" smtClean="0"/>
              <a:t>Queries (call other data, like </a:t>
            </a:r>
            <a:r>
              <a:rPr lang="en-US" dirty="0" err="1" smtClean="0"/>
              <a:t>csvs</a:t>
            </a:r>
            <a:r>
              <a:rPr lang="en-US" dirty="0" smtClean="0"/>
              <a:t>), Properties (change views), and Calculates (for example, calculate age from date of birth and visit date)</a:t>
            </a:r>
          </a:p>
          <a:p>
            <a:pPr lvl="1"/>
            <a:endParaRPr lang="en-US" dirty="0"/>
          </a:p>
          <a:p>
            <a:r>
              <a:rPr lang="en-US" dirty="0" smtClean="0"/>
              <a:t>Optional columns:</a:t>
            </a:r>
          </a:p>
          <a:p>
            <a:pPr lvl="1"/>
            <a:r>
              <a:rPr lang="en-US" dirty="0" smtClean="0"/>
              <a:t>Sheets have required columns, but also a number of options. We’re going to work through a number of the different optional sheets and columns within sheets to learn features of ODK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35683"/>
            <a:ext cx="1066800" cy="329184"/>
          </a:xfrm>
        </p:spPr>
        <p:txBody>
          <a:bodyPr/>
          <a:lstStyle/>
          <a:p>
            <a:fld id="{F825237B-50A8-1D40-9343-042C767923F7}" type="slidenum">
              <a:rPr lang="en-US" smtClean="0">
                <a:solidFill>
                  <a:schemeClr val="bg1"/>
                </a:solidFill>
                <a:latin typeface="Corbel"/>
              </a:rPr>
              <a:pPr/>
              <a:t>2</a:t>
            </a:fld>
            <a:endParaRPr lang="en-US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8799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prompts: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 note to help distinguish sections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t</a:t>
            </a:r>
            <a:r>
              <a:rPr lang="en-US" dirty="0" smtClean="0">
                <a:solidFill>
                  <a:srgbClr val="3366FF"/>
                </a:solidFill>
              </a:rPr>
              <a:t>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3366FF"/>
                </a:solidFill>
              </a:rPr>
              <a:t> name </a:t>
            </a:r>
            <a:r>
              <a:rPr lang="en-US" dirty="0" smtClean="0">
                <a:solidFill>
                  <a:srgbClr val="000000"/>
                </a:solidFill>
              </a:rPr>
              <a:t>are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blank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3366FF"/>
                </a:solidFill>
              </a:rPr>
              <a:t>display.prompt.text</a:t>
            </a:r>
            <a:r>
              <a:rPr lang="en-US" dirty="0">
                <a:solidFill>
                  <a:srgbClr val="3366FF"/>
                </a:solidFill>
              </a:rPr>
              <a:t> : </a:t>
            </a:r>
            <a:r>
              <a:rPr lang="en-US" dirty="0" smtClean="0">
                <a:solidFill>
                  <a:srgbClr val="FF0000"/>
                </a:solidFill>
              </a:rPr>
              <a:t>First visit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Add a first visit date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date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is blank,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q2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</a:t>
            </a:r>
            <a:r>
              <a:rPr lang="en-US" dirty="0" err="1">
                <a:solidFill>
                  <a:srgbClr val="3366FF"/>
                </a:solidFill>
              </a:rPr>
              <a:t>.</a:t>
            </a:r>
            <a:r>
              <a:rPr lang="en-US" dirty="0" err="1" smtClean="0">
                <a:solidFill>
                  <a:srgbClr val="3366FF"/>
                </a:solidFill>
              </a:rPr>
              <a:t>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Date of first visit</a:t>
            </a:r>
          </a:p>
          <a:p>
            <a:pPr lvl="2"/>
            <a:r>
              <a:rPr lang="en-US" dirty="0" smtClean="0"/>
              <a:t>Will </a:t>
            </a:r>
            <a:r>
              <a:rPr lang="en-US" dirty="0" smtClean="0"/>
              <a:t>show this year in the top of date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Add the GPS location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geopoint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is blank,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q3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3366FF"/>
                </a:solidFill>
              </a:rPr>
              <a:t>display.prompt.text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GPS location</a:t>
            </a:r>
          </a:p>
          <a:p>
            <a:pPr lvl="1"/>
            <a:r>
              <a:rPr lang="en-US" dirty="0" smtClean="0"/>
              <a:t>Will require you to type data in Preview, so make sure to check again on tablet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20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800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solidFill>
                  <a:schemeClr val="bg1"/>
                </a:solidFill>
                <a:latin typeface="Corbel"/>
              </a:rPr>
              <a:pPr/>
              <a:t>21</a:t>
            </a:fld>
            <a:endParaRPr lang="en-US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2921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. Grouping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5248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22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6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been working with one question per screen</a:t>
            </a:r>
          </a:p>
          <a:p>
            <a:pPr lvl="1"/>
            <a:r>
              <a:rPr lang="en-US" dirty="0" smtClean="0"/>
              <a:t>Have to click next a lot</a:t>
            </a:r>
          </a:p>
          <a:p>
            <a:pPr lvl="1"/>
            <a:r>
              <a:rPr lang="en-US" dirty="0" smtClean="0"/>
              <a:t>Often want to be looking at related questions together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put questions on the same screen</a:t>
            </a:r>
          </a:p>
          <a:p>
            <a:pPr lvl="1"/>
            <a:r>
              <a:rPr lang="en-US" dirty="0" smtClean="0"/>
              <a:t>In a survey sheet or section sheet add a column: clause</a:t>
            </a:r>
          </a:p>
          <a:p>
            <a:pPr lvl="1"/>
            <a:r>
              <a:rPr lang="en-US" dirty="0" smtClean="0"/>
              <a:t>Add a </a:t>
            </a:r>
            <a:r>
              <a:rPr lang="en-US" dirty="0" smtClean="0">
                <a:solidFill>
                  <a:srgbClr val="FF0000"/>
                </a:solidFill>
              </a:rPr>
              <a:t>clause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column to section1 of </a:t>
            </a:r>
            <a:r>
              <a:rPr lang="en-US" dirty="0" err="1" smtClean="0">
                <a:solidFill>
                  <a:srgbClr val="3366FF"/>
                </a:solidFill>
              </a:rPr>
              <a:t>firstForm</a:t>
            </a:r>
            <a:r>
              <a:rPr lang="en-US" dirty="0" smtClean="0">
                <a:solidFill>
                  <a:srgbClr val="3366FF"/>
                </a:solidFill>
              </a:rPr>
              <a:t> in column </a:t>
            </a:r>
            <a:r>
              <a:rPr lang="en-US" dirty="0" smtClean="0"/>
              <a:t>F</a:t>
            </a:r>
          </a:p>
          <a:p>
            <a:pPr lvl="1"/>
            <a:endParaRPr lang="en-US" dirty="0"/>
          </a:p>
          <a:p>
            <a:r>
              <a:rPr lang="en-US" dirty="0" smtClean="0"/>
              <a:t>Let’s put together the interviewer name and number</a:t>
            </a:r>
          </a:p>
          <a:p>
            <a:endParaRPr lang="en-US" dirty="0"/>
          </a:p>
          <a:p>
            <a:r>
              <a:rPr lang="en-US" dirty="0" smtClean="0"/>
              <a:t>Insert a row </a:t>
            </a:r>
            <a:r>
              <a:rPr lang="en-US" dirty="0" smtClean="0">
                <a:solidFill>
                  <a:srgbClr val="3366FF"/>
                </a:solidFill>
              </a:rPr>
              <a:t>before q1a and after q1b</a:t>
            </a:r>
          </a:p>
          <a:p>
            <a:pPr lvl="1"/>
            <a:r>
              <a:rPr lang="en-US" dirty="0" smtClean="0"/>
              <a:t>Enter </a:t>
            </a:r>
            <a:r>
              <a:rPr lang="en-US" dirty="0" smtClean="0">
                <a:solidFill>
                  <a:srgbClr val="FF0000"/>
                </a:solidFill>
              </a:rPr>
              <a:t>begin screen </a:t>
            </a:r>
            <a:r>
              <a:rPr lang="en-US" dirty="0" smtClean="0">
                <a:solidFill>
                  <a:srgbClr val="3366FF"/>
                </a:solidFill>
              </a:rPr>
              <a:t>in the row you inserted before q1a in the clause column</a:t>
            </a:r>
          </a:p>
          <a:p>
            <a:pPr lvl="1"/>
            <a:r>
              <a:rPr lang="en-US" dirty="0" smtClean="0"/>
              <a:t>Enter </a:t>
            </a:r>
            <a:r>
              <a:rPr lang="en-US" dirty="0" smtClean="0">
                <a:solidFill>
                  <a:srgbClr val="FF0000"/>
                </a:solidFill>
              </a:rPr>
              <a:t>end screen </a:t>
            </a:r>
            <a:r>
              <a:rPr lang="en-US" dirty="0" smtClean="0">
                <a:solidFill>
                  <a:srgbClr val="3366FF"/>
                </a:solidFill>
              </a:rPr>
              <a:t>in the row you inserted after q1b in the clause 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23</a:t>
            </a:fld>
            <a:endParaRPr lang="en-US" dirty="0">
              <a:latin typeface="Corbel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772400" y="1706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25237B-50A8-1D40-9343-042C767923F7}" type="slidenum">
              <a:rPr lang="en-US" smtClean="0">
                <a:solidFill>
                  <a:schemeClr val="bg1"/>
                </a:solidFill>
                <a:latin typeface="Corbel"/>
              </a:rPr>
              <a:pPr/>
              <a:t>23</a:t>
            </a:fld>
            <a:endParaRPr lang="en-US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57842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solidFill>
                  <a:schemeClr val="bg1"/>
                </a:solidFill>
                <a:latin typeface="Corbel"/>
              </a:rPr>
              <a:pPr/>
              <a:t>24</a:t>
            </a:fld>
            <a:endParaRPr lang="en-US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5045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-US" dirty="0" smtClean="0"/>
              <a:t>. </a:t>
            </a:r>
            <a:r>
              <a:rPr lang="en-US" dirty="0" smtClean="0"/>
              <a:t>Skip Patterns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-62727"/>
            <a:ext cx="548700" cy="5248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25</a:t>
            </a:fld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91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Skip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only certain people should answer certain questions</a:t>
            </a:r>
          </a:p>
          <a:p>
            <a:pPr lvl="1"/>
            <a:r>
              <a:rPr lang="en-US" dirty="0" smtClean="0"/>
              <a:t>Only wage workers should provide wages</a:t>
            </a:r>
          </a:p>
          <a:p>
            <a:pPr lvl="1"/>
            <a:r>
              <a:rPr lang="en-US" dirty="0" smtClean="0"/>
              <a:t>Only married individuals answer questions about their spouse</a:t>
            </a:r>
          </a:p>
          <a:p>
            <a:pPr lvl="1"/>
            <a:endParaRPr lang="en-US" dirty="0"/>
          </a:p>
          <a:p>
            <a:r>
              <a:rPr lang="en-US" dirty="0" smtClean="0"/>
              <a:t>To program these skip patterns in ODK, we add “if” and “end if” clauses to the survey/sections</a:t>
            </a:r>
          </a:p>
          <a:p>
            <a:endParaRPr lang="en-US" dirty="0"/>
          </a:p>
          <a:p>
            <a:r>
              <a:rPr lang="en-US" dirty="0" smtClean="0"/>
              <a:t>Let’s add a consent question to section1</a:t>
            </a:r>
          </a:p>
          <a:p>
            <a:pPr lvl="1"/>
            <a:r>
              <a:rPr lang="en-US" dirty="0" smtClean="0"/>
              <a:t>If someone does consent, they continue, if not, the interview is over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26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0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clauses &amp; conditions for skips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779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and end if can be added to the clause column</a:t>
            </a:r>
          </a:p>
          <a:p>
            <a:r>
              <a:rPr lang="en-US" dirty="0" smtClean="0"/>
              <a:t>The condition to be evaluated (if </a:t>
            </a:r>
            <a:r>
              <a:rPr lang="en-US" u="sng" dirty="0" smtClean="0"/>
              <a:t>what?</a:t>
            </a:r>
            <a:r>
              <a:rPr lang="en-US" dirty="0" smtClean="0"/>
              <a:t>)  goes in the new condition column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3366FF"/>
                </a:solidFill>
              </a:rPr>
              <a:t>column H on </a:t>
            </a:r>
            <a:r>
              <a:rPr lang="en-US" dirty="0" err="1" smtClean="0">
                <a:solidFill>
                  <a:srgbClr val="3366FF"/>
                </a:solidFill>
              </a:rPr>
              <a:t>firstForm</a:t>
            </a:r>
            <a:r>
              <a:rPr lang="en-US" dirty="0" smtClean="0">
                <a:solidFill>
                  <a:srgbClr val="3366FF"/>
                </a:solidFill>
              </a:rPr>
              <a:t> section1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a new </a:t>
            </a:r>
            <a:r>
              <a:rPr lang="en-US" dirty="0" err="1" smtClean="0">
                <a:solidFill>
                  <a:srgbClr val="FF0000"/>
                </a:solidFill>
              </a:rPr>
              <a:t>select_one</a:t>
            </a:r>
            <a:r>
              <a:rPr lang="en-US" dirty="0" smtClean="0"/>
              <a:t> </a:t>
            </a:r>
            <a:r>
              <a:rPr lang="en-US" dirty="0" smtClean="0"/>
              <a:t>question,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consent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yesno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Do you consent</a:t>
            </a:r>
            <a:r>
              <a:rPr lang="en-US" dirty="0" smtClean="0"/>
              <a:t>? to the end of </a:t>
            </a:r>
            <a:r>
              <a:rPr lang="en-US" dirty="0" smtClean="0">
                <a:solidFill>
                  <a:srgbClr val="3366FF"/>
                </a:solidFill>
              </a:rPr>
              <a:t>section1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/>
          </a:p>
          <a:p>
            <a:r>
              <a:rPr lang="en-US" dirty="0" smtClean="0"/>
              <a:t>Add a subsequent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 question,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confirm_consent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3366FF"/>
                </a:solidFill>
              </a:rPr>
              <a:t>display.prompt.text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Write name to confirm consent </a:t>
            </a:r>
            <a:r>
              <a:rPr lang="en-US" dirty="0" smtClean="0"/>
              <a:t>to </a:t>
            </a:r>
            <a:r>
              <a:rPr lang="en-US" dirty="0" smtClean="0"/>
              <a:t>verify </a:t>
            </a:r>
            <a:r>
              <a:rPr lang="en-US" dirty="0" smtClean="0"/>
              <a:t>consent</a:t>
            </a:r>
          </a:p>
          <a:p>
            <a:pPr lvl="1"/>
            <a:r>
              <a:rPr lang="en-US" dirty="0" smtClean="0"/>
              <a:t>This should only be asked if the household did consent!  </a:t>
            </a:r>
          </a:p>
          <a:p>
            <a:pPr lvl="1"/>
            <a:endParaRPr lang="en-US" dirty="0"/>
          </a:p>
          <a:p>
            <a:r>
              <a:rPr lang="en-US" dirty="0" smtClean="0"/>
              <a:t>Add three blank rows before </a:t>
            </a:r>
            <a:r>
              <a:rPr lang="en-US" dirty="0" err="1" smtClean="0"/>
              <a:t>confirm_consent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New row 1</a:t>
            </a:r>
            <a:r>
              <a:rPr lang="en-US" dirty="0" smtClean="0"/>
              <a:t>: enter the </a:t>
            </a:r>
            <a:r>
              <a:rPr lang="en-US" dirty="0" smtClean="0">
                <a:solidFill>
                  <a:srgbClr val="3366FF"/>
                </a:solidFill>
              </a:rPr>
              <a:t>clause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2"/>
            <a:r>
              <a:rPr lang="en-US" dirty="0" smtClean="0"/>
              <a:t>In the </a:t>
            </a:r>
            <a:r>
              <a:rPr lang="en-US" dirty="0" smtClean="0">
                <a:solidFill>
                  <a:srgbClr val="3366FF"/>
                </a:solidFill>
              </a:rPr>
              <a:t>condition column for the if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selected (data('consent'), '2') </a:t>
            </a:r>
            <a:endParaRPr lang="en-US" dirty="0" smtClean="0">
              <a:solidFill>
                <a:srgbClr val="FF0000"/>
              </a:solidFill>
            </a:endParaRPr>
          </a:p>
          <a:p>
            <a:pPr lvl="3"/>
            <a:r>
              <a:rPr lang="en-US" dirty="0" smtClean="0"/>
              <a:t>This says if consent=2 for no, do the following: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New row 2: type column in the row after the if statement: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finalize</a:t>
            </a:r>
          </a:p>
          <a:p>
            <a:pPr lvl="2"/>
            <a:r>
              <a:rPr lang="en-US" dirty="0" smtClean="0"/>
              <a:t>This says end the instance/interview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New row 3:</a:t>
            </a:r>
            <a:r>
              <a:rPr lang="en-US" dirty="0" smtClean="0"/>
              <a:t> enter the </a:t>
            </a:r>
            <a:r>
              <a:rPr lang="en-US" dirty="0" smtClean="0">
                <a:solidFill>
                  <a:srgbClr val="3366FF"/>
                </a:solidFill>
              </a:rPr>
              <a:t>clause</a:t>
            </a:r>
            <a:r>
              <a:rPr lang="en-US" dirty="0" smtClean="0">
                <a:solidFill>
                  <a:srgbClr val="FF0000"/>
                </a:solidFill>
              </a:rPr>
              <a:t>: end if</a:t>
            </a:r>
          </a:p>
          <a:p>
            <a:pPr lvl="2"/>
            <a:r>
              <a:rPr lang="en-US" dirty="0" smtClean="0"/>
              <a:t>This is where everyone to whom the if did not apply will go to next, i.e. answer the </a:t>
            </a:r>
            <a:r>
              <a:rPr lang="en-US" dirty="0" err="1" smtClean="0"/>
              <a:t>confirm_consent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27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9106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</a:t>
            </a:r>
            <a:r>
              <a:rPr lang="en-US" dirty="0" smtClean="0"/>
              <a:t>consent question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If you answer “no” it should end the instance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If you answer “yes” it should keep going to confirm interviewer name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28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683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&amp; Skips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Earlier we added a required column and set it to be TRUE for </a:t>
            </a:r>
            <a:r>
              <a:rPr lang="en-US" dirty="0" smtClean="0"/>
              <a:t>our test question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there are skip patterns, if you set something to required the instance will not be able to finalize when that question is skipped</a:t>
            </a:r>
          </a:p>
          <a:p>
            <a:endParaRPr lang="en-US" dirty="0"/>
          </a:p>
          <a:p>
            <a:r>
              <a:rPr lang="en-US" dirty="0" smtClean="0"/>
              <a:t>Use same logic/syntax as condition in required to note who is required to answer the question</a:t>
            </a:r>
          </a:p>
          <a:p>
            <a:endParaRPr lang="en-US" dirty="0"/>
          </a:p>
          <a:p>
            <a:r>
              <a:rPr lang="en-US" dirty="0" smtClean="0"/>
              <a:t>Test with </a:t>
            </a:r>
            <a:r>
              <a:rPr lang="en-US" dirty="0" err="1" smtClean="0"/>
              <a:t>firstForm</a:t>
            </a:r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dirty="0" smtClean="0">
                <a:solidFill>
                  <a:srgbClr val="3366FF"/>
                </a:solidFill>
              </a:rPr>
              <a:t>required column, row </a:t>
            </a:r>
            <a:r>
              <a:rPr lang="en-US" dirty="0" err="1" smtClean="0">
                <a:solidFill>
                  <a:srgbClr val="3366FF"/>
                </a:solidFill>
              </a:rPr>
              <a:t>confirm_consent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selected (data('consent'), '1')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Interviewer must write name if consent is 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29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033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 Adding a section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25400" y="0"/>
            <a:ext cx="548700" cy="5248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3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67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/>
              <a:t>the consent question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If you answer “no” it should end the instance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If you answer “yes” it should keep going to confirm interviewer </a:t>
            </a:r>
            <a:r>
              <a:rPr lang="en-US" dirty="0" smtClean="0">
                <a:solidFill>
                  <a:srgbClr val="008000"/>
                </a:solidFill>
              </a:rPr>
              <a:t>name. You can no longer skip this question (could previously)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/>
              <a:t>**Must be very careful to make sure considered complete universe of required v. not</a:t>
            </a:r>
          </a:p>
          <a:p>
            <a:pPr lvl="1"/>
            <a:r>
              <a:rPr lang="en-US" dirty="0"/>
              <a:t>Example: if the consent question is not required, then someone could skip that AND the interviewer name for consent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30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690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skip patterns in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Conditions use JavaScript syntax</a:t>
            </a:r>
          </a:p>
          <a:p>
            <a:pPr lvl="1"/>
            <a:r>
              <a:rPr lang="en-US" dirty="0">
                <a:hlinkClick r:id="rId2"/>
              </a:rPr>
              <a:t>https://www.w3schools.com/js/default.asp</a:t>
            </a:r>
            <a:r>
              <a:rPr lang="en-US" dirty="0"/>
              <a:t> is a handy repository of </a:t>
            </a:r>
            <a:r>
              <a:rPr lang="en-US" dirty="0" err="1"/>
              <a:t>javascript</a:t>
            </a:r>
            <a:r>
              <a:rPr lang="en-US" dirty="0"/>
              <a:t> formulas and tutorials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basic operators are:</a:t>
            </a:r>
          </a:p>
          <a:p>
            <a:r>
              <a:rPr lang="en-US" dirty="0" smtClean="0"/>
              <a:t>And: &amp;&amp;</a:t>
            </a:r>
          </a:p>
          <a:p>
            <a:r>
              <a:rPr lang="en-US" dirty="0" smtClean="0"/>
              <a:t>Or: ||</a:t>
            </a:r>
          </a:p>
          <a:p>
            <a:r>
              <a:rPr lang="en-US" dirty="0" smtClean="0"/>
              <a:t>Not: not(</a:t>
            </a:r>
          </a:p>
          <a:p>
            <a:pPr lvl="1"/>
            <a:r>
              <a:rPr lang="en-US" dirty="0" smtClean="0"/>
              <a:t>As in not</a:t>
            </a:r>
            <a:r>
              <a:rPr lang="en-US" dirty="0" smtClean="0"/>
              <a:t>(selected(data(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31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9235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. </a:t>
            </a:r>
            <a:r>
              <a:rPr lang="en-US" dirty="0" smtClean="0"/>
              <a:t>Instance Names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-17395"/>
            <a:ext cx="548700" cy="5248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32</a:t>
            </a:fld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Naming your instance with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our instances have been named things like “2018-01-02T19:46:53.975Z” (date and time)</a:t>
            </a:r>
          </a:p>
          <a:p>
            <a:endParaRPr lang="en-US" dirty="0"/>
          </a:p>
          <a:p>
            <a:r>
              <a:rPr lang="en-US" dirty="0" smtClean="0"/>
              <a:t>This is not a helpful instance name</a:t>
            </a:r>
          </a:p>
          <a:p>
            <a:endParaRPr lang="en-US" dirty="0"/>
          </a:p>
          <a:p>
            <a:r>
              <a:rPr lang="en-US" dirty="0" smtClean="0"/>
              <a:t>We can assign an instance name based on a variable</a:t>
            </a:r>
          </a:p>
          <a:p>
            <a:pPr lvl="1"/>
            <a:r>
              <a:rPr lang="en-US" dirty="0" smtClean="0"/>
              <a:t>Such as household id</a:t>
            </a:r>
          </a:p>
          <a:p>
            <a:pPr lvl="1"/>
            <a:endParaRPr lang="en-US" dirty="0"/>
          </a:p>
          <a:p>
            <a:r>
              <a:rPr lang="en-US" dirty="0" smtClean="0"/>
              <a:t>To do this for </a:t>
            </a:r>
            <a:r>
              <a:rPr lang="en-US" dirty="0" err="1" smtClean="0"/>
              <a:t>firstForm</a:t>
            </a:r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dirty="0" smtClean="0">
                <a:solidFill>
                  <a:srgbClr val="3366FF"/>
                </a:solidFill>
              </a:rPr>
              <a:t>settings</a:t>
            </a:r>
            <a:r>
              <a:rPr lang="en-US" dirty="0" smtClean="0"/>
              <a:t> worksheet, add a </a:t>
            </a:r>
            <a:r>
              <a:rPr lang="en-US" dirty="0" err="1" smtClean="0">
                <a:solidFill>
                  <a:srgbClr val="3366FF"/>
                </a:solidFill>
              </a:rPr>
              <a:t>setting_name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instance_name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Give it the </a:t>
            </a:r>
            <a:r>
              <a:rPr lang="en-US" dirty="0" smtClean="0">
                <a:solidFill>
                  <a:srgbClr val="3366FF"/>
                </a:solidFill>
              </a:rPr>
              <a:t>value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hhid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Now in section1 add a </a:t>
            </a:r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hhid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</a:t>
            </a:r>
            <a:r>
              <a:rPr lang="en-US" dirty="0" err="1">
                <a:solidFill>
                  <a:srgbClr val="3366FF"/>
                </a:solidFill>
              </a:rPr>
              <a:t>.</a:t>
            </a:r>
            <a:r>
              <a:rPr lang="en-US" dirty="0" err="1" smtClean="0">
                <a:solidFill>
                  <a:srgbClr val="3366FF"/>
                </a:solidFill>
              </a:rPr>
              <a:t>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Household 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33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01566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/>
              <a:t>the household id question</a:t>
            </a:r>
          </a:p>
          <a:p>
            <a:r>
              <a:rPr lang="en-US" dirty="0" smtClean="0"/>
              <a:t>Enter </a:t>
            </a:r>
            <a:r>
              <a:rPr lang="en-US" smtClean="0"/>
              <a:t>12345 </a:t>
            </a:r>
            <a:endParaRPr lang="en-US" smtClean="0"/>
          </a:p>
          <a:p>
            <a:r>
              <a:rPr lang="en-US" dirty="0" smtClean="0"/>
              <a:t>Save </a:t>
            </a:r>
            <a:r>
              <a:rPr lang="en-US" dirty="0" smtClean="0"/>
              <a:t>&amp; Exit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Now in your list of previously created instances you should have 12345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34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514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</a:t>
            </a:r>
            <a:r>
              <a:rPr lang="en-US" dirty="0" smtClean="0"/>
              <a:t>back to our </a:t>
            </a:r>
            <a:r>
              <a:rPr lang="en-US" dirty="0" err="1" smtClean="0"/>
              <a:t>firstForm</a:t>
            </a:r>
            <a:r>
              <a:rPr lang="en-US" dirty="0" smtClean="0"/>
              <a:t> form and open in Excel </a:t>
            </a:r>
          </a:p>
          <a:p>
            <a:pPr lvl="1"/>
            <a:r>
              <a:rPr lang="en-US" dirty="0" smtClean="0"/>
              <a:t>app-designer/app/</a:t>
            </a:r>
            <a:r>
              <a:rPr lang="en-US" dirty="0" err="1" smtClean="0"/>
              <a:t>config</a:t>
            </a:r>
            <a:r>
              <a:rPr lang="en-US" dirty="0" smtClean="0"/>
              <a:t>/tables/</a:t>
            </a:r>
            <a:r>
              <a:rPr lang="en-US" dirty="0" err="1" smtClean="0"/>
              <a:t>firstForm</a:t>
            </a:r>
            <a:r>
              <a:rPr lang="en-US" dirty="0" smtClean="0"/>
              <a:t>/forms/</a:t>
            </a:r>
            <a:r>
              <a:rPr lang="en-US" dirty="0" err="1" smtClean="0"/>
              <a:t>firstForm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Rename the survey worksheet </a:t>
            </a:r>
            <a:r>
              <a:rPr lang="en-US" dirty="0" smtClean="0">
                <a:solidFill>
                  <a:srgbClr val="FF0000"/>
                </a:solidFill>
              </a:rPr>
              <a:t>section1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Duplicate section1 worksheet</a:t>
            </a:r>
            <a:r>
              <a:rPr lang="en-US" dirty="0" smtClean="0"/>
              <a:t> and rename it </a:t>
            </a:r>
            <a:r>
              <a:rPr lang="en-US" dirty="0" smtClean="0">
                <a:solidFill>
                  <a:srgbClr val="FF0000"/>
                </a:solidFill>
              </a:rPr>
              <a:t>section2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test2 </a:t>
            </a:r>
            <a:r>
              <a:rPr lang="en-US" dirty="0" smtClean="0"/>
              <a:t>and the </a:t>
            </a:r>
            <a:r>
              <a:rPr lang="en-US" dirty="0" err="1" smtClean="0">
                <a:solidFill>
                  <a:srgbClr val="3366FF"/>
                </a:solidFill>
              </a:rPr>
              <a:t>display.title.text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to be “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r>
              <a:rPr lang="en-US" dirty="0" smtClean="0">
                <a:solidFill>
                  <a:srgbClr val="FF0000"/>
                </a:solidFill>
              </a:rPr>
              <a:t>test 2 work</a:t>
            </a:r>
            <a:r>
              <a:rPr lang="en-US" dirty="0" smtClean="0"/>
              <a:t>”?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3366FF"/>
                </a:solidFill>
              </a:rPr>
              <a:t>a new worksheet </a:t>
            </a:r>
            <a:r>
              <a:rPr lang="en-US" dirty="0" smtClean="0"/>
              <a:t>and rename it </a:t>
            </a:r>
            <a:r>
              <a:rPr lang="en-US" dirty="0" smtClean="0">
                <a:solidFill>
                  <a:srgbClr val="FF6600"/>
                </a:solidFill>
              </a:rPr>
              <a:t>survey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4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4691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Revising the survey sheet for a new section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</a:t>
            </a:r>
            <a:r>
              <a:rPr lang="en-US" dirty="0">
                <a:solidFill>
                  <a:srgbClr val="3366FF"/>
                </a:solidFill>
              </a:rPr>
              <a:t>column</a:t>
            </a:r>
            <a:r>
              <a:rPr lang="en-US" dirty="0"/>
              <a:t>, </a:t>
            </a:r>
            <a:r>
              <a:rPr lang="en-US" dirty="0" smtClean="0">
                <a:solidFill>
                  <a:srgbClr val="FF6600"/>
                </a:solidFill>
              </a:rPr>
              <a:t>clause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A2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do section section1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A3: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do section section2</a:t>
            </a:r>
          </a:p>
          <a:p>
            <a:endParaRPr lang="en-US" dirty="0"/>
          </a:p>
          <a:p>
            <a:r>
              <a:rPr lang="en-US" dirty="0" smtClean="0"/>
              <a:t>Need to add the required </a:t>
            </a:r>
            <a:r>
              <a:rPr lang="en-US" dirty="0" smtClean="0">
                <a:solidFill>
                  <a:srgbClr val="FF0000"/>
                </a:solidFill>
              </a:rPr>
              <a:t>type, </a:t>
            </a:r>
            <a:r>
              <a:rPr lang="en-US" dirty="0" err="1" smtClean="0">
                <a:solidFill>
                  <a:srgbClr val="FF0000"/>
                </a:solidFill>
              </a:rPr>
              <a:t>values_list</a:t>
            </a:r>
            <a:r>
              <a:rPr lang="en-US" dirty="0" smtClean="0">
                <a:solidFill>
                  <a:srgbClr val="FF0000"/>
                </a:solidFill>
              </a:rPr>
              <a:t>, name, </a:t>
            </a:r>
            <a:r>
              <a:rPr lang="en-US" dirty="0" err="1" smtClean="0">
                <a:solidFill>
                  <a:srgbClr val="FF0000"/>
                </a:solidFill>
              </a:rPr>
              <a:t>display.prompt.text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columns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5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127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Revising the settings sheet for a new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 two </a:t>
            </a:r>
            <a:r>
              <a:rPr lang="en-US" dirty="0" err="1" smtClean="0">
                <a:solidFill>
                  <a:srgbClr val="3366FF"/>
                </a:solidFill>
              </a:rPr>
              <a:t>setting_names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to the list: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section1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3366FF"/>
                </a:solidFill>
              </a:rPr>
              <a:t>display.title.text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Section 1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ection2</a:t>
            </a:r>
            <a:r>
              <a:rPr lang="en-US" dirty="0" smtClean="0"/>
              <a:t> (</a:t>
            </a:r>
            <a:r>
              <a:rPr lang="en-US" dirty="0" err="1">
                <a:solidFill>
                  <a:srgbClr val="3366FF"/>
                </a:solidFill>
              </a:rPr>
              <a:t>display.title.text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Section 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Grunt</a:t>
            </a:r>
            <a:r>
              <a:rPr lang="en-US" dirty="0" smtClean="0"/>
              <a:t> your </a:t>
            </a:r>
            <a:r>
              <a:rPr lang="en-US" dirty="0" smtClean="0">
                <a:solidFill>
                  <a:srgbClr val="3366FF"/>
                </a:solidFill>
              </a:rPr>
              <a:t>app designer </a:t>
            </a:r>
            <a:r>
              <a:rPr lang="en-US" dirty="0" smtClean="0"/>
              <a:t>folder to open the </a:t>
            </a:r>
            <a:r>
              <a:rPr lang="en-US" dirty="0" err="1" smtClean="0"/>
              <a:t>XLSXconverter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XLSX convert </a:t>
            </a:r>
            <a:r>
              <a:rPr lang="en-US" dirty="0" smtClean="0"/>
              <a:t>your </a:t>
            </a:r>
            <a:r>
              <a:rPr lang="en-US" dirty="0" err="1" smtClean="0"/>
              <a:t>firstForm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Do not need to update framework—same file name</a:t>
            </a:r>
          </a:p>
          <a:p>
            <a:pPr lvl="1"/>
            <a:endParaRPr lang="en-US" dirty="0"/>
          </a:p>
          <a:p>
            <a:r>
              <a:rPr lang="en-US" dirty="0" smtClean="0"/>
              <a:t>Test the survey! </a:t>
            </a:r>
          </a:p>
          <a:p>
            <a:pPr lvl="1"/>
            <a:r>
              <a:rPr lang="en-US" dirty="0" smtClean="0"/>
              <a:t>Note that </a:t>
            </a:r>
            <a:r>
              <a:rPr lang="en-US" dirty="0" smtClean="0"/>
              <a:t>navigating across sections is complex. From the first question in a section, if you hit the </a:t>
            </a:r>
            <a:r>
              <a:rPr lang="en-US" dirty="0" smtClean="0">
                <a:solidFill>
                  <a:srgbClr val="3366FF"/>
                </a:solidFill>
              </a:rPr>
              <a:t>back</a:t>
            </a:r>
            <a:r>
              <a:rPr lang="en-US" dirty="0" smtClean="0"/>
              <a:t> button you can see all the different sections in </a:t>
            </a:r>
            <a:r>
              <a:rPr lang="en-US" dirty="0" smtClean="0">
                <a:solidFill>
                  <a:srgbClr val="008000"/>
                </a:solidFill>
              </a:rPr>
              <a:t>contents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6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414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. Required questions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5248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7</a:t>
            </a:fld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1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Typically want to require people to answer certain questions, others may be optional</a:t>
            </a:r>
          </a:p>
          <a:p>
            <a:pPr lvl="1"/>
            <a:r>
              <a:rPr lang="en-US" dirty="0" smtClean="0"/>
              <a:t>Ideal design: </a:t>
            </a:r>
            <a:r>
              <a:rPr lang="en-US" dirty="0" smtClean="0"/>
              <a:t>questions are required OR required depending on skip logic</a:t>
            </a:r>
          </a:p>
          <a:p>
            <a:endParaRPr lang="en-US" dirty="0"/>
          </a:p>
          <a:p>
            <a:r>
              <a:rPr lang="en-US" dirty="0" smtClean="0"/>
              <a:t>Let’s revise our </a:t>
            </a:r>
            <a:r>
              <a:rPr lang="en-US" dirty="0" err="1" smtClean="0">
                <a:solidFill>
                  <a:srgbClr val="3366FF"/>
                </a:solidFill>
              </a:rPr>
              <a:t>firstForm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form to require our first question</a:t>
            </a:r>
          </a:p>
          <a:p>
            <a:endParaRPr lang="en-US" dirty="0"/>
          </a:p>
          <a:p>
            <a:r>
              <a:rPr lang="en-US" dirty="0" smtClean="0"/>
              <a:t>To do this, add a column in the </a:t>
            </a:r>
            <a:r>
              <a:rPr lang="en-US" dirty="0" smtClean="0">
                <a:solidFill>
                  <a:srgbClr val="3366FF"/>
                </a:solidFill>
              </a:rPr>
              <a:t>section1</a:t>
            </a:r>
            <a:r>
              <a:rPr lang="en-US" dirty="0" smtClean="0"/>
              <a:t> sheet named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the row for our </a:t>
            </a:r>
            <a:r>
              <a:rPr lang="en-US" dirty="0" smtClean="0"/>
              <a:t>question </a:t>
            </a:r>
            <a:r>
              <a:rPr lang="en-US" dirty="0" smtClean="0">
                <a:solidFill>
                  <a:srgbClr val="3366FF"/>
                </a:solidFill>
              </a:rPr>
              <a:t>test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type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> in the </a:t>
            </a:r>
            <a:r>
              <a:rPr lang="en-US" dirty="0" smtClean="0">
                <a:solidFill>
                  <a:srgbClr val="3366FF"/>
                </a:solidFill>
              </a:rPr>
              <a:t>required column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This is how we tell ODK the question is required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8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063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questions and finalizing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that there are three types of saves:</a:t>
            </a:r>
          </a:p>
          <a:p>
            <a:pPr lvl="1"/>
            <a:r>
              <a:rPr lang="en-US" dirty="0" smtClean="0"/>
              <a:t>Checkpoint saves (saves every response to tables on tablet as its created)</a:t>
            </a:r>
          </a:p>
          <a:p>
            <a:pPr lvl="2"/>
            <a:r>
              <a:rPr lang="en-US" dirty="0" smtClean="0"/>
              <a:t>Prevents data loss if run out of battery in middle of survey</a:t>
            </a:r>
          </a:p>
          <a:p>
            <a:pPr lvl="1"/>
            <a:r>
              <a:rPr lang="en-US" dirty="0" smtClean="0"/>
              <a:t>Incomplete saves</a:t>
            </a:r>
          </a:p>
          <a:p>
            <a:pPr lvl="1"/>
            <a:r>
              <a:rPr lang="en-US" dirty="0" smtClean="0"/>
              <a:t>Finalized saves</a:t>
            </a:r>
            <a:endParaRPr lang="en-US" dirty="0"/>
          </a:p>
          <a:p>
            <a:pPr lvl="1"/>
            <a:r>
              <a:rPr lang="en-US" dirty="0" smtClean="0"/>
              <a:t>Both incomplete and finalized data can by synced; checkpoint saves will demand a status of incomplete or finalized before syncing</a:t>
            </a:r>
          </a:p>
          <a:p>
            <a:endParaRPr lang="en-US" dirty="0"/>
          </a:p>
          <a:p>
            <a:r>
              <a:rPr lang="en-US" dirty="0" smtClean="0"/>
              <a:t>You can only finalize an instance when all required questions are answered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9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4569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921</TotalTime>
  <Words>2165</Words>
  <Application>Microsoft Macintosh PowerPoint</Application>
  <PresentationFormat>On-screen Show (4:3)</PresentationFormat>
  <Paragraphs>281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Adjacency</vt:lpstr>
      <vt:lpstr>Blue bar theme</vt:lpstr>
      <vt:lpstr>ODK Basic Workbook Structure</vt:lpstr>
      <vt:lpstr>Structure of your workbook</vt:lpstr>
      <vt:lpstr>a. Adding a section</vt:lpstr>
      <vt:lpstr>Adding a section</vt:lpstr>
      <vt:lpstr>Revising the survey sheet for a new section </vt:lpstr>
      <vt:lpstr>Revising the settings sheet for a new section</vt:lpstr>
      <vt:lpstr>b. Required questions</vt:lpstr>
      <vt:lpstr>Required questions</vt:lpstr>
      <vt:lpstr>Required questions and finalizing</vt:lpstr>
      <vt:lpstr>Testing required questions and finalizing</vt:lpstr>
      <vt:lpstr>c. Prompt types</vt:lpstr>
      <vt:lpstr>Prompt types</vt:lpstr>
      <vt:lpstr>Question types: audio-visual</vt:lpstr>
      <vt:lpstr>Question types: select from choices</vt:lpstr>
      <vt:lpstr>Question types: text</vt:lpstr>
      <vt:lpstr>Question types: Quantities</vt:lpstr>
      <vt:lpstr>Question types: Time and place</vt:lpstr>
      <vt:lpstr>Question types: Advanced</vt:lpstr>
      <vt:lpstr>Adding some prompts: Interviewer</vt:lpstr>
      <vt:lpstr>Adding some prompts: Visit</vt:lpstr>
      <vt:lpstr>Convert and test</vt:lpstr>
      <vt:lpstr>d. Grouping</vt:lpstr>
      <vt:lpstr>Grouping questions</vt:lpstr>
      <vt:lpstr>Convert and test</vt:lpstr>
      <vt:lpstr>e. Skip Patterns</vt:lpstr>
      <vt:lpstr>Programming Skip Patterns</vt:lpstr>
      <vt:lpstr>Adding clauses &amp; conditions for skips</vt:lpstr>
      <vt:lpstr>Convert and test</vt:lpstr>
      <vt:lpstr>Required &amp; Skips</vt:lpstr>
      <vt:lpstr>Convert and test</vt:lpstr>
      <vt:lpstr>More on skip patterns in conditions</vt:lpstr>
      <vt:lpstr>f. Instance Names</vt:lpstr>
      <vt:lpstr>Naming your instance with a variable</vt:lpstr>
      <vt:lpstr>Convert and Test</vt:lpstr>
    </vt:vector>
  </TitlesOfParts>
  <Company>University of MN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Krafft</dc:creator>
  <cp:lastModifiedBy>Caroline Krafft</cp:lastModifiedBy>
  <cp:revision>252</cp:revision>
  <dcterms:created xsi:type="dcterms:W3CDTF">2017-06-30T18:41:05Z</dcterms:created>
  <dcterms:modified xsi:type="dcterms:W3CDTF">2018-01-19T17:11:05Z</dcterms:modified>
</cp:coreProperties>
</file>