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52"/>
  </p:notesMasterIdLst>
  <p:sldIdLst>
    <p:sldId id="256" r:id="rId3"/>
    <p:sldId id="268" r:id="rId4"/>
    <p:sldId id="267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1" r:id="rId38"/>
    <p:sldId id="310" r:id="rId39"/>
    <p:sldId id="312" r:id="rId40"/>
    <p:sldId id="313" r:id="rId41"/>
    <p:sldId id="314" r:id="rId42"/>
    <p:sldId id="315" r:id="rId43"/>
    <p:sldId id="316" r:id="rId44"/>
    <p:sldId id="317" r:id="rId45"/>
    <p:sldId id="320" r:id="rId46"/>
    <p:sldId id="321" r:id="rId47"/>
    <p:sldId id="322" r:id="rId48"/>
    <p:sldId id="325" r:id="rId49"/>
    <p:sldId id="323" r:id="rId50"/>
    <p:sldId id="32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83C03-2B6D-C148-92B9-8F8528CE593C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4C21-DC48-064D-8BA5-D8C45F3F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D243-72F8-2A42-8B02-AC183D4C58F1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631-1EE8-6042-B205-6C38A68CE948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7D26-C26D-5D49-97C3-A49F7C3D3059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BEA7-95FC-3246-A28B-6ADD4E1094BD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77DF-FAE8-EF4A-BF16-F5946F796F36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66EB-B42A-5548-822C-3A46971C53FB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F0DF-026C-524E-88CA-5E1596D20247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BFF4-A6E5-D449-B93C-0AC67070E552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B12-1DBF-4147-B9A6-02051651942B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833-92CF-F847-AEF8-51543D1D569C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4644-7D62-554F-A81B-9CF37BBB948F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5461-D880-D54D-91EF-DC7FDEF139D7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0ABE-6E83-CE4F-A95E-EC8C28189365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C12F-CC36-5844-80F2-B5917A0A2ACB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E04-D534-BF43-8A42-B08D6B4BA9C9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871800"/>
            <a:ext cx="8455500" cy="28624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6251677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698E-4450-604C-8989-C3FD33747682}" type="datetime1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0F50-FA54-4D45-8F92-5DF5A43AF47D}" type="datetime1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A155-8E54-1D4D-A577-D4838BA44F6E}" type="datetime1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934A-5F61-1049-91B3-18DE7AAF2D9F}" type="datetime1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CA04-A03A-1242-BA98-1E7A49480376}" type="datetime1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C9D2-4048-0847-A6FE-BF839AF3AF32}" type="datetime1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7CAA-95E5-674D-8B36-A4D54FDF291C}" type="datetime1">
              <a:rPr lang="en-US" smtClean="0"/>
              <a:t>1/19/18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8D877A4-66A7-4E3A-9235-641615A390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EACFDD-0BD1-9141-B758-BCF6F97578E9}" type="datetime1">
              <a:rPr lang="en-US" smtClean="0"/>
              <a:t>1/19/18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C47B965F-DA41-5D40-BF7D-8AAE71DB84A6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defTabSz="457200"/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 defTabSz="457200"/>
              <a:t>‹#›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cgkrafft@stk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w3schools.com/js/default.as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ODK Advanced Workbook Structure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Dr. Caroline </a:t>
            </a:r>
            <a:r>
              <a:rPr lang="en-US" dirty="0" err="1"/>
              <a:t>Krafft</a:t>
            </a:r>
            <a:endParaRPr lang="en-US" dirty="0"/>
          </a:p>
          <a:p>
            <a:r>
              <a:rPr lang="en-US" dirty="0"/>
              <a:t>St. Catherine University</a:t>
            </a:r>
          </a:p>
          <a:p>
            <a:r>
              <a:rPr lang="en-US" dirty="0">
                <a:hlinkClick r:id="rId2"/>
              </a:rPr>
              <a:t>cgkrafft@stkate.edu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January </a:t>
            </a:r>
            <a:r>
              <a:rPr lang="en-US" dirty="0" smtClean="0"/>
              <a:t>19, </a:t>
            </a:r>
            <a:r>
              <a:rPr lang="en-US" dirty="0"/>
              <a:t>2018</a:t>
            </a:r>
          </a:p>
          <a:p>
            <a:pPr lvl="0">
              <a:spcBef>
                <a:spcPts val="0"/>
              </a:spcBef>
            </a:pPr>
            <a:endParaRPr lang="en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solidFill>
                  <a:schemeClr val="bg1"/>
                </a:solidFill>
                <a:latin typeface="Corbel"/>
              </a:rPr>
              <a:pPr/>
              <a:t>1</a:t>
            </a:fld>
            <a:endParaRPr lang="en-US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8067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pull choices from the </a:t>
            </a:r>
            <a:r>
              <a:rPr lang="en-US" dirty="0" err="1" smtClean="0"/>
              <a:t>csv</a:t>
            </a:r>
            <a:r>
              <a:rPr lang="en-US" dirty="0" smtClean="0"/>
              <a:t> we need to add a </a:t>
            </a:r>
            <a:r>
              <a:rPr lang="en-US" dirty="0" smtClean="0">
                <a:solidFill>
                  <a:srgbClr val="3366FF"/>
                </a:solidFill>
              </a:rPr>
              <a:t>new sheet </a:t>
            </a:r>
            <a:r>
              <a:rPr lang="en-US" dirty="0" smtClean="0"/>
              <a:t>to our Excel: </a:t>
            </a:r>
            <a:r>
              <a:rPr lang="en-US" dirty="0" smtClean="0">
                <a:solidFill>
                  <a:srgbClr val="FF0000"/>
                </a:solidFill>
              </a:rPr>
              <a:t>queries</a:t>
            </a:r>
          </a:p>
          <a:p>
            <a:endParaRPr lang="en-US" dirty="0"/>
          </a:p>
          <a:p>
            <a:r>
              <a:rPr lang="en-US" dirty="0" smtClean="0"/>
              <a:t>This sheet will (for now) have </a:t>
            </a:r>
            <a:r>
              <a:rPr lang="en-US" dirty="0" smtClean="0">
                <a:solidFill>
                  <a:srgbClr val="3366FF"/>
                </a:solidFill>
              </a:rPr>
              <a:t>column headers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query_name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query_type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uri</a:t>
            </a:r>
            <a:r>
              <a:rPr lang="en-US" dirty="0" smtClean="0">
                <a:solidFill>
                  <a:srgbClr val="FF0000"/>
                </a:solidFill>
              </a:rPr>
              <a:t>, callback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New row 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query_name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occupation_csv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query_type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csv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uri</a:t>
            </a:r>
            <a:r>
              <a:rPr lang="en-US" dirty="0" smtClean="0"/>
              <a:t>: “</a:t>
            </a:r>
            <a:r>
              <a:rPr lang="en-US" dirty="0" err="1" smtClean="0">
                <a:solidFill>
                  <a:srgbClr val="3366FF"/>
                </a:solidFill>
              </a:rPr>
              <a:t>occupation.csv</a:t>
            </a:r>
            <a:r>
              <a:rPr lang="en-US" dirty="0" smtClean="0"/>
              <a:t>”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</a:t>
            </a:r>
            <a:r>
              <a:rPr lang="en-US" dirty="0" smtClean="0">
                <a:solidFill>
                  <a:srgbClr val="3366FF"/>
                </a:solidFill>
              </a:rPr>
              <a:t>allback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  <a:ea typeface="Arial"/>
                <a:cs typeface="Arial"/>
              </a:rPr>
              <a:t>_</a:t>
            </a:r>
            <a:r>
              <a:rPr lang="en-US" dirty="0">
                <a:solidFill>
                  <a:srgbClr val="FF0000"/>
                </a:solidFill>
                <a:ea typeface="Arial"/>
                <a:cs typeface="Arial"/>
              </a:rPr>
              <a:t>.chain(context).pluck('oc1').</a:t>
            </a:r>
            <a:r>
              <a:rPr lang="en-US" dirty="0" err="1">
                <a:solidFill>
                  <a:srgbClr val="FF0000"/>
                </a:solidFill>
                <a:ea typeface="Arial"/>
                <a:cs typeface="Arial"/>
              </a:rPr>
              <a:t>uniq</a:t>
            </a:r>
            <a:r>
              <a:rPr lang="en-US" dirty="0">
                <a:solidFill>
                  <a:srgbClr val="FF0000"/>
                </a:solidFill>
                <a:ea typeface="Arial"/>
                <a:cs typeface="Arial"/>
              </a:rPr>
              <a:t>().map(function(oc1){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Arial"/>
                <a:cs typeface="Arial"/>
              </a:rPr>
              <a:t>return {name:oc1, label:oc1, data_value:oc1, display: {title: {text: oc1} } };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Arial"/>
                <a:cs typeface="Arial"/>
              </a:rPr>
              <a:t>}).value(</a:t>
            </a:r>
            <a:r>
              <a:rPr lang="en-US" dirty="0" smtClean="0">
                <a:solidFill>
                  <a:srgbClr val="FF0000"/>
                </a:solidFill>
                <a:ea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Arial"/>
                <a:cs typeface="Arial"/>
              </a:rPr>
              <a:t>JavaScript to get the occupation data and keep unique values only of oc1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10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1374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question for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a question for </a:t>
            </a:r>
            <a:r>
              <a:rPr lang="en-US" dirty="0" smtClean="0">
                <a:solidFill>
                  <a:srgbClr val="FF0000"/>
                </a:solidFill>
              </a:rPr>
              <a:t>occupation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3366FF"/>
                </a:solidFill>
              </a:rPr>
              <a:t>section2</a:t>
            </a:r>
          </a:p>
          <a:p>
            <a:endParaRPr lang="en-US" dirty="0"/>
          </a:p>
          <a:p>
            <a:r>
              <a:rPr lang="en-US" dirty="0" smtClean="0"/>
              <a:t>Add a </a:t>
            </a: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Occupation</a:t>
            </a:r>
          </a:p>
          <a:p>
            <a:endParaRPr lang="en-US" dirty="0" smtClean="0"/>
          </a:p>
          <a:p>
            <a:r>
              <a:rPr lang="en-US" dirty="0" smtClean="0"/>
              <a:t>Add a </a:t>
            </a:r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select_one_dropdown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occupation_csv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oc1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Level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11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5019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the occupation</a:t>
            </a:r>
          </a:p>
          <a:p>
            <a:r>
              <a:rPr lang="en-US" dirty="0" smtClean="0"/>
              <a:t>Test choosing an occupation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12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646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want to show the second level of the occupation, nested to show only those within the first.</a:t>
            </a:r>
          </a:p>
          <a:p>
            <a:pPr lvl="1"/>
            <a:endParaRPr lang="en-US" dirty="0"/>
          </a:p>
          <a:p>
            <a:r>
              <a:rPr lang="en-US" dirty="0" smtClean="0"/>
              <a:t>This requires a choice filter</a:t>
            </a:r>
          </a:p>
          <a:p>
            <a:pPr lvl="1"/>
            <a:endParaRPr lang="en-US" dirty="0"/>
          </a:p>
          <a:p>
            <a:r>
              <a:rPr lang="en-US" dirty="0" smtClean="0"/>
              <a:t>Basic idea of choice filters: limiting choices based on responses to previous questions</a:t>
            </a:r>
          </a:p>
          <a:p>
            <a:pPr lvl="1"/>
            <a:r>
              <a:rPr lang="en-US" dirty="0" smtClean="0"/>
              <a:t>Very helpful with complex multi-level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13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3445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for second level of occupation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In the </a:t>
            </a:r>
            <a:r>
              <a:rPr lang="en-US" sz="2200" dirty="0" smtClean="0">
                <a:solidFill>
                  <a:srgbClr val="3366FF"/>
                </a:solidFill>
              </a:rPr>
              <a:t>queries sheet</a:t>
            </a:r>
            <a:endParaRPr lang="en-US" sz="2200" dirty="0"/>
          </a:p>
          <a:p>
            <a:pPr lvl="1"/>
            <a:r>
              <a:rPr lang="en-US" sz="2200" dirty="0" err="1" smtClean="0">
                <a:solidFill>
                  <a:srgbClr val="3366FF"/>
                </a:solidFill>
              </a:rPr>
              <a:t>query_name</a:t>
            </a:r>
            <a:r>
              <a:rPr lang="en-US" sz="2200" dirty="0"/>
              <a:t>: </a:t>
            </a:r>
            <a:r>
              <a:rPr lang="en-US" sz="2200" dirty="0" smtClean="0">
                <a:solidFill>
                  <a:srgbClr val="FF0000"/>
                </a:solidFill>
              </a:rPr>
              <a:t>occupation2_csv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3366FF"/>
                </a:solidFill>
              </a:rPr>
              <a:t>query_type</a:t>
            </a:r>
            <a:r>
              <a:rPr lang="en-US" sz="2200" dirty="0"/>
              <a:t>: </a:t>
            </a:r>
            <a:r>
              <a:rPr lang="en-US" sz="2200" dirty="0" err="1">
                <a:solidFill>
                  <a:srgbClr val="FF0000"/>
                </a:solidFill>
              </a:rPr>
              <a:t>csv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3366FF"/>
                </a:solidFill>
              </a:rPr>
              <a:t>uri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FF0000"/>
                </a:solidFill>
              </a:rPr>
              <a:t>“</a:t>
            </a:r>
            <a:r>
              <a:rPr lang="en-US" sz="2200" dirty="0" err="1">
                <a:solidFill>
                  <a:srgbClr val="FF0000"/>
                </a:solidFill>
              </a:rPr>
              <a:t>gov.csv</a:t>
            </a:r>
            <a:r>
              <a:rPr lang="en-US" sz="2200" dirty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200" dirty="0">
                <a:solidFill>
                  <a:srgbClr val="3366FF"/>
                </a:solidFill>
              </a:rPr>
              <a:t>callback</a:t>
            </a:r>
            <a:r>
              <a:rPr lang="en-US" sz="22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_.map(context, function(place){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err="1">
                <a:solidFill>
                  <a:srgbClr val="FF0000"/>
                </a:solidFill>
              </a:rPr>
              <a:t>place.name</a:t>
            </a:r>
            <a:r>
              <a:rPr lang="en-US" sz="2400" dirty="0">
                <a:solidFill>
                  <a:srgbClr val="FF0000"/>
                </a:solidFill>
              </a:rPr>
              <a:t> = place.oc2;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err="1">
                <a:solidFill>
                  <a:srgbClr val="FF0000"/>
                </a:solidFill>
              </a:rPr>
              <a:t>place.label</a:t>
            </a:r>
            <a:r>
              <a:rPr lang="en-US" sz="2400" dirty="0">
                <a:solidFill>
                  <a:srgbClr val="FF0000"/>
                </a:solidFill>
              </a:rPr>
              <a:t> = place.oc2;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err="1">
                <a:solidFill>
                  <a:srgbClr val="FF0000"/>
                </a:solidFill>
              </a:rPr>
              <a:t>place.data_value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place.name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err="1">
                <a:solidFill>
                  <a:srgbClr val="FF0000"/>
                </a:solidFill>
              </a:rPr>
              <a:t>place.display</a:t>
            </a:r>
            <a:r>
              <a:rPr lang="en-US" sz="2400" dirty="0">
                <a:solidFill>
                  <a:srgbClr val="FF0000"/>
                </a:solidFill>
              </a:rPr>
              <a:t> = {title: {text: </a:t>
            </a:r>
            <a:r>
              <a:rPr lang="en-US" sz="2400" dirty="0" err="1">
                <a:solidFill>
                  <a:srgbClr val="FF0000"/>
                </a:solidFill>
              </a:rPr>
              <a:t>place.label</a:t>
            </a:r>
            <a:r>
              <a:rPr lang="en-US" sz="2400" dirty="0">
                <a:solidFill>
                  <a:srgbClr val="FF0000"/>
                </a:solidFill>
              </a:rPr>
              <a:t>} };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return place;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}) 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Creates a “map” of occupations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14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1604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for occupation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add </a:t>
            </a:r>
            <a:r>
              <a:rPr lang="en-US" dirty="0" smtClean="0"/>
              <a:t>the second level of occupation to </a:t>
            </a:r>
            <a:r>
              <a:rPr lang="en-US" dirty="0" smtClean="0">
                <a:solidFill>
                  <a:srgbClr val="3366FF"/>
                </a:solidFill>
              </a:rPr>
              <a:t>section2</a:t>
            </a:r>
          </a:p>
          <a:p>
            <a:endParaRPr lang="en-US" dirty="0"/>
          </a:p>
          <a:p>
            <a:r>
              <a:rPr lang="en-US" dirty="0"/>
              <a:t>Add a </a:t>
            </a:r>
            <a:r>
              <a:rPr lang="en-US" dirty="0">
                <a:solidFill>
                  <a:srgbClr val="3366FF"/>
                </a:solidFill>
              </a:rPr>
              <a:t>type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select_one_dropdown</a:t>
            </a:r>
            <a:r>
              <a:rPr lang="en-US" dirty="0"/>
              <a:t>, </a:t>
            </a:r>
            <a:r>
              <a:rPr lang="en-US" dirty="0" err="1">
                <a:solidFill>
                  <a:srgbClr val="3366FF"/>
                </a:solidFill>
              </a:rPr>
              <a:t>values_list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occupation2_csv</a:t>
            </a:r>
            <a:r>
              <a:rPr lang="en-US" dirty="0"/>
              <a:t>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oc2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Level 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15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7917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Choice filters for </a:t>
            </a:r>
            <a:r>
              <a:rPr lang="en-US" dirty="0" err="1" smtClean="0"/>
              <a:t>kism</a:t>
            </a:r>
            <a:r>
              <a:rPr lang="en-US" dirty="0" smtClean="0"/>
              <a:t> and </a:t>
            </a:r>
            <a:r>
              <a:rPr lang="en-US" dirty="0" err="1" smtClean="0"/>
              <a:t>shyakha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new </a:t>
            </a:r>
            <a:r>
              <a:rPr lang="en-US" dirty="0" smtClean="0">
                <a:solidFill>
                  <a:srgbClr val="3366FF"/>
                </a:solidFill>
              </a:rPr>
              <a:t>column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3366FF"/>
                </a:solidFill>
              </a:rPr>
              <a:t>section2</a:t>
            </a:r>
            <a:r>
              <a:rPr lang="en-US" dirty="0" smtClean="0"/>
              <a:t> sheet: </a:t>
            </a:r>
            <a:r>
              <a:rPr lang="en-US" dirty="0" err="1" smtClean="0">
                <a:solidFill>
                  <a:srgbClr val="FF0000"/>
                </a:solidFill>
              </a:rPr>
              <a:t>choice_filter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We want to only see the second level of occupation within the first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In the Level 2 line, choice filter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choice_item.oc1 === data(‘oc1’)</a:t>
            </a:r>
          </a:p>
          <a:p>
            <a:endParaRPr lang="en-US" dirty="0"/>
          </a:p>
          <a:p>
            <a:r>
              <a:rPr lang="en-US" dirty="0" smtClean="0"/>
              <a:t>Refer to the previous level of occupation and require that the answer be the same as that response for this level’s options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16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1931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occupations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Should see only options within level 1 for level 2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17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1090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. Adding a </a:t>
            </a:r>
            <a:r>
              <a:rPr lang="en-US" dirty="0" err="1" smtClean="0"/>
              <a:t>subform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812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dealing with nested relationships/questions</a:t>
            </a:r>
          </a:p>
          <a:p>
            <a:pPr lvl="1"/>
            <a:r>
              <a:rPr lang="en-US" dirty="0" smtClean="0"/>
              <a:t>Individuals within a household</a:t>
            </a:r>
          </a:p>
          <a:p>
            <a:pPr lvl="1"/>
            <a:r>
              <a:rPr lang="en-US" dirty="0" smtClean="0"/>
              <a:t>Fields within a farm</a:t>
            </a:r>
          </a:p>
          <a:p>
            <a:pPr lvl="1"/>
            <a:endParaRPr lang="en-US" dirty="0"/>
          </a:p>
          <a:p>
            <a:r>
              <a:rPr lang="en-US" dirty="0" smtClean="0"/>
              <a:t>Want to collect data on both “levels”</a:t>
            </a:r>
          </a:p>
          <a:p>
            <a:pPr lvl="1"/>
            <a:r>
              <a:rPr lang="en-US" dirty="0" smtClean="0"/>
              <a:t>Household and individual questions</a:t>
            </a:r>
          </a:p>
          <a:p>
            <a:pPr lvl="1"/>
            <a:endParaRPr lang="en-US" dirty="0"/>
          </a:p>
          <a:p>
            <a:r>
              <a:rPr lang="en-US" dirty="0" smtClean="0"/>
              <a:t>Want to link data across levels</a:t>
            </a:r>
          </a:p>
          <a:p>
            <a:pPr lvl="1"/>
            <a:r>
              <a:rPr lang="en-US" dirty="0" smtClean="0"/>
              <a:t>Example: ask questions about family enterprise only if at least one individual was self-employed or an employer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do this with </a:t>
            </a:r>
            <a:r>
              <a:rPr lang="en-US" dirty="0" err="1" smtClean="0"/>
              <a:t>subforms</a:t>
            </a:r>
            <a:endParaRPr lang="en-US" dirty="0"/>
          </a:p>
          <a:p>
            <a:pPr lvl="1"/>
            <a:r>
              <a:rPr lang="en-US" dirty="0" smtClean="0"/>
              <a:t>This is one of the critical features of ODK 2.0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19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. Assigning variables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70922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subforms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Subforms</a:t>
            </a:r>
            <a:r>
              <a:rPr lang="en-US" dirty="0" smtClean="0"/>
              <a:t> are, effectively, their own forms</a:t>
            </a:r>
          </a:p>
          <a:p>
            <a:pPr lvl="1"/>
            <a:r>
              <a:rPr lang="en-US" dirty="0" smtClean="0"/>
              <a:t>Have their own folders within tables</a:t>
            </a:r>
          </a:p>
          <a:p>
            <a:pPr lvl="1"/>
            <a:r>
              <a:rPr lang="en-US" dirty="0" smtClean="0"/>
              <a:t>Use the same Excel worksheet setup</a:t>
            </a:r>
          </a:p>
          <a:p>
            <a:pPr lvl="1"/>
            <a:r>
              <a:rPr lang="en-US" dirty="0" smtClean="0"/>
              <a:t>Need to be </a:t>
            </a:r>
            <a:r>
              <a:rPr lang="en-US" dirty="0" err="1" smtClean="0"/>
              <a:t>XLSXconverted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Use model sheet to feed data from other forms</a:t>
            </a:r>
          </a:p>
          <a:p>
            <a:pPr lvl="1"/>
            <a:endParaRPr lang="en-US" dirty="0"/>
          </a:p>
          <a:p>
            <a:r>
              <a:rPr lang="en-US" dirty="0" smtClean="0"/>
              <a:t>Do NOT get added to framework</a:t>
            </a:r>
          </a:p>
          <a:p>
            <a:pPr lvl="1"/>
            <a:r>
              <a:rPr lang="en-US" dirty="0" smtClean="0"/>
              <a:t>Instead called from within “main” form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linked_table</a:t>
            </a:r>
            <a:r>
              <a:rPr lang="en-US" dirty="0" smtClean="0"/>
              <a:t> functionality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20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5624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subform</a:t>
            </a:r>
            <a:r>
              <a:rPr lang="en-US" dirty="0" smtClean="0"/>
              <a:t> for household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make a </a:t>
            </a:r>
            <a:r>
              <a:rPr lang="en-US" dirty="0" err="1" smtClean="0"/>
              <a:t>subform</a:t>
            </a:r>
            <a:r>
              <a:rPr lang="en-US" dirty="0" smtClean="0"/>
              <a:t> about household members</a:t>
            </a:r>
          </a:p>
          <a:p>
            <a:endParaRPr lang="en-US" dirty="0" smtClean="0"/>
          </a:p>
          <a:p>
            <a:r>
              <a:rPr lang="en-US" dirty="0" smtClean="0"/>
              <a:t>Navigate to </a:t>
            </a:r>
            <a:r>
              <a:rPr lang="en-US" dirty="0" smtClean="0">
                <a:solidFill>
                  <a:srgbClr val="3366FF"/>
                </a:solidFill>
              </a:rPr>
              <a:t>app-designer/app/</a:t>
            </a:r>
            <a:r>
              <a:rPr lang="en-US" dirty="0" err="1" smtClean="0">
                <a:solidFill>
                  <a:srgbClr val="3366FF"/>
                </a:solidFill>
              </a:rPr>
              <a:t>config</a:t>
            </a:r>
            <a:r>
              <a:rPr lang="en-US" dirty="0" smtClean="0">
                <a:solidFill>
                  <a:srgbClr val="3366FF"/>
                </a:solidFill>
              </a:rPr>
              <a:t>/tables and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</a:t>
            </a:r>
            <a:r>
              <a:rPr lang="en-US" dirty="0" smtClean="0">
                <a:solidFill>
                  <a:srgbClr val="3366FF"/>
                </a:solidFill>
              </a:rPr>
              <a:t>reate a new folder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hh_member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a new folder within </a:t>
            </a:r>
            <a:r>
              <a:rPr lang="en-US" dirty="0" err="1" smtClean="0">
                <a:solidFill>
                  <a:srgbClr val="3366FF"/>
                </a:solidFill>
              </a:rPr>
              <a:t>hh_member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forms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a new folder within forms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hh_member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Save a (blank) Excel into that folder, named </a:t>
            </a:r>
            <a:r>
              <a:rPr lang="en-US" dirty="0" err="1" smtClean="0">
                <a:solidFill>
                  <a:srgbClr val="FF0000"/>
                </a:solidFill>
              </a:rPr>
              <a:t>hh_member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21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488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Subform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</a:t>
            </a:r>
            <a:r>
              <a:rPr lang="en-US" dirty="0">
                <a:solidFill>
                  <a:srgbClr val="3366FF"/>
                </a:solidFill>
              </a:rPr>
              <a:t>settings sheet from </a:t>
            </a:r>
            <a:r>
              <a:rPr lang="en-US" dirty="0" err="1" smtClean="0">
                <a:solidFill>
                  <a:srgbClr val="3366FF"/>
                </a:solidFill>
              </a:rPr>
              <a:t>firstForm</a:t>
            </a:r>
            <a:endParaRPr lang="en-US" dirty="0">
              <a:solidFill>
                <a:srgbClr val="3366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Change the </a:t>
            </a:r>
            <a:r>
              <a:rPr lang="en-US" dirty="0" err="1" smtClean="0">
                <a:solidFill>
                  <a:srgbClr val="3366FF"/>
                </a:solidFill>
              </a:rPr>
              <a:t>form_id</a:t>
            </a:r>
            <a:r>
              <a:rPr lang="en-US" dirty="0" smtClean="0">
                <a:solidFill>
                  <a:srgbClr val="3366FF"/>
                </a:solidFill>
              </a:rPr>
              <a:t> and </a:t>
            </a:r>
            <a:r>
              <a:rPr lang="en-US" dirty="0" err="1" smtClean="0">
                <a:solidFill>
                  <a:srgbClr val="3366FF"/>
                </a:solidFill>
              </a:rPr>
              <a:t>table_id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to: </a:t>
            </a:r>
            <a:r>
              <a:rPr lang="en-US" dirty="0" err="1" smtClean="0">
                <a:solidFill>
                  <a:srgbClr val="FF0000"/>
                </a:solidFill>
              </a:rPr>
              <a:t>hh_member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Change the survey </a:t>
            </a:r>
            <a:r>
              <a:rPr lang="en-US" dirty="0" err="1" smtClean="0">
                <a:solidFill>
                  <a:srgbClr val="3366FF"/>
                </a:solidFill>
              </a:rPr>
              <a:t>display.title</a:t>
            </a:r>
            <a:r>
              <a:rPr lang="en-US" dirty="0" err="1" smtClean="0">
                <a:solidFill>
                  <a:srgbClr val="3366FF"/>
                </a:solidFill>
              </a:rPr>
              <a:t>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Household members</a:t>
            </a:r>
          </a:p>
          <a:p>
            <a:endParaRPr lang="en-US" dirty="0"/>
          </a:p>
          <a:p>
            <a:r>
              <a:rPr lang="en-US" dirty="0" smtClean="0"/>
              <a:t>Delete the section 1, section 2</a:t>
            </a:r>
          </a:p>
          <a:p>
            <a:endParaRPr lang="en-US" dirty="0"/>
          </a:p>
          <a:p>
            <a:r>
              <a:rPr lang="en-US" dirty="0" smtClean="0"/>
              <a:t>Change </a:t>
            </a:r>
            <a:r>
              <a:rPr lang="en-US" dirty="0" err="1" smtClean="0">
                <a:solidFill>
                  <a:srgbClr val="3366FF"/>
                </a:solidFill>
              </a:rPr>
              <a:t>instance_name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to: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</a:p>
          <a:p>
            <a:pPr lvl="1"/>
            <a:r>
              <a:rPr lang="en-US" dirty="0" smtClean="0"/>
              <a:t>This will be created within the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22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64579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Subform</a:t>
            </a:r>
            <a:r>
              <a:rPr lang="en-US" dirty="0" smtClean="0"/>
              <a:t>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rgbClr val="3366FF"/>
                </a:solidFill>
              </a:rPr>
              <a:t>new sheet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survey</a:t>
            </a:r>
          </a:p>
          <a:p>
            <a:pPr lvl="1"/>
            <a:r>
              <a:rPr lang="en-US" dirty="0" smtClean="0"/>
              <a:t>Add the usual: </a:t>
            </a:r>
            <a:r>
              <a:rPr lang="en-US" dirty="0" smtClean="0">
                <a:solidFill>
                  <a:srgbClr val="3366FF"/>
                </a:solidFill>
              </a:rPr>
              <a:t>type,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>
                <a:solidFill>
                  <a:srgbClr val="3366FF"/>
                </a:solidFill>
              </a:rPr>
              <a:t>, name,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We are going to just show the household id and ask the name and sex, but you could add a long set of questions about individuals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New row, 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Data for household {{</a:t>
            </a:r>
            <a:r>
              <a:rPr lang="en-US" dirty="0" err="1" smtClean="0">
                <a:solidFill>
                  <a:srgbClr val="FF0000"/>
                </a:solidFill>
              </a:rPr>
              <a:t>data.hhid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New row, 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Name of individual: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New row, type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select_one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sex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Sex of {{data.name}}</a:t>
            </a:r>
            <a:r>
              <a:rPr lang="en-US" dirty="0" smtClean="0"/>
              <a:t>:,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sex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23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5289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Subform</a:t>
            </a:r>
            <a:r>
              <a:rPr lang="en-US" dirty="0" smtClean="0"/>
              <a:t>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eed to create </a:t>
            </a:r>
            <a:r>
              <a:rPr lang="en-US" dirty="0" smtClean="0">
                <a:solidFill>
                  <a:srgbClr val="FF0000"/>
                </a:solidFill>
              </a:rPr>
              <a:t>choices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sheet</a:t>
            </a:r>
            <a:r>
              <a:rPr lang="en-US" dirty="0" smtClean="0"/>
              <a:t>, enter choices for sex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New row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hoice_list_name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sex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data_value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=“1”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display.title.text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male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New row, </a:t>
            </a:r>
            <a:r>
              <a:rPr lang="en-US" dirty="0" err="1" smtClean="0">
                <a:solidFill>
                  <a:srgbClr val="3366FF"/>
                </a:solidFill>
              </a:rPr>
              <a:t>choice_list_name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sex</a:t>
            </a:r>
            <a:r>
              <a:rPr lang="en-US" dirty="0"/>
              <a:t>, </a:t>
            </a:r>
            <a:r>
              <a:rPr lang="en-US" dirty="0" err="1">
                <a:solidFill>
                  <a:srgbClr val="3366FF"/>
                </a:solidFill>
              </a:rPr>
              <a:t>data_value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=“2”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3366FF"/>
                </a:solidFill>
              </a:rPr>
              <a:t>display.title.text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female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24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76992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Subform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sheet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Columns: </a:t>
            </a:r>
            <a:r>
              <a:rPr lang="en-US" dirty="0" smtClean="0">
                <a:solidFill>
                  <a:srgbClr val="FF0000"/>
                </a:solidFill>
              </a:rPr>
              <a:t>name, type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In the model sheet, put in things that are </a:t>
            </a:r>
            <a:r>
              <a:rPr lang="en-US" dirty="0" smtClean="0"/>
              <a:t>created in another form (</a:t>
            </a:r>
            <a:r>
              <a:rPr lang="en-US" dirty="0" smtClean="0"/>
              <a:t>here</a:t>
            </a:r>
            <a:r>
              <a:rPr lang="en-US" dirty="0" smtClean="0"/>
              <a:t>, </a:t>
            </a:r>
            <a:r>
              <a:rPr lang="en-US" dirty="0" err="1" smtClean="0"/>
              <a:t>hhid</a:t>
            </a:r>
            <a:r>
              <a:rPr lang="en-US" dirty="0" smtClean="0"/>
              <a:t> being pulled in)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hhid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25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83194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survey: adding </a:t>
            </a:r>
            <a:r>
              <a:rPr lang="en-US" dirty="0" err="1" smtClean="0"/>
              <a:t>subform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Change the </a:t>
            </a:r>
            <a:r>
              <a:rPr lang="en-US" dirty="0" smtClean="0">
                <a:solidFill>
                  <a:srgbClr val="3366FF"/>
                </a:solidFill>
              </a:rPr>
              <a:t>type of </a:t>
            </a:r>
            <a:r>
              <a:rPr lang="en-US" dirty="0" err="1" smtClean="0">
                <a:solidFill>
                  <a:srgbClr val="3366FF"/>
                </a:solidFill>
              </a:rPr>
              <a:t>hhid</a:t>
            </a:r>
            <a:r>
              <a:rPr lang="en-US" dirty="0" smtClean="0">
                <a:solidFill>
                  <a:srgbClr val="3366FF"/>
                </a:solidFill>
              </a:rPr>
              <a:t> to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3366FF"/>
                </a:solidFill>
              </a:rPr>
              <a:t>section1</a:t>
            </a:r>
          </a:p>
          <a:p>
            <a:pPr lvl="1"/>
            <a:r>
              <a:rPr lang="en-US" dirty="0" smtClean="0"/>
              <a:t>This helps the query/linking</a:t>
            </a:r>
          </a:p>
          <a:p>
            <a:endParaRPr lang="en-US" dirty="0"/>
          </a:p>
          <a:p>
            <a:r>
              <a:rPr lang="en-US" dirty="0" smtClean="0"/>
              <a:t>Let’s add a new section, </a:t>
            </a:r>
            <a:r>
              <a:rPr lang="en-US" dirty="0" smtClean="0">
                <a:solidFill>
                  <a:srgbClr val="FF0000"/>
                </a:solidFill>
              </a:rPr>
              <a:t>section3</a:t>
            </a:r>
            <a:r>
              <a:rPr lang="en-US" dirty="0" smtClean="0"/>
              <a:t>, for our new </a:t>
            </a:r>
            <a:r>
              <a:rPr lang="en-US" dirty="0" err="1" smtClean="0"/>
              <a:t>subform</a:t>
            </a:r>
            <a:endParaRPr lang="en-US" dirty="0"/>
          </a:p>
          <a:p>
            <a:pPr lvl="1"/>
            <a:r>
              <a:rPr lang="en-US" dirty="0" smtClean="0"/>
              <a:t>Update </a:t>
            </a:r>
            <a:r>
              <a:rPr lang="en-US" dirty="0" smtClean="0">
                <a:solidFill>
                  <a:srgbClr val="3366FF"/>
                </a:solidFill>
              </a:rPr>
              <a:t>settings</a:t>
            </a:r>
            <a:r>
              <a:rPr lang="en-US" dirty="0" smtClean="0"/>
              <a:t> sheet by inserting a row </a:t>
            </a:r>
            <a:r>
              <a:rPr lang="en-US" dirty="0" smtClean="0">
                <a:solidFill>
                  <a:srgbClr val="3366FF"/>
                </a:solidFill>
              </a:rPr>
              <a:t>below section2</a:t>
            </a:r>
            <a:r>
              <a:rPr lang="en-US" dirty="0" smtClean="0"/>
              <a:t>, copying the section2 row, and changing 2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3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3366FF"/>
                </a:solidFill>
                <a:sym typeface="Wingdings"/>
              </a:rPr>
              <a:t>Survey sheet, new row</a:t>
            </a:r>
            <a:r>
              <a:rPr lang="en-US" dirty="0" smtClean="0">
                <a:sym typeface="Wingdings"/>
              </a:rPr>
              <a:t>: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do section section3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Add a </a:t>
            </a:r>
            <a:r>
              <a:rPr lang="en-US" dirty="0" smtClean="0">
                <a:solidFill>
                  <a:srgbClr val="3366FF"/>
                </a:solidFill>
                <a:sym typeface="Wingdings"/>
              </a:rPr>
              <a:t>sheet</a:t>
            </a:r>
            <a:r>
              <a:rPr lang="en-US" dirty="0" smtClean="0">
                <a:sym typeface="Wingdings"/>
              </a:rPr>
              <a:t> for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section3</a:t>
            </a:r>
          </a:p>
          <a:p>
            <a:pPr lvl="1"/>
            <a:r>
              <a:rPr lang="en-US" dirty="0" smtClean="0">
                <a:sym typeface="Wingdings"/>
              </a:rPr>
              <a:t>Usual </a:t>
            </a:r>
            <a:r>
              <a:rPr lang="en-US" dirty="0" smtClean="0">
                <a:solidFill>
                  <a:srgbClr val="3366FF"/>
                </a:solidFill>
                <a:sym typeface="Wingdings"/>
              </a:rPr>
              <a:t>columns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: type,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values_list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display.prompt.text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New row, type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linked_table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select_linked_data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Household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pPr lvl="1"/>
            <a:r>
              <a:rPr lang="en-US" dirty="0" err="1" smtClean="0"/>
              <a:t>Select_linked_data</a:t>
            </a:r>
            <a:r>
              <a:rPr lang="en-US" dirty="0" smtClean="0"/>
              <a:t> is the name you will use in your query, can change for different queries/</a:t>
            </a:r>
            <a:r>
              <a:rPr lang="en-US" dirty="0" err="1" smtClean="0"/>
              <a:t>subforms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column</a:t>
            </a:r>
            <a:r>
              <a:rPr lang="en-US" dirty="0" smtClean="0"/>
              <a:t>, leave blank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solidFill>
                  <a:srgbClr val="FF0000"/>
                </a:solidFill>
              </a:rPr>
              <a:t>display.new_instance_text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column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Add member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26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06074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survey: modifying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rgbClr val="3366FF"/>
                </a:solidFill>
              </a:rPr>
              <a:t>queries</a:t>
            </a:r>
            <a:r>
              <a:rPr lang="en-US" dirty="0" smtClean="0"/>
              <a:t> sheet, add </a:t>
            </a:r>
            <a:r>
              <a:rPr lang="en-US" dirty="0" smtClean="0">
                <a:solidFill>
                  <a:srgbClr val="3366FF"/>
                </a:solidFill>
              </a:rPr>
              <a:t>columns</a:t>
            </a:r>
            <a:r>
              <a:rPr lang="en-US" dirty="0" smtClean="0"/>
              <a:t> for: </a:t>
            </a:r>
            <a:r>
              <a:rPr lang="en-US" dirty="0" err="1" smtClean="0">
                <a:solidFill>
                  <a:srgbClr val="FF0000"/>
                </a:solidFill>
              </a:rPr>
              <a:t>linked_form_id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linked_table_id</a:t>
            </a:r>
            <a:r>
              <a:rPr lang="en-US" dirty="0" smtClean="0">
                <a:solidFill>
                  <a:srgbClr val="FF0000"/>
                </a:solidFill>
              </a:rPr>
              <a:t>, selection, </a:t>
            </a:r>
            <a:r>
              <a:rPr lang="en-US" dirty="0" err="1" smtClean="0">
                <a:solidFill>
                  <a:srgbClr val="FF0000"/>
                </a:solidFill>
              </a:rPr>
              <a:t>selectionArgs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newRowInitialElementKeyToValueMap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openRowInitialElementKeyToValueMap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New row </a:t>
            </a:r>
          </a:p>
          <a:p>
            <a:pPr lvl="1"/>
            <a:r>
              <a:rPr lang="en-US" dirty="0" err="1">
                <a:solidFill>
                  <a:srgbClr val="3366FF"/>
                </a:solidFill>
              </a:rPr>
              <a:t>q</a:t>
            </a:r>
            <a:r>
              <a:rPr lang="en-US" dirty="0" err="1" smtClean="0">
                <a:solidFill>
                  <a:srgbClr val="3366FF"/>
                </a:solidFill>
              </a:rPr>
              <a:t>uery_name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select_linked_data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3366FF"/>
                </a:solidFill>
              </a:rPr>
              <a:t>q</a:t>
            </a:r>
            <a:r>
              <a:rPr lang="en-US" dirty="0" err="1" smtClean="0">
                <a:solidFill>
                  <a:srgbClr val="3366FF"/>
                </a:solidFill>
              </a:rPr>
              <a:t>uery_type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linked_table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linked_form_id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hh_member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3366FF"/>
                </a:solidFill>
              </a:rPr>
              <a:t>l</a:t>
            </a:r>
            <a:r>
              <a:rPr lang="en-US" dirty="0" err="1" smtClean="0">
                <a:solidFill>
                  <a:srgbClr val="3366FF"/>
                </a:solidFill>
              </a:rPr>
              <a:t>inked_table_id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hh_member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3366FF"/>
                </a:solidFill>
              </a:rPr>
              <a:t>s</a:t>
            </a:r>
            <a:r>
              <a:rPr lang="en-US" dirty="0" smtClean="0">
                <a:solidFill>
                  <a:srgbClr val="3366FF"/>
                </a:solidFill>
              </a:rPr>
              <a:t>election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hhid</a:t>
            </a:r>
            <a:r>
              <a:rPr lang="en-US" dirty="0" smtClean="0">
                <a:solidFill>
                  <a:srgbClr val="FF0000"/>
                </a:solidFill>
              </a:rPr>
              <a:t> = ?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selectionArgs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[ data</a:t>
            </a:r>
            <a:r>
              <a:rPr lang="en-US" dirty="0" smtClean="0">
                <a:solidFill>
                  <a:srgbClr val="FF0000"/>
                </a:solidFill>
              </a:rPr>
              <a:t>(’</a:t>
            </a:r>
            <a:r>
              <a:rPr lang="en-US" dirty="0" err="1" smtClean="0">
                <a:solidFill>
                  <a:srgbClr val="FF0000"/>
                </a:solidFill>
              </a:rPr>
              <a:t>hhid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FF0000"/>
                </a:solidFill>
              </a:rPr>
              <a:t>) ]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newRowInitialElementKeyToValueMap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hhid</a:t>
            </a:r>
            <a:r>
              <a:rPr lang="en-US" dirty="0" smtClean="0">
                <a:solidFill>
                  <a:srgbClr val="FF0000"/>
                </a:solidFill>
              </a:rPr>
              <a:t>: data(‘</a:t>
            </a:r>
            <a:r>
              <a:rPr lang="en-US" dirty="0" err="1" smtClean="0">
                <a:solidFill>
                  <a:srgbClr val="FF0000"/>
                </a:solidFill>
              </a:rPr>
              <a:t>hhid</a:t>
            </a:r>
            <a:r>
              <a:rPr lang="en-US" dirty="0" smtClean="0">
                <a:solidFill>
                  <a:srgbClr val="FF0000"/>
                </a:solidFill>
              </a:rPr>
              <a:t>’)}</a:t>
            </a:r>
          </a:p>
          <a:p>
            <a:pPr lvl="2"/>
            <a:r>
              <a:rPr lang="en-US" dirty="0" smtClean="0"/>
              <a:t>This says to create </a:t>
            </a:r>
            <a:r>
              <a:rPr lang="en-US" dirty="0" err="1" smtClean="0"/>
              <a:t>hhid</a:t>
            </a:r>
            <a:r>
              <a:rPr lang="en-US" dirty="0" smtClean="0"/>
              <a:t> in the sub-form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openRowInitialElementKeyToValueMap</a:t>
            </a:r>
            <a:r>
              <a:rPr lang="en-US" dirty="0" smtClean="0">
                <a:solidFill>
                  <a:srgbClr val="3366FF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{}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27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3722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convert both the </a:t>
            </a:r>
            <a:r>
              <a:rPr lang="en-US" dirty="0" err="1" smtClean="0"/>
              <a:t>hh_member</a:t>
            </a:r>
            <a:r>
              <a:rPr lang="en-US" dirty="0" smtClean="0"/>
              <a:t> form and the </a:t>
            </a:r>
            <a:r>
              <a:rPr lang="en-US" dirty="0" err="1" smtClean="0"/>
              <a:t>firstForm</a:t>
            </a:r>
            <a:r>
              <a:rPr lang="en-US" dirty="0" smtClean="0"/>
              <a:t> form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Test!</a:t>
            </a:r>
          </a:p>
          <a:p>
            <a:pPr lvl="1"/>
            <a:r>
              <a:rPr lang="en-US" dirty="0" smtClean="0"/>
              <a:t>Navigate to household id, enter </a:t>
            </a:r>
            <a:r>
              <a:rPr lang="en-US" dirty="0" smtClean="0">
                <a:solidFill>
                  <a:srgbClr val="FF0000"/>
                </a:solidFill>
              </a:rPr>
              <a:t>12345</a:t>
            </a:r>
          </a:p>
          <a:p>
            <a:endParaRPr lang="en-US" dirty="0"/>
          </a:p>
          <a:p>
            <a:r>
              <a:rPr lang="en-US" dirty="0" smtClean="0"/>
              <a:t>Navigate along to household members</a:t>
            </a:r>
          </a:p>
          <a:p>
            <a:pPr lvl="1"/>
            <a:r>
              <a:rPr lang="en-US" dirty="0" smtClean="0"/>
              <a:t>Should be a + sign to add a new member</a:t>
            </a:r>
          </a:p>
          <a:p>
            <a:pPr lvl="1"/>
            <a:r>
              <a:rPr lang="en-US" dirty="0" smtClean="0"/>
              <a:t>This will take you to what looks like a survey/is the household member </a:t>
            </a:r>
            <a:r>
              <a:rPr lang="en-US" dirty="0" err="1" smtClean="0"/>
              <a:t>subform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Should be able to answer questions for an individual, finalize </a:t>
            </a:r>
            <a:r>
              <a:rPr lang="en-US" dirty="0" err="1" smtClean="0">
                <a:solidFill>
                  <a:srgbClr val="008000"/>
                </a:solidFill>
              </a:rPr>
              <a:t>subform</a:t>
            </a:r>
            <a:r>
              <a:rPr lang="en-US" dirty="0" smtClean="0">
                <a:solidFill>
                  <a:srgbClr val="008000"/>
                </a:solidFill>
              </a:rPr>
              <a:t>, do another member, etc.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Should see save date, name, and whether finalized</a:t>
            </a:r>
          </a:p>
          <a:p>
            <a:pPr lvl="2"/>
            <a:r>
              <a:rPr lang="en-US" dirty="0" smtClean="0"/>
              <a:t>Can edit, delete, add more members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28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46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back again: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responses from a </a:t>
            </a:r>
            <a:r>
              <a:rPr lang="en-US" dirty="0" err="1" smtClean="0"/>
              <a:t>subform</a:t>
            </a:r>
            <a:r>
              <a:rPr lang="en-US" dirty="0" smtClean="0"/>
              <a:t> as values for a subsequent question</a:t>
            </a:r>
          </a:p>
          <a:p>
            <a:endParaRPr lang="en-US" dirty="0"/>
          </a:p>
          <a:p>
            <a:r>
              <a:rPr lang="en-US" dirty="0" smtClean="0"/>
              <a:t>Example: Name members of the household and pick one as head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In </a:t>
            </a:r>
            <a:r>
              <a:rPr lang="en-US" dirty="0" err="1" smtClean="0">
                <a:solidFill>
                  <a:srgbClr val="3366FF"/>
                </a:solidFill>
              </a:rPr>
              <a:t>firstForm</a:t>
            </a:r>
            <a:r>
              <a:rPr lang="en-US" dirty="0" smtClean="0">
                <a:solidFill>
                  <a:srgbClr val="3366FF"/>
                </a:solidFill>
              </a:rPr>
              <a:t> section3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add a row, type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select_one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values_list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select_linked_data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Select the head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29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555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Assign: Used for internal assignment of a variable</a:t>
            </a:r>
          </a:p>
          <a:p>
            <a:pPr lvl="1"/>
            <a:endParaRPr lang="en-US" dirty="0"/>
          </a:p>
          <a:p>
            <a:r>
              <a:rPr lang="en-US" dirty="0" smtClean="0"/>
              <a:t>For example, let’s say we want to ask year of birth and calculate age</a:t>
            </a:r>
          </a:p>
          <a:p>
            <a:pPr lvl="1"/>
            <a:endParaRPr lang="en-US" dirty="0" smtClean="0"/>
          </a:p>
          <a:p>
            <a:pPr marL="182880" lvl="1"/>
            <a:r>
              <a:rPr lang="en-US" dirty="0"/>
              <a:t>More advanced/complex calculations, especially those used repeatedly (example: defining someone who was ever a wage worker) can go in the calculates </a:t>
            </a:r>
            <a:r>
              <a:rPr lang="en-US" dirty="0" smtClean="0"/>
              <a:t>sheet</a:t>
            </a:r>
          </a:p>
          <a:p>
            <a:pPr marL="457200"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://www.w3schools.com/js/default.asp</a:t>
            </a:r>
            <a:r>
              <a:rPr lang="en-US" dirty="0"/>
              <a:t> is a handy repository of </a:t>
            </a:r>
            <a:r>
              <a:rPr lang="en-US" dirty="0" err="1"/>
              <a:t>javascript</a:t>
            </a:r>
            <a:r>
              <a:rPr lang="en-US" dirty="0"/>
              <a:t> formulas and tutorials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6247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the members questions</a:t>
            </a:r>
          </a:p>
          <a:p>
            <a:endParaRPr lang="en-US" dirty="0"/>
          </a:p>
          <a:p>
            <a:r>
              <a:rPr lang="en-US" dirty="0" smtClean="0"/>
              <a:t>Add at least two members to the household</a:t>
            </a:r>
          </a:p>
          <a:p>
            <a:endParaRPr lang="en-US" dirty="0"/>
          </a:p>
          <a:p>
            <a:r>
              <a:rPr lang="en-US" dirty="0" smtClean="0"/>
              <a:t>Then click next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dirty="0" smtClean="0">
                <a:solidFill>
                  <a:srgbClr val="008000"/>
                </a:solidFill>
              </a:rPr>
              <a:t>hould have all the entered members as options for selecting the head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30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12186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</a:t>
            </a:r>
            <a:r>
              <a:rPr lang="en-US" dirty="0" smtClean="0"/>
              <a:t>. Preloading data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22305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preloading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populate tablets with pre-existing data (preload data)</a:t>
            </a:r>
          </a:p>
          <a:p>
            <a:endParaRPr lang="en-US" dirty="0"/>
          </a:p>
          <a:p>
            <a:r>
              <a:rPr lang="en-US" dirty="0" smtClean="0"/>
              <a:t>Two main uses:</a:t>
            </a:r>
          </a:p>
          <a:p>
            <a:pPr lvl="1"/>
            <a:r>
              <a:rPr lang="en-US" dirty="0" smtClean="0"/>
              <a:t>Assigning instances to fieldworkers</a:t>
            </a:r>
          </a:p>
          <a:p>
            <a:pPr lvl="2"/>
            <a:r>
              <a:rPr lang="en-US" dirty="0" smtClean="0"/>
              <a:t>Can give an enumerator the info for the 20 households they are supposed to collect</a:t>
            </a:r>
          </a:p>
          <a:p>
            <a:pPr lvl="2"/>
            <a:r>
              <a:rPr lang="en-US" dirty="0" smtClean="0"/>
              <a:t>Preload some data, e.g. ids, locations</a:t>
            </a:r>
          </a:p>
          <a:p>
            <a:pPr lvl="1"/>
            <a:r>
              <a:rPr lang="en-US" dirty="0" smtClean="0"/>
              <a:t>Quality control</a:t>
            </a:r>
          </a:p>
          <a:p>
            <a:pPr lvl="2"/>
            <a:r>
              <a:rPr lang="en-US" dirty="0" smtClean="0"/>
              <a:t>Preload complete questionnaires collected by fieldworkers (5% sample)</a:t>
            </a:r>
          </a:p>
          <a:p>
            <a:pPr lvl="2"/>
            <a:r>
              <a:rPr lang="en-US" dirty="0" smtClean="0"/>
              <a:t>Review with households, making corrections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32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75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Preloading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want to preload households on to fieldworkers’ tablets</a:t>
            </a:r>
          </a:p>
          <a:p>
            <a:endParaRPr lang="en-US" dirty="0"/>
          </a:p>
          <a:p>
            <a:r>
              <a:rPr lang="en-US" dirty="0" smtClean="0"/>
              <a:t>Let’s assign some households to our tablet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firstForm.csv in ODK Advanced Workbook Structure Solution d has:</a:t>
            </a:r>
          </a:p>
          <a:p>
            <a:r>
              <a:rPr lang="en-US" dirty="0" smtClean="0"/>
              <a:t> 11 household ids, a “</a:t>
            </a:r>
            <a:r>
              <a:rPr lang="en-US" dirty="0" err="1" smtClean="0"/>
              <a:t>namelist</a:t>
            </a:r>
            <a:r>
              <a:rPr lang="en-US" dirty="0" smtClean="0"/>
              <a:t>”</a:t>
            </a:r>
            <a:r>
              <a:rPr lang="en-US" dirty="0" smtClean="0"/>
              <a:t>, the other variables, </a:t>
            </a:r>
            <a:r>
              <a:rPr lang="en-US" dirty="0" smtClean="0"/>
              <a:t>and a set of internal tables variables</a:t>
            </a:r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these by filling out a blank form and downloading/exporting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33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88123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the </a:t>
            </a:r>
            <a:r>
              <a:rPr lang="en-US" dirty="0" err="1" smtClean="0">
                <a:solidFill>
                  <a:srgbClr val="FF0000"/>
                </a:solidFill>
              </a:rPr>
              <a:t>nameslist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a variable in </a:t>
            </a:r>
            <a:r>
              <a:rPr lang="en-US" dirty="0" smtClean="0">
                <a:solidFill>
                  <a:srgbClr val="3366FF"/>
                </a:solidFill>
              </a:rPr>
              <a:t>section1</a:t>
            </a:r>
            <a:r>
              <a:rPr lang="en-US" dirty="0" smtClean="0"/>
              <a:t> of </a:t>
            </a:r>
            <a:r>
              <a:rPr lang="en-US" dirty="0" err="1" smtClean="0"/>
              <a:t>firstForm</a:t>
            </a:r>
            <a:endParaRPr lang="en-US" dirty="0" smtClean="0"/>
          </a:p>
          <a:p>
            <a:pPr lvl="1"/>
            <a:r>
              <a:rPr lang="en-US" dirty="0" smtClean="0"/>
              <a:t>Could add a lot more detail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Insert a row before the current note: </a:t>
            </a:r>
            <a:r>
              <a:rPr lang="en-US" dirty="0" smtClean="0"/>
              <a:t>First Visit</a:t>
            </a:r>
            <a:endParaRPr lang="en-US" dirty="0" smtClean="0"/>
          </a:p>
          <a:p>
            <a:pPr lvl="1"/>
            <a:r>
              <a:rPr lang="en-US" dirty="0">
                <a:solidFill>
                  <a:srgbClr val="3366FF"/>
                </a:solidFill>
              </a:rPr>
              <a:t>t</a:t>
            </a:r>
            <a:r>
              <a:rPr lang="en-US" dirty="0" smtClean="0">
                <a:solidFill>
                  <a:srgbClr val="3366FF"/>
                </a:solidFill>
              </a:rPr>
              <a:t>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nameslist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34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53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Tables functionality in preview is still under development, so we can’t test preloading except on the tablet</a:t>
            </a:r>
          </a:p>
          <a:p>
            <a:endParaRPr lang="en-US" dirty="0"/>
          </a:p>
          <a:p>
            <a:r>
              <a:rPr lang="en-US" dirty="0" smtClean="0"/>
              <a:t>But we can check that our questionnaire generally works before pushing it to the tablet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35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3084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for preloaded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Preloaded data needs to be stored as a </a:t>
            </a:r>
            <a:r>
              <a:rPr lang="en-US" dirty="0" err="1" smtClean="0"/>
              <a:t>csv</a:t>
            </a:r>
            <a:r>
              <a:rPr lang="en-US" dirty="0" smtClean="0"/>
              <a:t> in assets/</a:t>
            </a:r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dirty="0" smtClean="0"/>
              <a:t>Then it will be imported with tables</a:t>
            </a:r>
          </a:p>
          <a:p>
            <a:endParaRPr lang="en-US" dirty="0"/>
          </a:p>
          <a:p>
            <a:r>
              <a:rPr lang="en-US" dirty="0" smtClean="0"/>
              <a:t>Copy firstForm.csv </a:t>
            </a:r>
            <a:r>
              <a:rPr lang="en-US" dirty="0" smtClean="0">
                <a:solidFill>
                  <a:srgbClr val="3366FF"/>
                </a:solidFill>
              </a:rPr>
              <a:t>from ODK Advanced Workbook Structure Solution d to assets/csv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36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80932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to tablet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Attach the tablet</a:t>
            </a:r>
          </a:p>
          <a:p>
            <a:endParaRPr lang="en-US" dirty="0"/>
          </a:p>
          <a:p>
            <a:r>
              <a:rPr lang="en-US" dirty="0"/>
              <a:t>Revisit the slides for pushing from app-designer to tablet</a:t>
            </a:r>
          </a:p>
          <a:p>
            <a:pPr lvl="1"/>
            <a:r>
              <a:rPr lang="en-US" dirty="0"/>
              <a:t>Force </a:t>
            </a:r>
            <a:r>
              <a:rPr lang="en-US" dirty="0" smtClean="0"/>
              <a:t>stop: </a:t>
            </a:r>
            <a:r>
              <a:rPr lang="en-US" dirty="0"/>
              <a:t>tables, survey, services</a:t>
            </a:r>
          </a:p>
          <a:p>
            <a:pPr lvl="1"/>
            <a:r>
              <a:rPr lang="en-US" dirty="0"/>
              <a:t>Delete default folder in OI file </a:t>
            </a:r>
            <a:r>
              <a:rPr lang="en-US" dirty="0" smtClean="0"/>
              <a:t>manager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Navigate to the app-designer directory within the command window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runt </a:t>
            </a:r>
            <a:r>
              <a:rPr lang="en-US" dirty="0" err="1" smtClean="0"/>
              <a:t>adbpush</a:t>
            </a:r>
            <a:r>
              <a:rPr lang="en-US" dirty="0" smtClean="0"/>
              <a:t>-default-app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Hopefully done, without errors</a:t>
            </a:r>
          </a:p>
          <a:p>
            <a:pPr lvl="1"/>
            <a:endParaRPr lang="en-US" dirty="0"/>
          </a:p>
          <a:p>
            <a:r>
              <a:rPr lang="en-US" dirty="0" smtClean="0"/>
              <a:t>Open tables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37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59025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Survey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Should be able to see form and (on the tablet) </a:t>
            </a:r>
            <a:r>
              <a:rPr lang="en-US" dirty="0" err="1" smtClean="0">
                <a:solidFill>
                  <a:srgbClr val="008000"/>
                </a:solidFill>
              </a:rPr>
              <a:t>subforms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Let’s run through a test observation</a:t>
            </a:r>
          </a:p>
          <a:p>
            <a:endParaRPr lang="en-US" dirty="0"/>
          </a:p>
          <a:p>
            <a:r>
              <a:rPr lang="en-US" dirty="0" smtClean="0"/>
              <a:t>Then check out the data in Tables</a:t>
            </a:r>
          </a:p>
          <a:p>
            <a:pPr lvl="1"/>
            <a:r>
              <a:rPr lang="en-US" dirty="0" smtClean="0"/>
              <a:t>Can see that the </a:t>
            </a:r>
            <a:r>
              <a:rPr lang="en-US" dirty="0" err="1" smtClean="0"/>
              <a:t>subform</a:t>
            </a:r>
            <a:r>
              <a:rPr lang="en-US" dirty="0" smtClean="0"/>
              <a:t> is stored in a different table (has a different </a:t>
            </a:r>
            <a:r>
              <a:rPr lang="en-US" dirty="0" err="1" smtClean="0"/>
              <a:t>table_id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Would need to link by </a:t>
            </a:r>
            <a:r>
              <a:rPr lang="en-US" dirty="0" err="1" smtClean="0"/>
              <a:t>hhid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38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39762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Preloading 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3366FF"/>
                </a:solidFill>
              </a:rPr>
              <a:t>Tables</a:t>
            </a:r>
            <a:r>
              <a:rPr lang="en-US" dirty="0" smtClean="0"/>
              <a:t>, can import (and export) data</a:t>
            </a:r>
          </a:p>
          <a:p>
            <a:endParaRPr lang="en-US" dirty="0"/>
          </a:p>
          <a:p>
            <a:r>
              <a:rPr lang="en-US" dirty="0" smtClean="0"/>
              <a:t>On upper level, click on + to import, then select </a:t>
            </a:r>
            <a:r>
              <a:rPr lang="en-US" dirty="0" err="1" smtClean="0"/>
              <a:t>csv</a:t>
            </a:r>
            <a:r>
              <a:rPr lang="en-US" dirty="0" smtClean="0"/>
              <a:t> file to import</a:t>
            </a:r>
          </a:p>
          <a:p>
            <a:pPr lvl="1"/>
            <a:r>
              <a:rPr lang="en-US" dirty="0" smtClean="0"/>
              <a:t>Navigate to the assets/csv folder and select firstForm.csv</a:t>
            </a:r>
          </a:p>
          <a:p>
            <a:pPr lvl="1"/>
            <a:r>
              <a:rPr lang="en-US" dirty="0" smtClean="0"/>
              <a:t>Click pick file</a:t>
            </a:r>
          </a:p>
          <a:p>
            <a:pPr lvl="1"/>
            <a:r>
              <a:rPr lang="en-US" dirty="0" smtClean="0"/>
              <a:t>Click append to an existing table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If all goes well, should say file import successful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In tables, now can see the preloaded data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39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9503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2: Member prompts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section 2 we can put in prompts about different household members. Let’s do this for the head of household</a:t>
            </a:r>
          </a:p>
          <a:p>
            <a:pPr lvl="1"/>
            <a:r>
              <a:rPr lang="en-US" dirty="0" smtClean="0"/>
              <a:t>Delete the current question</a:t>
            </a:r>
          </a:p>
          <a:p>
            <a:pPr lvl="1"/>
            <a:r>
              <a:rPr lang="en-US" dirty="0" smtClean="0"/>
              <a:t>Add a </a:t>
            </a: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Information about the household head</a:t>
            </a:r>
          </a:p>
          <a:p>
            <a:pPr lvl="1"/>
            <a:endParaRPr lang="en-US" dirty="0"/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q201</a:t>
            </a:r>
            <a:r>
              <a:rPr lang="en-US" dirty="0" smtClean="0"/>
              <a:t> to ask about (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:) </a:t>
            </a:r>
            <a:r>
              <a:rPr lang="en-US" dirty="0" smtClean="0">
                <a:solidFill>
                  <a:srgbClr val="FF0000"/>
                </a:solidFill>
              </a:rPr>
              <a:t>year of birth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Now we can assign an (approximate) age based on the year of birth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4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79881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preloaded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you go to Survey and First Form, </a:t>
            </a:r>
            <a:r>
              <a:rPr lang="en-US" dirty="0" smtClean="0">
                <a:solidFill>
                  <a:srgbClr val="008000"/>
                </a:solidFill>
              </a:rPr>
              <a:t>should see previously created instances with household ids from the table</a:t>
            </a:r>
          </a:p>
          <a:p>
            <a:endParaRPr lang="en-US" dirty="0"/>
          </a:p>
          <a:p>
            <a:r>
              <a:rPr lang="en-US" dirty="0" smtClean="0"/>
              <a:t>Let’s pick one and edit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Now can fill in rest of data, save, sync,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40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43317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-US" dirty="0" smtClean="0"/>
              <a:t>. </a:t>
            </a:r>
            <a:r>
              <a:rPr lang="en-US" dirty="0" smtClean="0"/>
              <a:t>Constraints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1728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re </a:t>
            </a:r>
            <a:r>
              <a:rPr lang="en-US" dirty="0" smtClean="0"/>
              <a:t>specific to a variable. </a:t>
            </a:r>
          </a:p>
          <a:p>
            <a:pPr lvl="1"/>
            <a:r>
              <a:rPr lang="en-US" dirty="0" smtClean="0"/>
              <a:t>For example, we might want to constrain age to be 0-99</a:t>
            </a:r>
          </a:p>
          <a:p>
            <a:pPr lvl="1"/>
            <a:r>
              <a:rPr lang="en-US" dirty="0" smtClean="0"/>
              <a:t>Show an error message and don’t let you continue until you </a:t>
            </a:r>
            <a:r>
              <a:rPr lang="en-US" dirty="0" smtClean="0"/>
              <a:t>fix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42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86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constrain year of birth to be between 1900-2018 or 9998 for don’t know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solidFill>
                  <a:srgbClr val="3366FF"/>
                </a:solidFill>
              </a:rPr>
              <a:t>section2 </a:t>
            </a:r>
            <a:r>
              <a:rPr lang="en-US" dirty="0" smtClean="0"/>
              <a:t>and add a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constraint</a:t>
            </a:r>
            <a:r>
              <a:rPr lang="en-US" dirty="0" smtClean="0">
                <a:solidFill>
                  <a:srgbClr val="3366FF"/>
                </a:solidFill>
              </a:rPr>
              <a:t> column </a:t>
            </a:r>
            <a:r>
              <a:rPr lang="en-US" dirty="0" smtClean="0">
                <a:solidFill>
                  <a:srgbClr val="000000"/>
                </a:solidFill>
              </a:rPr>
              <a:t>and a </a:t>
            </a:r>
            <a:r>
              <a:rPr lang="en-US" dirty="0" err="1">
                <a:solidFill>
                  <a:srgbClr val="FF0000"/>
                </a:solidFill>
              </a:rPr>
              <a:t>display.constraint_message.text</a:t>
            </a:r>
            <a:r>
              <a:rPr lang="en-US" dirty="0"/>
              <a:t> </a:t>
            </a:r>
            <a:r>
              <a:rPr lang="en-US" dirty="0" smtClean="0">
                <a:solidFill>
                  <a:srgbClr val="3366FF"/>
                </a:solidFill>
              </a:rPr>
              <a:t>column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Constraint, q201 row: </a:t>
            </a:r>
            <a:r>
              <a:rPr lang="en-US" dirty="0" smtClean="0">
                <a:solidFill>
                  <a:srgbClr val="FF0000"/>
                </a:solidFill>
              </a:rPr>
              <a:t>(data(‘q201’) &gt;= 1900 &amp;&amp; data(‘q201’) &lt;= 2018) || data(‘q201’) == 9998</a:t>
            </a:r>
          </a:p>
          <a:p>
            <a:pPr lvl="2"/>
            <a:r>
              <a:rPr lang="en-US" dirty="0" smtClean="0"/>
              <a:t>Either (1) year of birth is greater than or equal to 1900 or (2) year of birth is 9998 for don’t know</a:t>
            </a:r>
          </a:p>
          <a:p>
            <a:pPr lvl="2"/>
            <a:r>
              <a:rPr lang="en-US" dirty="0" smtClean="0"/>
              <a:t>Parentheses key for evaluating properly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display.constraint_message.text</a:t>
            </a:r>
            <a:r>
              <a:rPr lang="en-US" dirty="0" smtClean="0">
                <a:solidFill>
                  <a:srgbClr val="3366FF"/>
                </a:solidFill>
              </a:rPr>
              <a:t>, q201 row: </a:t>
            </a:r>
            <a:r>
              <a:rPr lang="en-US" dirty="0" smtClean="0">
                <a:solidFill>
                  <a:srgbClr val="FF0000"/>
                </a:solidFill>
              </a:rPr>
              <a:t>Year </a:t>
            </a:r>
            <a:r>
              <a:rPr lang="en-US" dirty="0">
                <a:solidFill>
                  <a:srgbClr val="FF0000"/>
                </a:solidFill>
              </a:rPr>
              <a:t>of birth </a:t>
            </a:r>
            <a:r>
              <a:rPr lang="en-US" dirty="0" smtClean="0">
                <a:solidFill>
                  <a:srgbClr val="FF0000"/>
                </a:solidFill>
              </a:rPr>
              <a:t>must be 1900-2018 or 9998 </a:t>
            </a:r>
            <a:r>
              <a:rPr lang="en-US" dirty="0">
                <a:solidFill>
                  <a:srgbClr val="FF0000"/>
                </a:solidFill>
              </a:rPr>
              <a:t>for don’t know</a:t>
            </a:r>
          </a:p>
          <a:p>
            <a:pPr lvl="1"/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solidFill>
                  <a:srgbClr val="7F8FA9">
                    <a:shade val="75000"/>
                  </a:srgbClr>
                </a:solidFill>
                <a:latin typeface="Corbel"/>
              </a:rPr>
              <a:pPr/>
              <a:t>43</a:t>
            </a:fld>
            <a:endParaRPr lang="en-US" dirty="0">
              <a:solidFill>
                <a:srgbClr val="7F8FA9">
                  <a:shade val="75000"/>
                </a:srgb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31851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navigate in contents to </a:t>
            </a:r>
            <a:r>
              <a:rPr lang="en-US" dirty="0" smtClean="0"/>
              <a:t>try </a:t>
            </a:r>
            <a:r>
              <a:rPr lang="en-US" dirty="0" smtClean="0"/>
              <a:t>to start individual members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Should be bounced back to </a:t>
            </a:r>
            <a:r>
              <a:rPr lang="en-US" dirty="0" err="1" smtClean="0">
                <a:solidFill>
                  <a:srgbClr val="008000"/>
                </a:solidFill>
              </a:rPr>
              <a:t>hhid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44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49970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-US" dirty="0" smtClean="0"/>
              <a:t>. Languages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595300" y="-62727"/>
            <a:ext cx="548700" cy="5248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45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76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ODK supports multiple languages</a:t>
            </a:r>
          </a:p>
          <a:p>
            <a:pPr lvl="1"/>
            <a:r>
              <a:rPr lang="en-US" dirty="0" smtClean="0"/>
              <a:t>Can choose one as the default language</a:t>
            </a:r>
          </a:p>
          <a:p>
            <a:pPr lvl="1"/>
            <a:endParaRPr lang="en-US" dirty="0"/>
          </a:p>
          <a:p>
            <a:r>
              <a:rPr lang="en-US" dirty="0" smtClean="0"/>
              <a:t>Need to provide all </a:t>
            </a:r>
            <a:r>
              <a:rPr lang="en-US" dirty="0" err="1" smtClean="0"/>
              <a:t>display.prompt.text</a:t>
            </a:r>
            <a:r>
              <a:rPr lang="en-US" dirty="0" smtClean="0"/>
              <a:t> and </a:t>
            </a:r>
            <a:r>
              <a:rPr lang="en-US" dirty="0" err="1" smtClean="0"/>
              <a:t>display.title.text</a:t>
            </a:r>
            <a:r>
              <a:rPr lang="en-US" dirty="0" smtClean="0"/>
              <a:t> in both languages</a:t>
            </a:r>
          </a:p>
          <a:p>
            <a:pPr lvl="1"/>
            <a:r>
              <a:rPr lang="en-US" dirty="0" smtClean="0"/>
              <a:t>Will do with English as the default </a:t>
            </a:r>
          </a:p>
          <a:p>
            <a:pPr lvl="1"/>
            <a:r>
              <a:rPr lang="en-US" dirty="0" smtClean="0"/>
              <a:t>Non-defaults require .language, for example .</a:t>
            </a:r>
            <a:r>
              <a:rPr lang="en-US" dirty="0" err="1" smtClean="0"/>
              <a:t>arabic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For simplicity, g</a:t>
            </a:r>
            <a:r>
              <a:rPr lang="en-US" dirty="0" smtClean="0">
                <a:solidFill>
                  <a:srgbClr val="000000"/>
                </a:solidFill>
              </a:rPr>
              <a:t>o back to the version of </a:t>
            </a:r>
            <a:r>
              <a:rPr lang="en-US" dirty="0" err="1" smtClean="0">
                <a:solidFill>
                  <a:srgbClr val="000000"/>
                </a:solidFill>
              </a:rPr>
              <a:t>firstForm</a:t>
            </a:r>
            <a:r>
              <a:rPr lang="en-US" dirty="0" smtClean="0">
                <a:solidFill>
                  <a:srgbClr val="000000"/>
                </a:solidFill>
              </a:rPr>
              <a:t> from the end of 08_ODK Creating and Testing a Survey in App-Designer Solution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46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6786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for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Start on the </a:t>
            </a:r>
            <a:r>
              <a:rPr lang="en-US" dirty="0" smtClean="0">
                <a:solidFill>
                  <a:srgbClr val="0000FF"/>
                </a:solidFill>
              </a:rPr>
              <a:t>settings sheet in </a:t>
            </a:r>
            <a:r>
              <a:rPr lang="en-US" dirty="0" err="1" smtClean="0">
                <a:solidFill>
                  <a:srgbClr val="0000FF"/>
                </a:solidFill>
              </a:rPr>
              <a:t>firstForm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 columns </a:t>
            </a:r>
            <a:r>
              <a:rPr lang="en-US" smtClean="0">
                <a:solidFill>
                  <a:srgbClr val="FF0000"/>
                </a:solidFill>
              </a:rPr>
              <a:t>display.title.text.arabic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display.locale.text.arabic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display.locale.text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Add rows </a:t>
            </a:r>
            <a:r>
              <a:rPr lang="en-US" dirty="0" smtClean="0">
                <a:solidFill>
                  <a:srgbClr val="FF0000"/>
                </a:solidFill>
              </a:rPr>
              <a:t>default and </a:t>
            </a:r>
            <a:r>
              <a:rPr lang="en-US" dirty="0" err="1" smtClean="0">
                <a:solidFill>
                  <a:srgbClr val="FF0000"/>
                </a:solidFill>
              </a:rPr>
              <a:t>arabic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err="1" smtClean="0">
                <a:solidFill>
                  <a:srgbClr val="3366FF"/>
                </a:solidFill>
              </a:rPr>
              <a:t>display.title.text</a:t>
            </a:r>
            <a:r>
              <a:rPr lang="en-US" dirty="0" smtClean="0">
                <a:solidFill>
                  <a:srgbClr val="3366FF"/>
                </a:solidFill>
              </a:rPr>
              <a:t>:</a:t>
            </a:r>
            <a:r>
              <a:rPr lang="ar-sa" dirty="0">
                <a:solidFill>
                  <a:srgbClr val="3366FF"/>
                </a:solidFill>
              </a:rPr>
              <a:t>ا</a:t>
            </a:r>
            <a:r>
              <a:rPr lang="ar-sa" dirty="0">
                <a:solidFill>
                  <a:srgbClr val="FF0000"/>
                </a:solidFill>
              </a:rPr>
              <a:t>لاستبيان الأولى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 smtClean="0">
                <a:solidFill>
                  <a:srgbClr val="3366FF"/>
                </a:solidFill>
              </a:rPr>
              <a:t>display.locale.text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arabic</a:t>
            </a:r>
            <a:r>
              <a:rPr lang="en-US" dirty="0" smtClean="0">
                <a:solidFill>
                  <a:srgbClr val="3366FF"/>
                </a:solidFill>
              </a:rPr>
              <a:t> row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Arabic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default row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English</a:t>
            </a:r>
          </a:p>
          <a:p>
            <a:pPr lvl="2"/>
            <a:r>
              <a:rPr lang="en-US" dirty="0" err="1" smtClean="0">
                <a:solidFill>
                  <a:srgbClr val="3366FF"/>
                </a:solidFill>
              </a:rPr>
              <a:t>display.locale.text.arabic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arabic</a:t>
            </a:r>
            <a:r>
              <a:rPr lang="en-US" dirty="0" smtClean="0">
                <a:solidFill>
                  <a:srgbClr val="3366FF"/>
                </a:solidFill>
              </a:rPr>
              <a:t> row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ar-sa" dirty="0">
                <a:solidFill>
                  <a:srgbClr val="FF0000"/>
                </a:solidFill>
              </a:rPr>
              <a:t>اللغة </a:t>
            </a:r>
            <a:r>
              <a:rPr lang="ar-sa" dirty="0" smtClean="0">
                <a:solidFill>
                  <a:srgbClr val="FF0000"/>
                </a:solidFill>
              </a:rPr>
              <a:t>العربية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nglish row: </a:t>
            </a:r>
            <a:r>
              <a:rPr lang="ar-sa" dirty="0" smtClean="0">
                <a:solidFill>
                  <a:srgbClr val="FF0000"/>
                </a:solidFill>
              </a:rPr>
              <a:t>الإنجليزية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47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3593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Languages in survey/sections &amp;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need to add </a:t>
            </a:r>
            <a:r>
              <a:rPr lang="en-US" dirty="0" err="1" smtClean="0">
                <a:solidFill>
                  <a:srgbClr val="FF0000"/>
                </a:solidFill>
              </a:rPr>
              <a:t>display.prompt.text.arabic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column to </a:t>
            </a:r>
            <a:r>
              <a:rPr lang="en-US" dirty="0" smtClean="0">
                <a:solidFill>
                  <a:srgbClr val="3366FF"/>
                </a:solidFill>
              </a:rPr>
              <a:t>the </a:t>
            </a:r>
            <a:r>
              <a:rPr lang="en-US" dirty="0" smtClean="0">
                <a:solidFill>
                  <a:srgbClr val="3366FF"/>
                </a:solidFill>
              </a:rPr>
              <a:t>survey </a:t>
            </a:r>
            <a:r>
              <a:rPr lang="en-US" dirty="0" smtClean="0">
                <a:solidFill>
                  <a:srgbClr val="3366FF"/>
                </a:solidFill>
              </a:rPr>
              <a:t>sheet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Let’s just </a:t>
            </a:r>
            <a:r>
              <a:rPr lang="en-US" dirty="0" smtClean="0">
                <a:solidFill>
                  <a:srgbClr val="3366FF"/>
                </a:solidFill>
              </a:rPr>
              <a:t>add content to this column for our test question in section 2</a:t>
            </a:r>
          </a:p>
          <a:p>
            <a:pPr lvl="1"/>
            <a:r>
              <a:rPr lang="ar-sa" dirty="0">
                <a:solidFill>
                  <a:srgbClr val="FF0000"/>
                </a:solidFill>
              </a:rPr>
              <a:t>هل عمل هذا </a:t>
            </a:r>
            <a:r>
              <a:rPr lang="ar-sa" dirty="0" smtClean="0">
                <a:solidFill>
                  <a:srgbClr val="FF0000"/>
                </a:solidFill>
              </a:rPr>
              <a:t>الاختبار</a:t>
            </a:r>
            <a:r>
              <a:rPr lang="ar-sa" dirty="0" smtClean="0"/>
              <a:t>؟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Also need to </a:t>
            </a:r>
            <a:r>
              <a:rPr lang="en-US" dirty="0" smtClean="0">
                <a:solidFill>
                  <a:srgbClr val="3366FF"/>
                </a:solidFill>
              </a:rPr>
              <a:t>update choices sheet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>
                <a:solidFill>
                  <a:srgbClr val="FF0000"/>
                </a:solidFill>
              </a:rPr>
              <a:t>display.text.arabic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column</a:t>
            </a:r>
          </a:p>
          <a:p>
            <a:pPr lvl="1"/>
            <a:r>
              <a:rPr lang="en-US" dirty="0" smtClean="0"/>
              <a:t>Add to </a:t>
            </a:r>
            <a:r>
              <a:rPr lang="en-US" dirty="0" smtClean="0">
                <a:solidFill>
                  <a:srgbClr val="3366FF"/>
                </a:solidFill>
              </a:rPr>
              <a:t>yes</a:t>
            </a:r>
            <a:r>
              <a:rPr lang="en-US" dirty="0" smtClean="0"/>
              <a:t> row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ar-sa" dirty="0" smtClean="0">
                <a:solidFill>
                  <a:srgbClr val="FF0000"/>
                </a:solidFill>
              </a:rPr>
              <a:t>نعم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Add to </a:t>
            </a:r>
            <a:r>
              <a:rPr lang="en-US" dirty="0" smtClean="0">
                <a:solidFill>
                  <a:srgbClr val="3366FF"/>
                </a:solidFill>
              </a:rPr>
              <a:t>no</a:t>
            </a:r>
            <a:r>
              <a:rPr lang="en-US" dirty="0" smtClean="0">
                <a:solidFill>
                  <a:srgbClr val="000000"/>
                </a:solidFill>
              </a:rPr>
              <a:t> row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ar-sa" dirty="0">
                <a:solidFill>
                  <a:srgbClr val="FF0000"/>
                </a:solidFill>
              </a:rPr>
              <a:t>لا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48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621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when you go to the survey and create a new instance, </a:t>
            </a:r>
            <a:r>
              <a:rPr lang="en-US" dirty="0" smtClean="0">
                <a:solidFill>
                  <a:srgbClr val="008000"/>
                </a:solidFill>
              </a:rPr>
              <a:t>in the navigation button you should have language choices</a:t>
            </a:r>
          </a:p>
          <a:p>
            <a:endParaRPr lang="en-US" dirty="0"/>
          </a:p>
          <a:p>
            <a:r>
              <a:rPr lang="en-US" dirty="0" smtClean="0"/>
              <a:t>Choose Arabic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Everything should now be labeled in Arabic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Can make similar changes in framework, translating </a:t>
            </a:r>
            <a:r>
              <a:rPr lang="en-US" dirty="0" err="1" smtClean="0"/>
              <a:t>framework_translations</a:t>
            </a:r>
            <a:r>
              <a:rPr lang="en-US" dirty="0" smtClean="0"/>
              <a:t> tab with </a:t>
            </a:r>
            <a:r>
              <a:rPr lang="en-US" dirty="0" err="1" smtClean="0"/>
              <a:t>text.arabic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49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76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0" lvl="1"/>
            <a:r>
              <a:rPr lang="en-US" dirty="0" smtClean="0"/>
              <a:t>Let’s define </a:t>
            </a:r>
            <a:r>
              <a:rPr lang="en-US" dirty="0"/>
              <a:t>a</a:t>
            </a:r>
            <a:r>
              <a:rPr lang="en-US" dirty="0" smtClean="0"/>
              <a:t>ge as an </a:t>
            </a:r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assign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q202</a:t>
            </a:r>
          </a:p>
          <a:p>
            <a:pPr marL="182880" lvl="1"/>
            <a:endParaRPr lang="en-US" dirty="0"/>
          </a:p>
          <a:p>
            <a:pPr marL="182880" lvl="1"/>
            <a:r>
              <a:rPr lang="en-US" dirty="0" smtClean="0"/>
              <a:t>Assign </a:t>
            </a:r>
            <a:r>
              <a:rPr lang="en-US" dirty="0"/>
              <a:t>requires an additional column in the survey (section) sheet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calculation </a:t>
            </a:r>
          </a:p>
          <a:p>
            <a:pPr marL="182880" lvl="1"/>
            <a:endParaRPr lang="en-US" dirty="0" smtClean="0"/>
          </a:p>
          <a:p>
            <a:pPr marL="182880" lvl="1"/>
            <a:r>
              <a:rPr lang="en-US" dirty="0" smtClean="0"/>
              <a:t>We have to use JavaScript formulas for calculation for assign:</a:t>
            </a:r>
            <a:endParaRPr lang="en-US" dirty="0"/>
          </a:p>
          <a:p>
            <a:pPr marL="457200" lvl="2"/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(2018</a:t>
            </a:r>
            <a:r>
              <a:rPr lang="mr-IN" dirty="0" smtClean="0">
                <a:solidFill>
                  <a:srgbClr val="FF0000"/>
                </a:solidFill>
                <a:latin typeface="Calibri"/>
                <a:cs typeface="Calibri"/>
              </a:rPr>
              <a:t>-(</a:t>
            </a:r>
            <a:r>
              <a:rPr lang="mr-IN" dirty="0">
                <a:solidFill>
                  <a:srgbClr val="FF0000"/>
                </a:solidFill>
                <a:latin typeface="Calibri"/>
                <a:cs typeface="Calibri"/>
              </a:rPr>
              <a:t>data('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q201</a:t>
            </a:r>
            <a:r>
              <a:rPr lang="mr-IN" dirty="0" smtClean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lang="mr-IN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pPr marL="457200" lvl="2"/>
            <a:r>
              <a:rPr lang="en-US" dirty="0" smtClean="0">
                <a:latin typeface="Calibri"/>
                <a:cs typeface="Calibri"/>
              </a:rPr>
              <a:t>2018-the year in q201</a:t>
            </a:r>
          </a:p>
          <a:p>
            <a:pPr marL="274320" lvl="2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182880" lvl="1"/>
            <a:r>
              <a:rPr lang="en-US" dirty="0" smtClean="0">
                <a:latin typeface="Calibri"/>
                <a:cs typeface="Calibri"/>
              </a:rPr>
              <a:t>We can then display this age</a:t>
            </a:r>
          </a:p>
          <a:p>
            <a:pPr marL="457200" lvl="2"/>
            <a:r>
              <a:rPr lang="en-US" dirty="0" smtClean="0">
                <a:solidFill>
                  <a:srgbClr val="3366FF"/>
                </a:solidFill>
                <a:latin typeface="Calibri"/>
                <a:cs typeface="Calibri"/>
              </a:rPr>
              <a:t>Type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note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dirty="0" smtClean="0">
                <a:solidFill>
                  <a:srgbClr val="3366FF"/>
                </a:solidFill>
                <a:latin typeface="Calibri"/>
                <a:cs typeface="Calibri"/>
              </a:rPr>
              <a:t>name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q202_note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dirty="0" err="1" smtClean="0">
                <a:solidFill>
                  <a:srgbClr val="3366FF"/>
                </a:solidFill>
                <a:latin typeface="Calibri"/>
                <a:cs typeface="Calibri"/>
              </a:rPr>
              <a:t>display.prompt.text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Age: {{data.q202}}</a:t>
            </a:r>
          </a:p>
          <a:p>
            <a:pPr marL="457200" lvl="2"/>
            <a:r>
              <a:rPr lang="en-US" dirty="0" smtClean="0">
                <a:latin typeface="Calibri"/>
                <a:cs typeface="Calibri"/>
              </a:rPr>
              <a:t>{{data.q202}} is how you call data to display, distinct from calculation</a:t>
            </a:r>
          </a:p>
          <a:p>
            <a:pPr marL="457200" lvl="2"/>
            <a:endParaRPr lang="en-US" dirty="0" smtClean="0"/>
          </a:p>
          <a:p>
            <a:pPr marL="182880" lvl="1"/>
            <a:r>
              <a:rPr lang="en-US" dirty="0">
                <a:latin typeface="Calibri"/>
                <a:cs typeface="Calibri"/>
              </a:rPr>
              <a:t>We also have to add a </a:t>
            </a:r>
            <a:r>
              <a:rPr lang="en-US" dirty="0">
                <a:solidFill>
                  <a:srgbClr val="3366FF"/>
                </a:solidFill>
                <a:latin typeface="Calibri"/>
                <a:cs typeface="Calibri"/>
              </a:rPr>
              <a:t>new sheet</a:t>
            </a:r>
            <a:r>
              <a:rPr lang="en-US" dirty="0">
                <a:latin typeface="Calibri"/>
                <a:cs typeface="Calibri"/>
              </a:rPr>
              <a:t>, called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</a:p>
          <a:p>
            <a:pPr marL="457200" lvl="2"/>
            <a:r>
              <a:rPr lang="en-US" dirty="0">
                <a:latin typeface="Calibri"/>
                <a:cs typeface="Calibri"/>
              </a:rPr>
              <a:t>It has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366FF"/>
                </a:solidFill>
                <a:latin typeface="Calibri"/>
                <a:cs typeface="Calibri"/>
              </a:rPr>
              <a:t>columns</a:t>
            </a:r>
            <a:r>
              <a:rPr lang="en-US" dirty="0">
                <a:latin typeface="Calibri"/>
                <a:cs typeface="Calibri"/>
              </a:rPr>
              <a:t>, like survey, but for assigned variables</a:t>
            </a:r>
          </a:p>
          <a:p>
            <a:pPr marL="457200" lvl="2"/>
            <a:r>
              <a:rPr lang="en-US" dirty="0">
                <a:solidFill>
                  <a:srgbClr val="3366FF"/>
                </a:solidFill>
                <a:latin typeface="Calibri"/>
                <a:cs typeface="Calibri"/>
              </a:rPr>
              <a:t>Type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integer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3366FF"/>
                </a:solidFill>
                <a:latin typeface="Calibri"/>
                <a:cs typeface="Calibri"/>
              </a:rPr>
              <a:t>name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q202</a:t>
            </a:r>
          </a:p>
          <a:p>
            <a:pPr marL="182880" lvl="1"/>
            <a:endParaRPr lang="en-US" dirty="0"/>
          </a:p>
          <a:p>
            <a:pPr marL="182880" lvl="1"/>
            <a:endParaRPr lang="en-US" dirty="0"/>
          </a:p>
          <a:p>
            <a:pPr marL="182880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5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0858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navigate to the year of birth and </a:t>
            </a:r>
            <a:r>
              <a:rPr lang="en-US" dirty="0" smtClean="0">
                <a:solidFill>
                  <a:srgbClr val="008000"/>
                </a:solidFill>
              </a:rPr>
              <a:t>check that it calculated age correctly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6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435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. Calling on </a:t>
            </a:r>
            <a:r>
              <a:rPr lang="en-US" dirty="0" err="1" smtClean="0"/>
              <a:t>csv</a:t>
            </a:r>
            <a:r>
              <a:rPr lang="en-US" dirty="0" smtClean="0"/>
              <a:t> through a query &amp; choice filters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278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Dealing with complex sets of choices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far we have been using very simple choices in the select questions (yes no)</a:t>
            </a:r>
          </a:p>
          <a:p>
            <a:endParaRPr lang="en-US" dirty="0"/>
          </a:p>
          <a:p>
            <a:r>
              <a:rPr lang="en-US" dirty="0" smtClean="0"/>
              <a:t>Some questions will have large or multi-level choices</a:t>
            </a:r>
          </a:p>
          <a:p>
            <a:pPr lvl="1"/>
            <a:r>
              <a:rPr lang="en-US" dirty="0" smtClean="0"/>
              <a:t>Example: Occupation codes</a:t>
            </a:r>
          </a:p>
          <a:p>
            <a:pPr lvl="1"/>
            <a:endParaRPr lang="en-US" dirty="0"/>
          </a:p>
          <a:p>
            <a:r>
              <a:rPr lang="en-US" dirty="0" smtClean="0"/>
              <a:t>Complex choices can be stored in a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Then called on by ODK</a:t>
            </a:r>
          </a:p>
          <a:p>
            <a:pPr lvl="1"/>
            <a:endParaRPr lang="en-US" dirty="0"/>
          </a:p>
          <a:p>
            <a:r>
              <a:rPr lang="en-US" dirty="0" smtClean="0"/>
              <a:t>We are going to test this for two occupation levels</a:t>
            </a:r>
          </a:p>
          <a:p>
            <a:pPr lvl="1"/>
            <a:r>
              <a:rPr lang="en-US" dirty="0" smtClean="0"/>
              <a:t>In ODK Advanced Workbook Structure Solution, there is a </a:t>
            </a:r>
            <a:r>
              <a:rPr lang="en-US" dirty="0" err="1" smtClean="0"/>
              <a:t>csv</a:t>
            </a:r>
            <a:r>
              <a:rPr lang="en-US" dirty="0" smtClean="0"/>
              <a:t> named </a:t>
            </a:r>
            <a:r>
              <a:rPr lang="en-US" dirty="0" err="1" smtClean="0"/>
              <a:t>occupation.csv</a:t>
            </a:r>
            <a:endParaRPr lang="en-US" dirty="0" smtClean="0"/>
          </a:p>
          <a:p>
            <a:pPr lvl="1"/>
            <a:r>
              <a:rPr lang="en-US" dirty="0" smtClean="0"/>
              <a:t>Note the column headers (oc1, oc2) as these will be key to calling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8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5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ODK “finds” things very specifically in the directory structure</a:t>
            </a:r>
          </a:p>
          <a:p>
            <a:endParaRPr lang="en-US" dirty="0"/>
          </a:p>
          <a:p>
            <a:r>
              <a:rPr lang="en-US" dirty="0" err="1" smtClean="0"/>
              <a:t>Csv</a:t>
            </a:r>
            <a:r>
              <a:rPr lang="en-US" dirty="0"/>
              <a:t> </a:t>
            </a:r>
            <a:r>
              <a:rPr lang="en-US" dirty="0" smtClean="0"/>
              <a:t>files that go with a particular form should be in the same exact folder as that form</a:t>
            </a:r>
          </a:p>
          <a:p>
            <a:pPr lvl="1"/>
            <a:endParaRPr lang="en-US" dirty="0"/>
          </a:p>
          <a:p>
            <a:r>
              <a:rPr lang="en-US" dirty="0" smtClean="0"/>
              <a:t>Copy </a:t>
            </a:r>
            <a:r>
              <a:rPr lang="en-US" dirty="0" err="1" smtClean="0"/>
              <a:t>occupation.csv</a:t>
            </a:r>
            <a:r>
              <a:rPr lang="en-US" dirty="0" smtClean="0"/>
              <a:t> from </a:t>
            </a:r>
            <a:r>
              <a:rPr lang="en-US" dirty="0">
                <a:solidFill>
                  <a:srgbClr val="3366FF"/>
                </a:solidFill>
              </a:rPr>
              <a:t>ODK Advanced Workbook Structure Solution </a:t>
            </a:r>
            <a:r>
              <a:rPr lang="en-US" dirty="0" err="1">
                <a:solidFill>
                  <a:srgbClr val="3366FF"/>
                </a:solidFill>
              </a:rPr>
              <a:t>abc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3366FF"/>
                </a:solidFill>
              </a:rPr>
              <a:t>where the firstForm.xlsx </a:t>
            </a:r>
            <a:r>
              <a:rPr lang="en-US" dirty="0" smtClean="0"/>
              <a:t>file is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app-designer/app/</a:t>
            </a:r>
            <a:r>
              <a:rPr lang="en-US" dirty="0" err="1" smtClean="0">
                <a:solidFill>
                  <a:srgbClr val="3366FF"/>
                </a:solidFill>
              </a:rPr>
              <a:t>config</a:t>
            </a:r>
            <a:r>
              <a:rPr lang="en-US" dirty="0" smtClean="0">
                <a:solidFill>
                  <a:srgbClr val="3366FF"/>
                </a:solidFill>
              </a:rPr>
              <a:t>/tables/</a:t>
            </a:r>
            <a:r>
              <a:rPr lang="en-US" dirty="0" err="1" smtClean="0">
                <a:solidFill>
                  <a:srgbClr val="3366FF"/>
                </a:solidFill>
              </a:rPr>
              <a:t>firstForm</a:t>
            </a:r>
            <a:r>
              <a:rPr lang="en-US" dirty="0" smtClean="0">
                <a:solidFill>
                  <a:srgbClr val="3366FF"/>
                </a:solidFill>
              </a:rPr>
              <a:t>/forms/</a:t>
            </a:r>
            <a:r>
              <a:rPr lang="en-US" dirty="0" err="1" smtClean="0">
                <a:solidFill>
                  <a:srgbClr val="3366FF"/>
                </a:solidFill>
              </a:rPr>
              <a:t>firstForm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237B-50A8-1D40-9343-042C767923F7}" type="slidenum">
              <a:rPr lang="en-US" smtClean="0">
                <a:latin typeface="Corbel"/>
              </a:rPr>
              <a:pPr/>
              <a:t>9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9537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1346</TotalTime>
  <Words>2570</Words>
  <Application>Microsoft Macintosh PowerPoint</Application>
  <PresentationFormat>On-screen Show (4:3)</PresentationFormat>
  <Paragraphs>407</Paragraphs>
  <Slides>49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Adjacency</vt:lpstr>
      <vt:lpstr>Blue bar theme</vt:lpstr>
      <vt:lpstr>ODK Advanced Workbook Structure</vt:lpstr>
      <vt:lpstr>a. Assigning variables</vt:lpstr>
      <vt:lpstr>Assign</vt:lpstr>
      <vt:lpstr>Section 2: Member prompts</vt:lpstr>
      <vt:lpstr>Assigning age</vt:lpstr>
      <vt:lpstr>Convert and test</vt:lpstr>
      <vt:lpstr>b. Calling on csv through a query &amp; choice filters</vt:lpstr>
      <vt:lpstr>Dealing with complex sets of choices</vt:lpstr>
      <vt:lpstr>Location of csv files</vt:lpstr>
      <vt:lpstr>Querying the csv</vt:lpstr>
      <vt:lpstr>Adding the question for the query</vt:lpstr>
      <vt:lpstr>Convert and test</vt:lpstr>
      <vt:lpstr>Choice filters</vt:lpstr>
      <vt:lpstr>Query for second level of occupation</vt:lpstr>
      <vt:lpstr>Question for occupation 2</vt:lpstr>
      <vt:lpstr>Choice filters for kism and shyakha</vt:lpstr>
      <vt:lpstr>Convert and test</vt:lpstr>
      <vt:lpstr>c. Adding a subform</vt:lpstr>
      <vt:lpstr>Subforms</vt:lpstr>
      <vt:lpstr>Structure of subforms</vt:lpstr>
      <vt:lpstr>A subform for household members</vt:lpstr>
      <vt:lpstr>Subform settings</vt:lpstr>
      <vt:lpstr>Subform survey</vt:lpstr>
      <vt:lpstr>Subform choices</vt:lpstr>
      <vt:lpstr>Subform model</vt:lpstr>
      <vt:lpstr>Main survey: adding subform</vt:lpstr>
      <vt:lpstr>Main survey: modifying queries</vt:lpstr>
      <vt:lpstr>Converting and testing</vt:lpstr>
      <vt:lpstr>Linking back again: question</vt:lpstr>
      <vt:lpstr>Convert and test</vt:lpstr>
      <vt:lpstr>d. Preloading data</vt:lpstr>
      <vt:lpstr>Purposes of preloading data</vt:lpstr>
      <vt:lpstr>Preloading example</vt:lpstr>
      <vt:lpstr>New question</vt:lpstr>
      <vt:lpstr>Convert and test</vt:lpstr>
      <vt:lpstr>Location for preloaded data</vt:lpstr>
      <vt:lpstr>Push to tablet</vt:lpstr>
      <vt:lpstr>Test in Survey</vt:lpstr>
      <vt:lpstr>Preloading our data</vt:lpstr>
      <vt:lpstr>Working with preloaded data</vt:lpstr>
      <vt:lpstr>e. Constraints</vt:lpstr>
      <vt:lpstr>Constraints</vt:lpstr>
      <vt:lpstr>Applying a constraint</vt:lpstr>
      <vt:lpstr>Convert and test</vt:lpstr>
      <vt:lpstr>e. Languages</vt:lpstr>
      <vt:lpstr>Languages</vt:lpstr>
      <vt:lpstr>Settings for languages</vt:lpstr>
      <vt:lpstr>Languages in survey/sections &amp; choices</vt:lpstr>
      <vt:lpstr>Convert and test</vt:lpstr>
    </vt:vector>
  </TitlesOfParts>
  <Company>University of MN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Krafft</dc:creator>
  <cp:lastModifiedBy>Caroline Krafft</cp:lastModifiedBy>
  <cp:revision>435</cp:revision>
  <cp:lastPrinted>2017-07-06T18:09:27Z</cp:lastPrinted>
  <dcterms:created xsi:type="dcterms:W3CDTF">2017-06-30T18:41:05Z</dcterms:created>
  <dcterms:modified xsi:type="dcterms:W3CDTF">2018-01-19T20:12:31Z</dcterms:modified>
</cp:coreProperties>
</file>