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Aileron Regular Bold" panose="020B0604020202020204" charset="0"/>
      <p:regular r:id="rId22"/>
    </p:embeddedFont>
    <p:embeddedFont>
      <p:font typeface="Aileron Regular Italics" panose="020B0604020202020204" charset="0"/>
      <p:regular r:id="rId23"/>
    </p:embeddedFont>
    <p:embeddedFont>
      <p:font typeface="Calibri" panose="020F0502020204030204" pitchFamily="34" charset="0"/>
      <p:regular r:id="rId24"/>
      <p:bold r:id="rId25"/>
      <p:italic r:id="rId26"/>
      <p:boldItalic r:id="rId27"/>
    </p:embeddedFont>
    <p:embeddedFont>
      <p:font typeface="Canva Sans" panose="020B0604020202020204" charset="0"/>
      <p:regular r:id="rId28"/>
    </p:embeddedFont>
    <p:embeddedFont>
      <p:font typeface="Canva Sans Bold" panose="020B0604020202020204" charset="0"/>
      <p:regular r:id="rId29"/>
    </p:embeddedFont>
    <p:embeddedFont>
      <p:font typeface="Inter Bold" panose="020B0604020202020204" charset="0"/>
      <p:regular r:id="rId30"/>
    </p:embeddedFont>
    <p:embeddedFont>
      <p:font typeface="Open Sans" panose="020B0606030504020204" pitchFamily="34" charset="0"/>
      <p:regular r:id="rId31"/>
    </p:embeddedFont>
    <p:embeddedFont>
      <p:font typeface="Open Sans Bold" panose="020B0604020202020204" charset="0"/>
      <p:regular r:id="rId32"/>
    </p:embeddedFont>
    <p:embeddedFont>
      <p:font typeface="Poppins" panose="00000500000000000000" pitchFamily="2" charset="0"/>
      <p:regular r:id="rId33"/>
    </p:embeddedFont>
    <p:embeddedFont>
      <p:font typeface="Poppins 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54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999"/>
          </a:blip>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551977" y="-170836"/>
            <a:ext cx="4736023" cy="4736023"/>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915273" y="5804957"/>
            <a:ext cx="2284867" cy="2284867"/>
          </a:xfrm>
          <a:prstGeom prst="rect">
            <a:avLst/>
          </a:prstGeom>
        </p:spPr>
      </p:pic>
      <p:sp>
        <p:nvSpPr>
          <p:cNvPr id="5" name="TextBox 5"/>
          <p:cNvSpPr txBox="1"/>
          <p:nvPr/>
        </p:nvSpPr>
        <p:spPr>
          <a:xfrm>
            <a:off x="278393" y="3706438"/>
            <a:ext cx="6051848" cy="5303318"/>
          </a:xfrm>
          <a:prstGeom prst="rect">
            <a:avLst/>
          </a:prstGeom>
        </p:spPr>
        <p:txBody>
          <a:bodyPr lIns="0" tIns="0" rIns="0" bIns="0" rtlCol="0" anchor="t">
            <a:spAutoFit/>
          </a:bodyPr>
          <a:lstStyle/>
          <a:p>
            <a:pPr>
              <a:lnSpc>
                <a:spcPts val="4663"/>
              </a:lnSpc>
            </a:pPr>
            <a:r>
              <a:rPr lang="en-US" sz="3559" spc="177">
                <a:solidFill>
                  <a:srgbClr val="000000"/>
                </a:solidFill>
                <a:latin typeface="Aileron Regular Bold"/>
              </a:rPr>
              <a:t>By - </a:t>
            </a:r>
          </a:p>
          <a:p>
            <a:pPr>
              <a:lnSpc>
                <a:spcPts val="4663"/>
              </a:lnSpc>
            </a:pPr>
            <a:endParaRPr lang="en-US" sz="3559" spc="177">
              <a:solidFill>
                <a:srgbClr val="000000"/>
              </a:solidFill>
              <a:latin typeface="Aileron Regular Bold"/>
            </a:endParaRPr>
          </a:p>
          <a:p>
            <a:pPr>
              <a:lnSpc>
                <a:spcPts val="4663"/>
              </a:lnSpc>
            </a:pPr>
            <a:r>
              <a:rPr lang="en-US" sz="3559" spc="177">
                <a:solidFill>
                  <a:srgbClr val="000000"/>
                </a:solidFill>
                <a:latin typeface="Aileron Regular Bold"/>
              </a:rPr>
              <a:t>SHREENATH .S. GHATE</a:t>
            </a:r>
          </a:p>
          <a:p>
            <a:pPr>
              <a:lnSpc>
                <a:spcPts val="4663"/>
              </a:lnSpc>
            </a:pPr>
            <a:r>
              <a:rPr lang="en-US" sz="3559" spc="177">
                <a:solidFill>
                  <a:srgbClr val="000000"/>
                </a:solidFill>
                <a:latin typeface="Aileron Regular Bold"/>
              </a:rPr>
              <a:t>SHUBHAM KUMAR SINGH </a:t>
            </a:r>
          </a:p>
          <a:p>
            <a:pPr>
              <a:lnSpc>
                <a:spcPts val="4663"/>
              </a:lnSpc>
            </a:pPr>
            <a:r>
              <a:rPr lang="en-US" sz="3559" spc="177">
                <a:solidFill>
                  <a:srgbClr val="000000"/>
                </a:solidFill>
                <a:latin typeface="Aileron Regular Bold"/>
              </a:rPr>
              <a:t>PGP-DSBA (2022-23)</a:t>
            </a:r>
          </a:p>
          <a:p>
            <a:pPr>
              <a:lnSpc>
                <a:spcPts val="4663"/>
              </a:lnSpc>
            </a:pPr>
            <a:endParaRPr lang="en-US" sz="3559" spc="177">
              <a:solidFill>
                <a:srgbClr val="000000"/>
              </a:solidFill>
              <a:latin typeface="Aileron Regular Bold"/>
            </a:endParaRPr>
          </a:p>
          <a:p>
            <a:pPr>
              <a:lnSpc>
                <a:spcPts val="4663"/>
              </a:lnSpc>
            </a:pPr>
            <a:r>
              <a:rPr lang="en-US" sz="3559" spc="177">
                <a:solidFill>
                  <a:srgbClr val="000000"/>
                </a:solidFill>
                <a:latin typeface="Aileron Regular Bold"/>
              </a:rPr>
              <a:t>Under the Guidance of,</a:t>
            </a:r>
          </a:p>
          <a:p>
            <a:pPr>
              <a:lnSpc>
                <a:spcPts val="4663"/>
              </a:lnSpc>
            </a:pPr>
            <a:r>
              <a:rPr lang="en-US" sz="3559" spc="177">
                <a:solidFill>
                  <a:srgbClr val="000000"/>
                </a:solidFill>
                <a:latin typeface="Aileron Regular Bold"/>
              </a:rPr>
              <a:t>Mr. UDAY</a:t>
            </a:r>
          </a:p>
          <a:p>
            <a:pPr>
              <a:lnSpc>
                <a:spcPts val="4663"/>
              </a:lnSpc>
            </a:pPr>
            <a:endParaRPr lang="en-US" sz="3559" spc="177">
              <a:solidFill>
                <a:srgbClr val="000000"/>
              </a:solidFill>
              <a:latin typeface="Aileron Regular Bold"/>
            </a:endParaRPr>
          </a:p>
        </p:txBody>
      </p:sp>
      <p:sp>
        <p:nvSpPr>
          <p:cNvPr id="6" name="TextBox 6"/>
          <p:cNvSpPr txBox="1"/>
          <p:nvPr/>
        </p:nvSpPr>
        <p:spPr>
          <a:xfrm>
            <a:off x="278393" y="1358582"/>
            <a:ext cx="12359184" cy="2079562"/>
          </a:xfrm>
          <a:prstGeom prst="rect">
            <a:avLst/>
          </a:prstGeom>
        </p:spPr>
        <p:txBody>
          <a:bodyPr lIns="0" tIns="0" rIns="0" bIns="0" rtlCol="0" anchor="t">
            <a:spAutoFit/>
          </a:bodyPr>
          <a:lstStyle/>
          <a:p>
            <a:pPr>
              <a:lnSpc>
                <a:spcPts val="4715"/>
              </a:lnSpc>
            </a:pPr>
            <a:r>
              <a:rPr lang="en-US" sz="3599" spc="179">
                <a:solidFill>
                  <a:srgbClr val="FFFFFF"/>
                </a:solidFill>
                <a:latin typeface="Aileron Regular Italics"/>
              </a:rPr>
              <a:t> </a:t>
            </a:r>
          </a:p>
          <a:p>
            <a:pPr>
              <a:lnSpc>
                <a:spcPts val="4715"/>
              </a:lnSpc>
            </a:pPr>
            <a:endParaRPr lang="en-US" sz="3599" spc="179">
              <a:solidFill>
                <a:srgbClr val="FFFFFF"/>
              </a:solidFill>
              <a:latin typeface="Aileron Regular Italics"/>
            </a:endParaRPr>
          </a:p>
          <a:p>
            <a:pPr>
              <a:lnSpc>
                <a:spcPts val="7204"/>
              </a:lnSpc>
            </a:pPr>
            <a:r>
              <a:rPr lang="en-US" sz="5499" spc="274">
                <a:solidFill>
                  <a:srgbClr val="000000"/>
                </a:solidFill>
                <a:latin typeface="Aileron Regular Bold"/>
              </a:rPr>
              <a:t>Customer Churn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sp>
        <p:nvSpPr>
          <p:cNvPr id="3" name="AutoShape 3"/>
          <p:cNvSpPr/>
          <p:nvPr/>
        </p:nvSpPr>
        <p:spPr>
          <a:xfrm rot="-5400000">
            <a:off x="4601845" y="5537518"/>
            <a:ext cx="9084310" cy="0"/>
          </a:xfrm>
          <a:prstGeom prst="line">
            <a:avLst/>
          </a:prstGeom>
          <a:ln w="66675" cap="flat">
            <a:solidFill>
              <a:srgbClr val="000000">
                <a:alpha val="23922"/>
              </a:srgbClr>
            </a:solidFill>
            <a:prstDash val="solid"/>
            <a:headEnd type="none" w="sm" len="sm"/>
            <a:tailEnd type="none" w="sm" len="sm"/>
          </a:ln>
        </p:spPr>
      </p:sp>
      <p:pic>
        <p:nvPicPr>
          <p:cNvPr id="4" name="Picture 4"/>
          <p:cNvPicPr>
            <a:picLocks noChangeAspect="1"/>
          </p:cNvPicPr>
          <p:nvPr/>
        </p:nvPicPr>
        <p:blipFill>
          <a:blip r:embed="rId3"/>
          <a:srcRect/>
          <a:stretch>
            <a:fillRect/>
          </a:stretch>
        </p:blipFill>
        <p:spPr>
          <a:xfrm>
            <a:off x="9522458" y="1713141"/>
            <a:ext cx="8262331" cy="5489548"/>
          </a:xfrm>
          <a:prstGeom prst="rect">
            <a:avLst/>
          </a:prstGeom>
        </p:spPr>
      </p:pic>
      <p:sp>
        <p:nvSpPr>
          <p:cNvPr id="5" name="TextBox 5"/>
          <p:cNvSpPr txBox="1"/>
          <p:nvPr/>
        </p:nvSpPr>
        <p:spPr>
          <a:xfrm>
            <a:off x="5917919" y="70882"/>
            <a:ext cx="6385487" cy="571500"/>
          </a:xfrm>
          <a:prstGeom prst="rect">
            <a:avLst/>
          </a:prstGeom>
        </p:spPr>
        <p:txBody>
          <a:bodyPr lIns="0" tIns="0" rIns="0" bIns="0" rtlCol="0" anchor="t">
            <a:spAutoFit/>
          </a:bodyPr>
          <a:lstStyle/>
          <a:p>
            <a:pPr>
              <a:lnSpc>
                <a:spcPts val="4200"/>
              </a:lnSpc>
            </a:pPr>
            <a:r>
              <a:rPr lang="en-US" sz="3500">
                <a:solidFill>
                  <a:srgbClr val="171616"/>
                </a:solidFill>
                <a:latin typeface="Poppins Bold"/>
              </a:rPr>
              <a:t>EDA - Multivariate Analysis</a:t>
            </a:r>
          </a:p>
        </p:txBody>
      </p:sp>
      <p:sp>
        <p:nvSpPr>
          <p:cNvPr id="6" name="TextBox 6"/>
          <p:cNvSpPr txBox="1"/>
          <p:nvPr/>
        </p:nvSpPr>
        <p:spPr>
          <a:xfrm>
            <a:off x="9682162" y="1155599"/>
            <a:ext cx="7942922" cy="342520"/>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Bold"/>
              </a:rPr>
              <a:t>4. Day since CC connect  Vs Revenue per month  Vs  Churn</a:t>
            </a:r>
          </a:p>
        </p:txBody>
      </p:sp>
      <p:sp>
        <p:nvSpPr>
          <p:cNvPr id="7" name="TextBox 7"/>
          <p:cNvSpPr txBox="1"/>
          <p:nvPr/>
        </p:nvSpPr>
        <p:spPr>
          <a:xfrm>
            <a:off x="9316378" y="7745614"/>
            <a:ext cx="7942922" cy="1056767"/>
          </a:xfrm>
          <a:prstGeom prst="rect">
            <a:avLst/>
          </a:prstGeom>
        </p:spPr>
        <p:txBody>
          <a:bodyPr lIns="0" tIns="0" rIns="0" bIns="0" rtlCol="0" anchor="t">
            <a:spAutoFit/>
          </a:bodyPr>
          <a:lstStyle/>
          <a:p>
            <a:pPr marL="328169" lvl="1" indent="-164084">
              <a:lnSpc>
                <a:spcPts val="2128"/>
              </a:lnSpc>
              <a:buFont typeface="Arial"/>
              <a:buChar char="•"/>
            </a:pPr>
            <a:r>
              <a:rPr lang="en-US" sz="1520">
                <a:solidFill>
                  <a:srgbClr val="171616"/>
                </a:solidFill>
                <a:latin typeface="Open Sans"/>
              </a:rPr>
              <a:t>As we can observe from scatter plot and Table graph high account user count is not much impact on retaining the customers. Highest revenue generating accounts are those whose users per account are between 3 to 5 users per count.</a:t>
            </a:r>
          </a:p>
          <a:p>
            <a:pPr>
              <a:lnSpc>
                <a:spcPts val="2128"/>
              </a:lnSpc>
            </a:pPr>
            <a:endParaRPr lang="en-US" sz="1520">
              <a:solidFill>
                <a:srgbClr val="171616"/>
              </a:solidFill>
              <a:latin typeface="Open Sans"/>
            </a:endParaRPr>
          </a:p>
        </p:txBody>
      </p:sp>
      <p:pic>
        <p:nvPicPr>
          <p:cNvPr id="8" name="Picture 8"/>
          <p:cNvPicPr>
            <a:picLocks noChangeAspect="1"/>
          </p:cNvPicPr>
          <p:nvPr/>
        </p:nvPicPr>
        <p:blipFill>
          <a:blip r:embed="rId4"/>
          <a:srcRect r="923"/>
          <a:stretch>
            <a:fillRect/>
          </a:stretch>
        </p:blipFill>
        <p:spPr>
          <a:xfrm>
            <a:off x="3537" y="1713141"/>
            <a:ext cx="8939382" cy="3934812"/>
          </a:xfrm>
          <a:prstGeom prst="rect">
            <a:avLst/>
          </a:prstGeom>
        </p:spPr>
      </p:pic>
      <p:sp>
        <p:nvSpPr>
          <p:cNvPr id="9" name="TextBox 9"/>
          <p:cNvSpPr txBox="1"/>
          <p:nvPr/>
        </p:nvSpPr>
        <p:spPr>
          <a:xfrm>
            <a:off x="973200" y="1155599"/>
            <a:ext cx="7221275" cy="342520"/>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Bold"/>
              </a:rPr>
              <a:t>3. Account user count  Vs  Revenue per month Vs  Churn</a:t>
            </a:r>
          </a:p>
        </p:txBody>
      </p:sp>
      <p:sp>
        <p:nvSpPr>
          <p:cNvPr id="10" name="TextBox 10"/>
          <p:cNvSpPr txBox="1"/>
          <p:nvPr/>
        </p:nvSpPr>
        <p:spPr>
          <a:xfrm>
            <a:off x="778618" y="6398263"/>
            <a:ext cx="7942922" cy="1056767"/>
          </a:xfrm>
          <a:prstGeom prst="rect">
            <a:avLst/>
          </a:prstGeom>
        </p:spPr>
        <p:txBody>
          <a:bodyPr lIns="0" tIns="0" rIns="0" bIns="0" rtlCol="0" anchor="t">
            <a:spAutoFit/>
          </a:bodyPr>
          <a:lstStyle/>
          <a:p>
            <a:pPr marL="328169" lvl="1" indent="-164084">
              <a:lnSpc>
                <a:spcPts val="2128"/>
              </a:lnSpc>
              <a:buFont typeface="Arial"/>
              <a:buChar char="•"/>
            </a:pPr>
            <a:r>
              <a:rPr lang="en-US" sz="1520">
                <a:solidFill>
                  <a:srgbClr val="171616"/>
                </a:solidFill>
                <a:latin typeface="Open Sans"/>
              </a:rPr>
              <a:t>As we can observe from scatter plot and Table graph high account user count is not much impact on retaining the customers. Highest revenue generating accounts are those whose users per account are between 3 to 5 users per count.</a:t>
            </a:r>
          </a:p>
          <a:p>
            <a:pPr>
              <a:lnSpc>
                <a:spcPts val="2128"/>
              </a:lnSpc>
            </a:pPr>
            <a:endParaRPr lang="en-US" sz="1520">
              <a:solidFill>
                <a:srgbClr val="171616"/>
              </a:solidFill>
              <a:latin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sp>
        <p:nvSpPr>
          <p:cNvPr id="3" name="AutoShape 3"/>
          <p:cNvSpPr/>
          <p:nvPr/>
        </p:nvSpPr>
        <p:spPr>
          <a:xfrm rot="-5400000">
            <a:off x="4601845" y="5537518"/>
            <a:ext cx="9084310" cy="0"/>
          </a:xfrm>
          <a:prstGeom prst="line">
            <a:avLst/>
          </a:prstGeom>
          <a:ln w="66675" cap="flat">
            <a:solidFill>
              <a:srgbClr val="000000">
                <a:alpha val="23922"/>
              </a:srgbClr>
            </a:solidFill>
            <a:prstDash val="solid"/>
            <a:headEnd type="none" w="sm" len="sm"/>
            <a:tailEnd type="none" w="sm" len="sm"/>
          </a:ln>
        </p:spPr>
      </p:sp>
      <p:sp>
        <p:nvSpPr>
          <p:cNvPr id="4" name="TextBox 4"/>
          <p:cNvSpPr txBox="1"/>
          <p:nvPr/>
        </p:nvSpPr>
        <p:spPr>
          <a:xfrm>
            <a:off x="973200" y="1155599"/>
            <a:ext cx="7221275" cy="1009270"/>
          </a:xfrm>
          <a:prstGeom prst="rect">
            <a:avLst/>
          </a:prstGeom>
        </p:spPr>
        <p:txBody>
          <a:bodyPr lIns="0" tIns="0" rIns="0" bIns="0" rtlCol="0" anchor="t">
            <a:spAutoFit/>
          </a:bodyPr>
          <a:lstStyle/>
          <a:p>
            <a:pPr>
              <a:lnSpc>
                <a:spcPts val="2645"/>
              </a:lnSpc>
            </a:pPr>
            <a:r>
              <a:rPr lang="en-US" sz="1889">
                <a:solidFill>
                  <a:srgbClr val="171616"/>
                </a:solidFill>
                <a:latin typeface="Poppins Bold"/>
              </a:rPr>
              <a:t>5. Benifit received by customer Vs Revenue per month Vs Churn</a:t>
            </a:r>
          </a:p>
          <a:p>
            <a:pPr>
              <a:lnSpc>
                <a:spcPts val="2645"/>
              </a:lnSpc>
              <a:spcBef>
                <a:spcPct val="0"/>
              </a:spcBef>
            </a:pPr>
            <a:endParaRPr lang="en-US" sz="1889">
              <a:solidFill>
                <a:srgbClr val="171616"/>
              </a:solidFill>
              <a:latin typeface="Poppins Bold"/>
            </a:endParaRPr>
          </a:p>
        </p:txBody>
      </p:sp>
      <p:pic>
        <p:nvPicPr>
          <p:cNvPr id="5" name="Picture 5"/>
          <p:cNvPicPr>
            <a:picLocks noChangeAspect="1"/>
          </p:cNvPicPr>
          <p:nvPr/>
        </p:nvPicPr>
        <p:blipFill>
          <a:blip r:embed="rId3"/>
          <a:srcRect/>
          <a:stretch>
            <a:fillRect/>
          </a:stretch>
        </p:blipFill>
        <p:spPr>
          <a:xfrm>
            <a:off x="620623" y="2069619"/>
            <a:ext cx="7663371" cy="5775786"/>
          </a:xfrm>
          <a:prstGeom prst="rect">
            <a:avLst/>
          </a:prstGeom>
        </p:spPr>
      </p:pic>
      <p:pic>
        <p:nvPicPr>
          <p:cNvPr id="6" name="Picture 6"/>
          <p:cNvPicPr>
            <a:picLocks noChangeAspect="1"/>
          </p:cNvPicPr>
          <p:nvPr/>
        </p:nvPicPr>
        <p:blipFill>
          <a:blip r:embed="rId4"/>
          <a:srcRect/>
          <a:stretch>
            <a:fillRect/>
          </a:stretch>
        </p:blipFill>
        <p:spPr>
          <a:xfrm>
            <a:off x="9682162" y="2069619"/>
            <a:ext cx="8131277" cy="5481918"/>
          </a:xfrm>
          <a:prstGeom prst="rect">
            <a:avLst/>
          </a:prstGeom>
        </p:spPr>
      </p:pic>
      <p:sp>
        <p:nvSpPr>
          <p:cNvPr id="7" name="TextBox 7"/>
          <p:cNvSpPr txBox="1"/>
          <p:nvPr/>
        </p:nvSpPr>
        <p:spPr>
          <a:xfrm>
            <a:off x="5917919" y="70882"/>
            <a:ext cx="6385487" cy="571500"/>
          </a:xfrm>
          <a:prstGeom prst="rect">
            <a:avLst/>
          </a:prstGeom>
        </p:spPr>
        <p:txBody>
          <a:bodyPr lIns="0" tIns="0" rIns="0" bIns="0" rtlCol="0" anchor="t">
            <a:spAutoFit/>
          </a:bodyPr>
          <a:lstStyle/>
          <a:p>
            <a:pPr>
              <a:lnSpc>
                <a:spcPts val="4200"/>
              </a:lnSpc>
            </a:pPr>
            <a:r>
              <a:rPr lang="en-US" sz="3500">
                <a:solidFill>
                  <a:srgbClr val="171616"/>
                </a:solidFill>
                <a:latin typeface="Poppins Bold"/>
              </a:rPr>
              <a:t>EDA - Multivariate Analysis</a:t>
            </a:r>
          </a:p>
        </p:txBody>
      </p:sp>
      <p:sp>
        <p:nvSpPr>
          <p:cNvPr id="8" name="TextBox 8"/>
          <p:cNvSpPr txBox="1"/>
          <p:nvPr/>
        </p:nvSpPr>
        <p:spPr>
          <a:xfrm>
            <a:off x="9682162" y="1155599"/>
            <a:ext cx="7942922" cy="342520"/>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Bold"/>
              </a:rPr>
              <a:t>6. Service score  Vs Revenue per month  Vs  Churn</a:t>
            </a:r>
          </a:p>
        </p:txBody>
      </p:sp>
      <p:sp>
        <p:nvSpPr>
          <p:cNvPr id="9" name="TextBox 9"/>
          <p:cNvSpPr txBox="1"/>
          <p:nvPr/>
        </p:nvSpPr>
        <p:spPr>
          <a:xfrm>
            <a:off x="9776340" y="8094462"/>
            <a:ext cx="7942922" cy="1868297"/>
          </a:xfrm>
          <a:prstGeom prst="rect">
            <a:avLst/>
          </a:prstGeom>
        </p:spPr>
        <p:txBody>
          <a:bodyPr lIns="0" tIns="0" rIns="0" bIns="0" rtlCol="0" anchor="t">
            <a:spAutoFit/>
          </a:bodyPr>
          <a:lstStyle/>
          <a:p>
            <a:pPr>
              <a:lnSpc>
                <a:spcPts val="2547"/>
              </a:lnSpc>
            </a:pPr>
            <a:r>
              <a:rPr lang="en-US" sz="1819">
                <a:solidFill>
                  <a:srgbClr val="171616"/>
                </a:solidFill>
                <a:latin typeface="Open Sans"/>
              </a:rPr>
              <a:t>As we can observe from scatter plot and Table graph that our top three revenue generating customer in terms of their satisfaction score are service score 3 after that service score 2 then service score 4. We can say that we can work to provide better service to the customer segments who are giving us most of the revenue but their satisfaction is low.</a:t>
            </a:r>
          </a:p>
          <a:p>
            <a:pPr>
              <a:lnSpc>
                <a:spcPts val="2547"/>
              </a:lnSpc>
            </a:pPr>
            <a:endParaRPr lang="en-US" sz="1819">
              <a:solidFill>
                <a:srgbClr val="171616"/>
              </a:solidFill>
              <a:latin typeface="Open Sans"/>
            </a:endParaRPr>
          </a:p>
        </p:txBody>
      </p:sp>
      <p:sp>
        <p:nvSpPr>
          <p:cNvPr id="10" name="TextBox 10"/>
          <p:cNvSpPr txBox="1"/>
          <p:nvPr/>
        </p:nvSpPr>
        <p:spPr>
          <a:xfrm>
            <a:off x="973200" y="8103615"/>
            <a:ext cx="7221275" cy="1676020"/>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a:rPr>
              <a:t>From the scatter plot and cross tab analysis between benefit received by Customer and revenue per month we can see three clusters. Some of the customer fall in highest revenue bucket but the revenue per month is just between 0-20.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sp>
        <p:nvSpPr>
          <p:cNvPr id="3" name="TextBox 3"/>
          <p:cNvSpPr txBox="1"/>
          <p:nvPr/>
        </p:nvSpPr>
        <p:spPr>
          <a:xfrm>
            <a:off x="1028700" y="2276923"/>
            <a:ext cx="15986395" cy="6981377"/>
          </a:xfrm>
          <a:prstGeom prst="rect">
            <a:avLst/>
          </a:prstGeom>
        </p:spPr>
        <p:txBody>
          <a:bodyPr lIns="0" tIns="0" rIns="0" bIns="0" rtlCol="0" anchor="t">
            <a:spAutoFit/>
          </a:bodyPr>
          <a:lstStyle/>
          <a:p>
            <a:pPr algn="just">
              <a:lnSpc>
                <a:spcPts val="3699"/>
              </a:lnSpc>
            </a:pPr>
            <a:r>
              <a:rPr lang="en-US" sz="2642">
                <a:solidFill>
                  <a:srgbClr val="171616"/>
                </a:solidFill>
                <a:latin typeface="Canva Sans"/>
              </a:rPr>
              <a:t>•</a:t>
            </a:r>
            <a:r>
              <a:rPr lang="en-US" sz="2642">
                <a:solidFill>
                  <a:srgbClr val="171616"/>
                </a:solidFill>
                <a:latin typeface="Canva Sans Bold"/>
              </a:rPr>
              <a:t>Model Score </a:t>
            </a:r>
            <a:r>
              <a:rPr lang="en-US" sz="2642">
                <a:solidFill>
                  <a:srgbClr val="171616"/>
                </a:solidFill>
                <a:latin typeface="Canva Sans"/>
              </a:rPr>
              <a:t>-  0.95765472</a:t>
            </a:r>
          </a:p>
          <a:p>
            <a:pPr algn="just">
              <a:lnSpc>
                <a:spcPts val="3699"/>
              </a:lnSpc>
            </a:pPr>
            <a:endParaRPr lang="en-US" sz="2642">
              <a:solidFill>
                <a:srgbClr val="171616"/>
              </a:solidFill>
              <a:latin typeface="Canva Sans"/>
            </a:endParaRPr>
          </a:p>
          <a:p>
            <a:pPr algn="just">
              <a:lnSpc>
                <a:spcPts val="3699"/>
              </a:lnSpc>
            </a:pPr>
            <a:r>
              <a:rPr lang="en-US" sz="2642">
                <a:solidFill>
                  <a:srgbClr val="171616"/>
                </a:solidFill>
                <a:latin typeface="Canva Sans Bold"/>
              </a:rPr>
              <a:t>Confusion Matrix</a:t>
            </a:r>
          </a:p>
          <a:p>
            <a:pPr algn="just">
              <a:lnSpc>
                <a:spcPts val="3699"/>
              </a:lnSpc>
            </a:pPr>
            <a:r>
              <a:rPr lang="en-US" sz="2642">
                <a:solidFill>
                  <a:srgbClr val="171616"/>
                </a:solidFill>
                <a:latin typeface="Canva Sans"/>
              </a:rPr>
              <a:t>        [[2770  38]</a:t>
            </a:r>
          </a:p>
          <a:p>
            <a:pPr algn="just">
              <a:lnSpc>
                <a:spcPts val="3699"/>
              </a:lnSpc>
            </a:pPr>
            <a:r>
              <a:rPr lang="en-US" sz="2642">
                <a:solidFill>
                  <a:srgbClr val="171616"/>
                </a:solidFill>
                <a:latin typeface="Canva Sans"/>
              </a:rPr>
              <a:t>        [ 105 464]]</a:t>
            </a:r>
          </a:p>
          <a:p>
            <a:pPr algn="just">
              <a:lnSpc>
                <a:spcPts val="3699"/>
              </a:lnSpc>
            </a:pPr>
            <a:endParaRPr lang="en-US" sz="2642">
              <a:solidFill>
                <a:srgbClr val="171616"/>
              </a:solidFill>
              <a:latin typeface="Canva Sans"/>
            </a:endParaRPr>
          </a:p>
          <a:p>
            <a:pPr algn="just">
              <a:lnSpc>
                <a:spcPts val="3699"/>
              </a:lnSpc>
            </a:pPr>
            <a:r>
              <a:rPr lang="en-US" sz="2642">
                <a:solidFill>
                  <a:srgbClr val="171616"/>
                </a:solidFill>
                <a:latin typeface="Canva Sans"/>
              </a:rPr>
              <a:t>•</a:t>
            </a:r>
            <a:r>
              <a:rPr lang="en-US" sz="2642">
                <a:solidFill>
                  <a:srgbClr val="171616"/>
                </a:solidFill>
                <a:latin typeface="Canva Sans Bold"/>
              </a:rPr>
              <a:t>Classification Report</a:t>
            </a:r>
          </a:p>
          <a:p>
            <a:pPr algn="just">
              <a:lnSpc>
                <a:spcPts val="3699"/>
              </a:lnSpc>
            </a:pPr>
            <a:endParaRPr lang="en-US" sz="2642">
              <a:solidFill>
                <a:srgbClr val="171616"/>
              </a:solidFill>
              <a:latin typeface="Canva Sans Bold"/>
            </a:endParaRPr>
          </a:p>
          <a:p>
            <a:pPr algn="just">
              <a:lnSpc>
                <a:spcPts val="3699"/>
              </a:lnSpc>
            </a:pPr>
            <a:endParaRPr lang="en-US" sz="2642">
              <a:solidFill>
                <a:srgbClr val="171616"/>
              </a:solidFill>
              <a:latin typeface="Canva Sans Bold"/>
            </a:endParaRPr>
          </a:p>
          <a:p>
            <a:pPr algn="just">
              <a:lnSpc>
                <a:spcPts val="3699"/>
              </a:lnSpc>
            </a:pPr>
            <a:r>
              <a:rPr lang="en-US" sz="2642">
                <a:solidFill>
                  <a:srgbClr val="171616"/>
                </a:solidFill>
                <a:latin typeface="Canva Sans"/>
              </a:rPr>
              <a:t>     </a:t>
            </a:r>
          </a:p>
          <a:p>
            <a:pPr algn="just">
              <a:lnSpc>
                <a:spcPts val="3699"/>
              </a:lnSpc>
            </a:pPr>
            <a:endParaRPr lang="en-US" sz="2642">
              <a:solidFill>
                <a:srgbClr val="171616"/>
              </a:solidFill>
              <a:latin typeface="Canva Sans"/>
            </a:endParaRPr>
          </a:p>
          <a:p>
            <a:pPr algn="just">
              <a:lnSpc>
                <a:spcPts val="3699"/>
              </a:lnSpc>
            </a:pPr>
            <a:endParaRPr lang="en-US" sz="2642">
              <a:solidFill>
                <a:srgbClr val="171616"/>
              </a:solidFill>
              <a:latin typeface="Canva Sans"/>
            </a:endParaRPr>
          </a:p>
          <a:p>
            <a:pPr algn="just">
              <a:lnSpc>
                <a:spcPts val="3699"/>
              </a:lnSpc>
            </a:pPr>
            <a:r>
              <a:rPr lang="en-US" sz="2642">
                <a:solidFill>
                  <a:srgbClr val="171616"/>
                </a:solidFill>
                <a:latin typeface="Canva Sans"/>
              </a:rPr>
              <a:t>      </a:t>
            </a:r>
          </a:p>
          <a:p>
            <a:pPr algn="just">
              <a:lnSpc>
                <a:spcPts val="3699"/>
              </a:lnSpc>
            </a:pPr>
            <a:endParaRPr lang="en-US" sz="2642">
              <a:solidFill>
                <a:srgbClr val="171616"/>
              </a:solidFill>
              <a:latin typeface="Canva Sans"/>
            </a:endParaRPr>
          </a:p>
          <a:p>
            <a:pPr algn="just">
              <a:lnSpc>
                <a:spcPts val="3699"/>
              </a:lnSpc>
            </a:pPr>
            <a:endParaRPr lang="en-US" sz="2642">
              <a:solidFill>
                <a:srgbClr val="171616"/>
              </a:solidFill>
              <a:latin typeface="Canva Sans"/>
            </a:endParaRPr>
          </a:p>
        </p:txBody>
      </p:sp>
      <p:pic>
        <p:nvPicPr>
          <p:cNvPr id="4" name="Picture 4"/>
          <p:cNvPicPr>
            <a:picLocks noChangeAspect="1"/>
          </p:cNvPicPr>
          <p:nvPr/>
        </p:nvPicPr>
        <p:blipFill>
          <a:blip r:embed="rId3"/>
          <a:srcRect/>
          <a:stretch>
            <a:fillRect/>
          </a:stretch>
        </p:blipFill>
        <p:spPr>
          <a:xfrm>
            <a:off x="1028700" y="5704712"/>
            <a:ext cx="11160236" cy="2199570"/>
          </a:xfrm>
          <a:prstGeom prst="rect">
            <a:avLst/>
          </a:prstGeom>
        </p:spPr>
      </p:pic>
      <p:sp>
        <p:nvSpPr>
          <p:cNvPr id="5" name="TextBox 5"/>
          <p:cNvSpPr txBox="1"/>
          <p:nvPr/>
        </p:nvSpPr>
        <p:spPr>
          <a:xfrm>
            <a:off x="3948454" y="682978"/>
            <a:ext cx="10836228" cy="962025"/>
          </a:xfrm>
          <a:prstGeom prst="rect">
            <a:avLst/>
          </a:prstGeom>
        </p:spPr>
        <p:txBody>
          <a:bodyPr lIns="0" tIns="0" rIns="0" bIns="0" rtlCol="0" anchor="t">
            <a:spAutoFit/>
          </a:bodyPr>
          <a:lstStyle/>
          <a:p>
            <a:pPr>
              <a:lnSpc>
                <a:spcPts val="7199"/>
              </a:lnSpc>
            </a:pPr>
            <a:r>
              <a:rPr lang="en-US" sz="5999">
                <a:solidFill>
                  <a:srgbClr val="171616"/>
                </a:solidFill>
                <a:latin typeface="Poppins Bold"/>
              </a:rPr>
              <a:t>Final Model Interpretation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sp>
        <p:nvSpPr>
          <p:cNvPr id="3" name="TextBox 3"/>
          <p:cNvSpPr txBox="1"/>
          <p:nvPr/>
        </p:nvSpPr>
        <p:spPr>
          <a:xfrm>
            <a:off x="1891521" y="1378744"/>
            <a:ext cx="15123575" cy="12625069"/>
          </a:xfrm>
          <a:prstGeom prst="rect">
            <a:avLst/>
          </a:prstGeom>
        </p:spPr>
        <p:txBody>
          <a:bodyPr lIns="0" tIns="0" rIns="0" bIns="0" rtlCol="0" anchor="t">
            <a:spAutoFit/>
          </a:bodyPr>
          <a:lstStyle/>
          <a:p>
            <a:pPr marL="539754" lvl="1" indent="-269877" algn="just">
              <a:lnSpc>
                <a:spcPts val="3500"/>
              </a:lnSpc>
              <a:buFont typeface="Arial"/>
              <a:buChar char="•"/>
            </a:pPr>
            <a:r>
              <a:rPr lang="en-US" sz="2500">
                <a:solidFill>
                  <a:srgbClr val="171616"/>
                </a:solidFill>
                <a:latin typeface="Canva Sans Bold"/>
              </a:rPr>
              <a:t>If the company is looking for a model</a:t>
            </a:r>
            <a:r>
              <a:rPr lang="en-US" sz="2500">
                <a:solidFill>
                  <a:srgbClr val="171616"/>
                </a:solidFill>
                <a:latin typeface="Canva Sans"/>
              </a:rPr>
              <a:t>, which can help them to target potential churning customers and thus helping them to reduce client acquisition cost than model with higher precision makes sense. As in this correctness of predicting churners is more important. Lower the percentage means that the company lost money on the respective lead.</a:t>
            </a:r>
          </a:p>
          <a:p>
            <a:pPr algn="just">
              <a:lnSpc>
                <a:spcPts val="3500"/>
              </a:lnSpc>
            </a:pPr>
            <a:r>
              <a:rPr lang="en-US" sz="2500">
                <a:solidFill>
                  <a:srgbClr val="171616"/>
                </a:solidFill>
                <a:latin typeface="Canva Sans"/>
              </a:rPr>
              <a:t> </a:t>
            </a:r>
          </a:p>
          <a:p>
            <a:pPr marL="539754" lvl="1" indent="-269877" algn="just">
              <a:lnSpc>
                <a:spcPts val="3500"/>
              </a:lnSpc>
              <a:buFont typeface="Arial"/>
              <a:buChar char="•"/>
            </a:pPr>
            <a:r>
              <a:rPr lang="en-US" sz="2500">
                <a:solidFill>
                  <a:srgbClr val="171616"/>
                </a:solidFill>
                <a:latin typeface="Canva Sans Bold"/>
              </a:rPr>
              <a:t>If the company is looking to know high number of churners</a:t>
            </a:r>
            <a:r>
              <a:rPr lang="en-US" sz="2500">
                <a:solidFill>
                  <a:srgbClr val="171616"/>
                </a:solidFill>
                <a:latin typeface="Canva Sans"/>
              </a:rPr>
              <a:t> irrespective of cost of acquisition than recall makes more sense. Here they want to maximise prediction of employee opting for package.</a:t>
            </a:r>
          </a:p>
          <a:p>
            <a:pPr algn="just">
              <a:lnSpc>
                <a:spcPts val="3500"/>
              </a:lnSpc>
            </a:pPr>
            <a:endParaRPr lang="en-US" sz="2500">
              <a:solidFill>
                <a:srgbClr val="171616"/>
              </a:solidFill>
              <a:latin typeface="Canva Sans"/>
            </a:endParaRPr>
          </a:p>
          <a:p>
            <a:pPr marL="539754" lvl="1" indent="-269877" algn="just">
              <a:lnSpc>
                <a:spcPts val="3500"/>
              </a:lnSpc>
              <a:buFont typeface="Arial"/>
              <a:buChar char="•"/>
            </a:pPr>
            <a:r>
              <a:rPr lang="en-US" sz="2500">
                <a:solidFill>
                  <a:srgbClr val="171616"/>
                </a:solidFill>
                <a:latin typeface="Canva Sans"/>
              </a:rPr>
              <a:t>We have chosed </a:t>
            </a:r>
            <a:r>
              <a:rPr lang="en-US" sz="2500">
                <a:solidFill>
                  <a:srgbClr val="171616"/>
                </a:solidFill>
                <a:latin typeface="Canva Sans Bold"/>
              </a:rPr>
              <a:t>random Forest model</a:t>
            </a:r>
            <a:r>
              <a:rPr lang="en-US" sz="2500">
                <a:solidFill>
                  <a:srgbClr val="171616"/>
                </a:solidFill>
                <a:latin typeface="Canva Sans"/>
              </a:rPr>
              <a:t> for the following reason as it is less time consuming for implementation and any other model.</a:t>
            </a:r>
          </a:p>
          <a:p>
            <a:pPr algn="just">
              <a:lnSpc>
                <a:spcPts val="3500"/>
              </a:lnSpc>
            </a:pPr>
            <a:endParaRPr lang="en-US" sz="2500">
              <a:solidFill>
                <a:srgbClr val="171616"/>
              </a:solidFill>
              <a:latin typeface="Canva Sans"/>
            </a:endParaRPr>
          </a:p>
          <a:p>
            <a:pPr marL="539754" lvl="1" indent="-269877" algn="just">
              <a:lnSpc>
                <a:spcPts val="3500"/>
              </a:lnSpc>
              <a:buFont typeface="Arial"/>
              <a:buChar char="•"/>
            </a:pPr>
            <a:r>
              <a:rPr lang="en-US" sz="2500">
                <a:solidFill>
                  <a:srgbClr val="171616"/>
                </a:solidFill>
                <a:latin typeface="Canva Sans"/>
              </a:rPr>
              <a:t>As we are working on E-commerce company data set we have to keep in mind for them </a:t>
            </a:r>
            <a:r>
              <a:rPr lang="en-US" sz="2500">
                <a:solidFill>
                  <a:srgbClr val="171616"/>
                </a:solidFill>
                <a:latin typeface="Canva Sans Bold"/>
              </a:rPr>
              <a:t>precision and recall both the scores are important</a:t>
            </a:r>
            <a:r>
              <a:rPr lang="en-US" sz="2500">
                <a:solidFill>
                  <a:srgbClr val="171616"/>
                </a:solidFill>
                <a:latin typeface="Canva Sans"/>
              </a:rPr>
              <a:t> because for e commerce company prediction of those customers who are going to unsubscribe or churn the company is important for saving its budget on unproductive customers. </a:t>
            </a:r>
          </a:p>
          <a:p>
            <a:pPr algn="just">
              <a:lnSpc>
                <a:spcPts val="3500"/>
              </a:lnSpc>
            </a:pPr>
            <a:endParaRPr lang="en-US" sz="2500">
              <a:solidFill>
                <a:srgbClr val="171616"/>
              </a:solidFill>
              <a:latin typeface="Canva Sans"/>
            </a:endParaRPr>
          </a:p>
          <a:p>
            <a:pPr marL="539754" lvl="1" indent="-269877" algn="just">
              <a:lnSpc>
                <a:spcPts val="3500"/>
              </a:lnSpc>
              <a:buFont typeface="Arial"/>
              <a:buChar char="•"/>
            </a:pPr>
            <a:r>
              <a:rPr lang="en-US" sz="2500">
                <a:solidFill>
                  <a:srgbClr val="171616"/>
                </a:solidFill>
                <a:latin typeface="Canva Sans"/>
              </a:rPr>
              <a:t>Also to know who are those customer which will not churn so that company can know they future sales pipeline and </a:t>
            </a:r>
            <a:r>
              <a:rPr lang="en-US" sz="2500">
                <a:solidFill>
                  <a:srgbClr val="171616"/>
                </a:solidFill>
                <a:latin typeface="Canva Sans Bold"/>
              </a:rPr>
              <a:t>make its strategy</a:t>
            </a:r>
            <a:r>
              <a:rPr lang="en-US" sz="2500">
                <a:solidFill>
                  <a:srgbClr val="171616"/>
                </a:solidFill>
                <a:latin typeface="Canva Sans"/>
              </a:rPr>
              <a:t> accordingly.</a:t>
            </a:r>
          </a:p>
          <a:p>
            <a:pPr algn="just">
              <a:lnSpc>
                <a:spcPts val="3500"/>
              </a:lnSpc>
            </a:pPr>
            <a:endParaRPr lang="en-US" sz="2500">
              <a:solidFill>
                <a:srgbClr val="171616"/>
              </a:solidFill>
              <a:latin typeface="Canva Sans"/>
            </a:endParaRPr>
          </a:p>
          <a:p>
            <a:pPr algn="just">
              <a:lnSpc>
                <a:spcPts val="3500"/>
              </a:lnSpc>
            </a:pPr>
            <a:endParaRPr lang="en-US" sz="2500">
              <a:solidFill>
                <a:srgbClr val="171616"/>
              </a:solidFill>
              <a:latin typeface="Canva Sans"/>
            </a:endParaRPr>
          </a:p>
          <a:p>
            <a:pPr algn="just">
              <a:lnSpc>
                <a:spcPts val="3500"/>
              </a:lnSpc>
            </a:pPr>
            <a:endParaRPr lang="en-US" sz="2500">
              <a:solidFill>
                <a:srgbClr val="171616"/>
              </a:solidFill>
              <a:latin typeface="Canva Sans"/>
            </a:endParaRPr>
          </a:p>
          <a:p>
            <a:pPr algn="just">
              <a:lnSpc>
                <a:spcPts val="3500"/>
              </a:lnSpc>
            </a:pPr>
            <a:endParaRPr lang="en-US" sz="2500">
              <a:solidFill>
                <a:srgbClr val="171616"/>
              </a:solidFill>
              <a:latin typeface="Canva Sans"/>
            </a:endParaRPr>
          </a:p>
          <a:p>
            <a:pPr algn="just">
              <a:lnSpc>
                <a:spcPts val="3500"/>
              </a:lnSpc>
            </a:pPr>
            <a:endParaRPr lang="en-US" sz="2500">
              <a:solidFill>
                <a:srgbClr val="171616"/>
              </a:solidFill>
              <a:latin typeface="Canva Sans"/>
            </a:endParaRPr>
          </a:p>
          <a:p>
            <a:pPr algn="just">
              <a:lnSpc>
                <a:spcPts val="3500"/>
              </a:lnSpc>
            </a:pPr>
            <a:endParaRPr lang="en-US" sz="2500">
              <a:solidFill>
                <a:srgbClr val="171616"/>
              </a:solidFill>
              <a:latin typeface="Canva Sans"/>
            </a:endParaRPr>
          </a:p>
          <a:p>
            <a:pPr algn="just">
              <a:lnSpc>
                <a:spcPts val="3360"/>
              </a:lnSpc>
            </a:pPr>
            <a:endParaRPr lang="en-US" sz="2500">
              <a:solidFill>
                <a:srgbClr val="171616"/>
              </a:solidFill>
              <a:latin typeface="Canva Sans"/>
            </a:endParaRPr>
          </a:p>
          <a:p>
            <a:pPr algn="just">
              <a:lnSpc>
                <a:spcPts val="3360"/>
              </a:lnSpc>
            </a:pPr>
            <a:r>
              <a:rPr lang="en-US" sz="2400">
                <a:solidFill>
                  <a:srgbClr val="171616"/>
                </a:solidFill>
                <a:latin typeface="Canva Sans"/>
              </a:rPr>
              <a:t>      </a:t>
            </a:r>
          </a:p>
          <a:p>
            <a:pPr algn="just">
              <a:lnSpc>
                <a:spcPts val="3360"/>
              </a:lnSpc>
            </a:pPr>
            <a:endParaRPr lang="en-US" sz="2400">
              <a:solidFill>
                <a:srgbClr val="171616"/>
              </a:solidFill>
              <a:latin typeface="Canva Sans"/>
            </a:endParaRPr>
          </a:p>
          <a:p>
            <a:pPr algn="just">
              <a:lnSpc>
                <a:spcPts val="3360"/>
              </a:lnSpc>
            </a:pPr>
            <a:endParaRPr lang="en-US" sz="2400">
              <a:solidFill>
                <a:srgbClr val="171616"/>
              </a:solidFill>
              <a:latin typeface="Canva Sans"/>
            </a:endParaRPr>
          </a:p>
        </p:txBody>
      </p:sp>
      <p:sp>
        <p:nvSpPr>
          <p:cNvPr id="4" name="TextBox 4"/>
          <p:cNvSpPr txBox="1"/>
          <p:nvPr/>
        </p:nvSpPr>
        <p:spPr>
          <a:xfrm>
            <a:off x="2186357" y="66675"/>
            <a:ext cx="14533903" cy="962025"/>
          </a:xfrm>
          <a:prstGeom prst="rect">
            <a:avLst/>
          </a:prstGeom>
        </p:spPr>
        <p:txBody>
          <a:bodyPr lIns="0" tIns="0" rIns="0" bIns="0" rtlCol="0" anchor="t">
            <a:spAutoFit/>
          </a:bodyPr>
          <a:lstStyle/>
          <a:p>
            <a:pPr>
              <a:lnSpc>
                <a:spcPts val="7199"/>
              </a:lnSpc>
            </a:pPr>
            <a:r>
              <a:rPr lang="en-US" sz="5999">
                <a:solidFill>
                  <a:srgbClr val="171616"/>
                </a:solidFill>
                <a:latin typeface="Poppins Bold"/>
              </a:rPr>
              <a:t>MODEL INTERPRETATION KEY POINTS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srcRect r="1476"/>
          <a:stretch>
            <a:fillRect/>
          </a:stretch>
        </p:blipFill>
        <p:spPr>
          <a:xfrm>
            <a:off x="828252" y="1991171"/>
            <a:ext cx="16287514" cy="7670535"/>
          </a:xfrm>
          <a:prstGeom prst="rect">
            <a:avLst/>
          </a:prstGeom>
        </p:spPr>
      </p:pic>
      <p:sp>
        <p:nvSpPr>
          <p:cNvPr id="4" name="TextBox 4"/>
          <p:cNvSpPr txBox="1"/>
          <p:nvPr/>
        </p:nvSpPr>
        <p:spPr>
          <a:xfrm>
            <a:off x="5126540" y="29895"/>
            <a:ext cx="9076905" cy="854801"/>
          </a:xfrm>
          <a:prstGeom prst="rect">
            <a:avLst/>
          </a:prstGeom>
        </p:spPr>
        <p:txBody>
          <a:bodyPr lIns="0" tIns="0" rIns="0" bIns="0" rtlCol="0" anchor="t">
            <a:spAutoFit/>
          </a:bodyPr>
          <a:lstStyle/>
          <a:p>
            <a:pPr>
              <a:lnSpc>
                <a:spcPts val="6959"/>
              </a:lnSpc>
              <a:spcBef>
                <a:spcPct val="0"/>
              </a:spcBef>
            </a:pPr>
            <a:r>
              <a:rPr lang="en-US" sz="4971">
                <a:solidFill>
                  <a:srgbClr val="171616"/>
                </a:solidFill>
                <a:latin typeface="Inter Bold"/>
              </a:rPr>
              <a:t>FINAL RECOMMENDATIONS</a:t>
            </a:r>
          </a:p>
        </p:txBody>
      </p:sp>
      <p:sp>
        <p:nvSpPr>
          <p:cNvPr id="5" name="TextBox 5"/>
          <p:cNvSpPr txBox="1"/>
          <p:nvPr/>
        </p:nvSpPr>
        <p:spPr>
          <a:xfrm>
            <a:off x="414126" y="808495"/>
            <a:ext cx="17115766" cy="1048006"/>
          </a:xfrm>
          <a:prstGeom prst="rect">
            <a:avLst/>
          </a:prstGeom>
        </p:spPr>
        <p:txBody>
          <a:bodyPr lIns="0" tIns="0" rIns="0" bIns="0" rtlCol="0" anchor="t">
            <a:spAutoFit/>
          </a:bodyPr>
          <a:lstStyle/>
          <a:p>
            <a:pPr algn="ctr">
              <a:lnSpc>
                <a:spcPts val="4185"/>
              </a:lnSpc>
              <a:spcBef>
                <a:spcPct val="0"/>
              </a:spcBef>
            </a:pPr>
            <a:r>
              <a:rPr lang="en-US" sz="2989">
                <a:solidFill>
                  <a:srgbClr val="171616"/>
                </a:solidFill>
                <a:latin typeface="Poppins"/>
              </a:rPr>
              <a:t>After summarizing all the model lets see the performance of various Models listed in tabular graph attached below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sp>
        <p:nvSpPr>
          <p:cNvPr id="3" name="TextBox 3"/>
          <p:cNvSpPr txBox="1"/>
          <p:nvPr/>
        </p:nvSpPr>
        <p:spPr>
          <a:xfrm>
            <a:off x="1315331" y="1665731"/>
            <a:ext cx="16198122" cy="9001125"/>
          </a:xfrm>
          <a:prstGeom prst="rect">
            <a:avLst/>
          </a:prstGeom>
        </p:spPr>
        <p:txBody>
          <a:bodyPr lIns="0" tIns="0" rIns="0" bIns="0" rtlCol="0" anchor="t">
            <a:spAutoFit/>
          </a:bodyPr>
          <a:lstStyle/>
          <a:p>
            <a:pPr marL="777238" lvl="1" indent="-388619" algn="just">
              <a:lnSpc>
                <a:spcPts val="5039"/>
              </a:lnSpc>
              <a:buFont typeface="Arial"/>
              <a:buChar char="•"/>
            </a:pPr>
            <a:r>
              <a:rPr lang="en-US" sz="3599">
                <a:solidFill>
                  <a:srgbClr val="171616"/>
                </a:solidFill>
                <a:latin typeface="Canva Sans"/>
              </a:rPr>
              <a:t>Key area for improvement-</a:t>
            </a:r>
          </a:p>
          <a:p>
            <a:pPr algn="just">
              <a:lnSpc>
                <a:spcPts val="5039"/>
              </a:lnSpc>
            </a:pPr>
            <a:endParaRPr lang="en-US" sz="3599">
              <a:solidFill>
                <a:srgbClr val="171616"/>
              </a:solidFill>
              <a:latin typeface="Canva Sans"/>
            </a:endParaRPr>
          </a:p>
          <a:p>
            <a:pPr marL="777238" lvl="1" indent="-388619" algn="just">
              <a:lnSpc>
                <a:spcPts val="5039"/>
              </a:lnSpc>
              <a:buFont typeface="Arial"/>
              <a:buChar char="•"/>
            </a:pPr>
            <a:r>
              <a:rPr lang="en-US" sz="3599">
                <a:solidFill>
                  <a:srgbClr val="171616"/>
                </a:solidFill>
                <a:latin typeface="Canva Sans"/>
              </a:rPr>
              <a:t>Segmentation Strategy</a:t>
            </a:r>
          </a:p>
          <a:p>
            <a:pPr marL="777238" lvl="1" indent="-388619" algn="just">
              <a:lnSpc>
                <a:spcPts val="5039"/>
              </a:lnSpc>
              <a:buFont typeface="Arial"/>
              <a:buChar char="•"/>
            </a:pPr>
            <a:r>
              <a:rPr lang="en-US" sz="3599">
                <a:solidFill>
                  <a:srgbClr val="171616"/>
                </a:solidFill>
                <a:latin typeface="Canva Sans"/>
              </a:rPr>
              <a:t>Cashback and Coupon strategy</a:t>
            </a:r>
          </a:p>
          <a:p>
            <a:pPr marL="777238" lvl="1" indent="-388619" algn="just">
              <a:lnSpc>
                <a:spcPts val="5039"/>
              </a:lnSpc>
              <a:buFont typeface="Arial"/>
              <a:buChar char="•"/>
            </a:pPr>
            <a:r>
              <a:rPr lang="en-US" sz="3599">
                <a:solidFill>
                  <a:srgbClr val="171616"/>
                </a:solidFill>
                <a:latin typeface="Canva Sans"/>
              </a:rPr>
              <a:t>Account User per count</a:t>
            </a:r>
          </a:p>
          <a:p>
            <a:pPr marL="777238" lvl="1" indent="-388619" algn="just">
              <a:lnSpc>
                <a:spcPts val="5039"/>
              </a:lnSpc>
              <a:buFont typeface="Arial"/>
              <a:buChar char="•"/>
            </a:pPr>
            <a:r>
              <a:rPr lang="en-US" sz="3599">
                <a:solidFill>
                  <a:srgbClr val="171616"/>
                </a:solidFill>
                <a:latin typeface="Canva Sans"/>
              </a:rPr>
              <a:t>Customer care Connect</a:t>
            </a:r>
          </a:p>
          <a:p>
            <a:pPr algn="just">
              <a:lnSpc>
                <a:spcPts val="3500"/>
              </a:lnSpc>
            </a:pPr>
            <a:endParaRPr lang="en-US" sz="3599">
              <a:solidFill>
                <a:srgbClr val="171616"/>
              </a:solidFill>
              <a:latin typeface="Canva Sans"/>
            </a:endParaRPr>
          </a:p>
          <a:p>
            <a:pPr algn="just">
              <a:lnSpc>
                <a:spcPts val="3500"/>
              </a:lnSpc>
            </a:pPr>
            <a:endParaRPr lang="en-US" sz="3599">
              <a:solidFill>
                <a:srgbClr val="171616"/>
              </a:solidFill>
              <a:latin typeface="Canva Sans"/>
            </a:endParaRPr>
          </a:p>
          <a:p>
            <a:pPr algn="just">
              <a:lnSpc>
                <a:spcPts val="3500"/>
              </a:lnSpc>
            </a:pPr>
            <a:endParaRPr lang="en-US" sz="3599">
              <a:solidFill>
                <a:srgbClr val="171616"/>
              </a:solidFill>
              <a:latin typeface="Canva Sans"/>
            </a:endParaRPr>
          </a:p>
          <a:p>
            <a:pPr algn="just">
              <a:lnSpc>
                <a:spcPts val="3500"/>
              </a:lnSpc>
            </a:pPr>
            <a:endParaRPr lang="en-US" sz="3599">
              <a:solidFill>
                <a:srgbClr val="171616"/>
              </a:solidFill>
              <a:latin typeface="Canva Sans"/>
            </a:endParaRPr>
          </a:p>
          <a:p>
            <a:pPr algn="just">
              <a:lnSpc>
                <a:spcPts val="3500"/>
              </a:lnSpc>
            </a:pPr>
            <a:endParaRPr lang="en-US" sz="3599">
              <a:solidFill>
                <a:srgbClr val="171616"/>
              </a:solidFill>
              <a:latin typeface="Canva Sans"/>
            </a:endParaRPr>
          </a:p>
          <a:p>
            <a:pPr algn="just">
              <a:lnSpc>
                <a:spcPts val="3500"/>
              </a:lnSpc>
            </a:pPr>
            <a:endParaRPr lang="en-US" sz="3599">
              <a:solidFill>
                <a:srgbClr val="171616"/>
              </a:solidFill>
              <a:latin typeface="Canva Sans"/>
            </a:endParaRPr>
          </a:p>
          <a:p>
            <a:pPr algn="just">
              <a:lnSpc>
                <a:spcPts val="3500"/>
              </a:lnSpc>
            </a:pPr>
            <a:endParaRPr lang="en-US" sz="3599">
              <a:solidFill>
                <a:srgbClr val="171616"/>
              </a:solidFill>
              <a:latin typeface="Canva Sans"/>
            </a:endParaRPr>
          </a:p>
          <a:p>
            <a:pPr algn="just">
              <a:lnSpc>
                <a:spcPts val="3500"/>
              </a:lnSpc>
            </a:pPr>
            <a:endParaRPr lang="en-US" sz="3599">
              <a:solidFill>
                <a:srgbClr val="171616"/>
              </a:solidFill>
              <a:latin typeface="Canva Sans"/>
            </a:endParaRPr>
          </a:p>
          <a:p>
            <a:pPr algn="just">
              <a:lnSpc>
                <a:spcPts val="3360"/>
              </a:lnSpc>
            </a:pPr>
            <a:endParaRPr lang="en-US" sz="3599">
              <a:solidFill>
                <a:srgbClr val="171616"/>
              </a:solidFill>
              <a:latin typeface="Canva Sans"/>
            </a:endParaRPr>
          </a:p>
          <a:p>
            <a:pPr algn="just">
              <a:lnSpc>
                <a:spcPts val="3360"/>
              </a:lnSpc>
            </a:pPr>
            <a:r>
              <a:rPr lang="en-US" sz="2400">
                <a:solidFill>
                  <a:srgbClr val="171616"/>
                </a:solidFill>
                <a:latin typeface="Canva Sans"/>
              </a:rPr>
              <a:t>      </a:t>
            </a:r>
          </a:p>
          <a:p>
            <a:pPr algn="just">
              <a:lnSpc>
                <a:spcPts val="3360"/>
              </a:lnSpc>
            </a:pPr>
            <a:endParaRPr lang="en-US" sz="2400">
              <a:solidFill>
                <a:srgbClr val="171616"/>
              </a:solidFill>
              <a:latin typeface="Canva Sans"/>
            </a:endParaRPr>
          </a:p>
          <a:p>
            <a:pPr algn="just">
              <a:lnSpc>
                <a:spcPts val="3360"/>
              </a:lnSpc>
            </a:pPr>
            <a:endParaRPr lang="en-US" sz="2400">
              <a:solidFill>
                <a:srgbClr val="171616"/>
              </a:solidFill>
              <a:latin typeface="Canva Sans"/>
            </a:endParaRPr>
          </a:p>
        </p:txBody>
      </p:sp>
      <p:sp>
        <p:nvSpPr>
          <p:cNvPr id="4" name="TextBox 4"/>
          <p:cNvSpPr txBox="1"/>
          <p:nvPr/>
        </p:nvSpPr>
        <p:spPr>
          <a:xfrm>
            <a:off x="6419423" y="66675"/>
            <a:ext cx="14533903" cy="962025"/>
          </a:xfrm>
          <a:prstGeom prst="rect">
            <a:avLst/>
          </a:prstGeom>
        </p:spPr>
        <p:txBody>
          <a:bodyPr lIns="0" tIns="0" rIns="0" bIns="0" rtlCol="0" anchor="t">
            <a:spAutoFit/>
          </a:bodyPr>
          <a:lstStyle/>
          <a:p>
            <a:pPr>
              <a:lnSpc>
                <a:spcPts val="7199"/>
              </a:lnSpc>
            </a:pPr>
            <a:r>
              <a:rPr lang="en-US" sz="5999">
                <a:solidFill>
                  <a:srgbClr val="171616"/>
                </a:solidFill>
                <a:latin typeface="Poppins Bold"/>
              </a:rPr>
              <a:t>MAIN RESULT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sp>
        <p:nvSpPr>
          <p:cNvPr id="3" name="TextBox 3"/>
          <p:cNvSpPr txBox="1"/>
          <p:nvPr/>
        </p:nvSpPr>
        <p:spPr>
          <a:xfrm>
            <a:off x="1028700" y="990600"/>
            <a:ext cx="16841256" cy="11958259"/>
          </a:xfrm>
          <a:prstGeom prst="rect">
            <a:avLst/>
          </a:prstGeom>
        </p:spPr>
        <p:txBody>
          <a:bodyPr lIns="0" tIns="0" rIns="0" bIns="0" rtlCol="0" anchor="t">
            <a:spAutoFit/>
          </a:bodyPr>
          <a:lstStyle/>
          <a:p>
            <a:pPr algn="just">
              <a:lnSpc>
                <a:spcPts val="2774"/>
              </a:lnSpc>
            </a:pPr>
            <a:r>
              <a:rPr lang="en-US" sz="1982">
                <a:solidFill>
                  <a:srgbClr val="171616"/>
                </a:solidFill>
                <a:latin typeface="Canva Sans"/>
              </a:rPr>
              <a:t>We can conclude that Logistic Regression and KNN Classifier is top 2 Models. Based on our F1 for Train &amp; Test Data set we recommend the client Use Random Forest Model 2.</a:t>
            </a:r>
          </a:p>
          <a:p>
            <a:pPr algn="just">
              <a:lnSpc>
                <a:spcPts val="2774"/>
              </a:lnSpc>
            </a:pPr>
            <a:r>
              <a:rPr lang="en-US" sz="1982">
                <a:solidFill>
                  <a:srgbClr val="171616"/>
                </a:solidFill>
                <a:latin typeface="Canva Sans"/>
              </a:rPr>
              <a:t> </a:t>
            </a:r>
          </a:p>
          <a:p>
            <a:pPr algn="just">
              <a:lnSpc>
                <a:spcPts val="2774"/>
              </a:lnSpc>
            </a:pPr>
            <a:r>
              <a:rPr lang="en-US" sz="1982">
                <a:solidFill>
                  <a:srgbClr val="171616"/>
                </a:solidFill>
                <a:latin typeface="Canva Sans"/>
              </a:rPr>
              <a:t>As our company is in E-commerce business so Customer Churning is very critical in terms of company’s revenue stream. From the complete analysis of the data and after applying various models we can come up with key recommendation-</a:t>
            </a:r>
          </a:p>
          <a:p>
            <a:pPr algn="just">
              <a:lnSpc>
                <a:spcPts val="2774"/>
              </a:lnSpc>
            </a:pPr>
            <a:endParaRPr lang="en-US" sz="1982">
              <a:solidFill>
                <a:srgbClr val="171616"/>
              </a:solidFill>
              <a:latin typeface="Canva Sans"/>
            </a:endParaRPr>
          </a:p>
          <a:p>
            <a:pPr algn="just">
              <a:lnSpc>
                <a:spcPts val="2774"/>
              </a:lnSpc>
            </a:pPr>
            <a:r>
              <a:rPr lang="en-US" sz="1982">
                <a:solidFill>
                  <a:srgbClr val="171616"/>
                </a:solidFill>
                <a:latin typeface="Canva Sans"/>
              </a:rPr>
              <a:t>1)- Company should re work on its segmentation strategy as customer segments is not showing any clear patterns as top 2 segments are not generating enough revenue.</a:t>
            </a:r>
          </a:p>
          <a:p>
            <a:pPr algn="just">
              <a:lnSpc>
                <a:spcPts val="2774"/>
              </a:lnSpc>
            </a:pPr>
            <a:endParaRPr lang="en-US" sz="1982">
              <a:solidFill>
                <a:srgbClr val="171616"/>
              </a:solidFill>
              <a:latin typeface="Canva Sans"/>
            </a:endParaRPr>
          </a:p>
          <a:p>
            <a:pPr algn="just">
              <a:lnSpc>
                <a:spcPts val="2774"/>
              </a:lnSpc>
            </a:pPr>
            <a:r>
              <a:rPr lang="en-US" sz="1982">
                <a:solidFill>
                  <a:srgbClr val="171616"/>
                </a:solidFill>
                <a:latin typeface="Canva Sans"/>
              </a:rPr>
              <a:t>2)- Company can work on those account where account user count is higher in numbers by providing them higher account upgrade offer as currently it has no positive effect on customer churning or company can sit with its marketing team for other strategies for these customers.</a:t>
            </a:r>
          </a:p>
          <a:p>
            <a:pPr algn="just">
              <a:lnSpc>
                <a:spcPts val="2774"/>
              </a:lnSpc>
            </a:pPr>
            <a:endParaRPr lang="en-US" sz="1982">
              <a:solidFill>
                <a:srgbClr val="171616"/>
              </a:solidFill>
              <a:latin typeface="Canva Sans"/>
            </a:endParaRPr>
          </a:p>
          <a:p>
            <a:pPr algn="just">
              <a:lnSpc>
                <a:spcPts val="2774"/>
              </a:lnSpc>
            </a:pPr>
            <a:r>
              <a:rPr lang="en-US" sz="1982">
                <a:solidFill>
                  <a:srgbClr val="171616"/>
                </a:solidFill>
                <a:latin typeface="Canva Sans"/>
              </a:rPr>
              <a:t>3)- For churned customers that have churned so based on our prediction company should make 2 strategies one for </a:t>
            </a:r>
            <a:r>
              <a:rPr lang="en-US" sz="1982">
                <a:solidFill>
                  <a:srgbClr val="171616"/>
                </a:solidFill>
                <a:latin typeface="Canva Sans Bold"/>
              </a:rPr>
              <a:t>retaining churning customer by upgrading them to higher segments</a:t>
            </a:r>
            <a:r>
              <a:rPr lang="en-US" sz="1982">
                <a:solidFill>
                  <a:srgbClr val="171616"/>
                </a:solidFill>
                <a:latin typeface="Canva Sans"/>
              </a:rPr>
              <a:t> which will increase stickiness and providing cashbacks according to the revenue generated by the group historically.</a:t>
            </a:r>
          </a:p>
          <a:p>
            <a:pPr algn="just">
              <a:lnSpc>
                <a:spcPts val="2774"/>
              </a:lnSpc>
            </a:pPr>
            <a:endParaRPr lang="en-US" sz="1982">
              <a:solidFill>
                <a:srgbClr val="171616"/>
              </a:solidFill>
              <a:latin typeface="Canva Sans"/>
            </a:endParaRPr>
          </a:p>
          <a:p>
            <a:pPr algn="just">
              <a:lnSpc>
                <a:spcPts val="2774"/>
              </a:lnSpc>
            </a:pPr>
            <a:r>
              <a:rPr lang="en-US" sz="1982">
                <a:solidFill>
                  <a:srgbClr val="171616"/>
                </a:solidFill>
                <a:latin typeface="Canva Sans"/>
              </a:rPr>
              <a:t>4)- Based on the model prediction rather providing cashbacks to future churning customers company should focus to retain them by providing them some exclusive offers like account upgrade to premium segment which can reduce the company burden on cashbacks.</a:t>
            </a:r>
          </a:p>
          <a:p>
            <a:pPr algn="just">
              <a:lnSpc>
                <a:spcPts val="2774"/>
              </a:lnSpc>
            </a:pPr>
            <a:endParaRPr lang="en-US" sz="1982">
              <a:solidFill>
                <a:srgbClr val="171616"/>
              </a:solidFill>
              <a:latin typeface="Canva Sans"/>
            </a:endParaRPr>
          </a:p>
          <a:p>
            <a:pPr algn="just">
              <a:lnSpc>
                <a:spcPts val="2774"/>
              </a:lnSpc>
            </a:pPr>
            <a:r>
              <a:rPr lang="en-US" sz="1982">
                <a:solidFill>
                  <a:srgbClr val="171616"/>
                </a:solidFill>
                <a:latin typeface="Canva Sans"/>
              </a:rPr>
              <a:t>5)- For non-churning customer based on model prediction company can provide </a:t>
            </a:r>
            <a:r>
              <a:rPr lang="en-US" sz="1982">
                <a:solidFill>
                  <a:srgbClr val="171616"/>
                </a:solidFill>
                <a:latin typeface="Canva Sans Bold"/>
              </a:rPr>
              <a:t>cashback offers</a:t>
            </a:r>
            <a:r>
              <a:rPr lang="en-US" sz="1982">
                <a:solidFill>
                  <a:srgbClr val="171616"/>
                </a:solidFill>
                <a:latin typeface="Canva Sans"/>
              </a:rPr>
              <a:t> based on revenue generated by that account.</a:t>
            </a:r>
          </a:p>
          <a:p>
            <a:pPr algn="just">
              <a:lnSpc>
                <a:spcPts val="2774"/>
              </a:lnSpc>
            </a:pPr>
            <a:endParaRPr lang="en-US" sz="1982">
              <a:solidFill>
                <a:srgbClr val="171616"/>
              </a:solidFill>
              <a:latin typeface="Canva Sans"/>
            </a:endParaRPr>
          </a:p>
          <a:p>
            <a:pPr algn="just">
              <a:lnSpc>
                <a:spcPts val="2774"/>
              </a:lnSpc>
            </a:pPr>
            <a:r>
              <a:rPr lang="en-US" sz="1982">
                <a:solidFill>
                  <a:srgbClr val="171616"/>
                </a:solidFill>
                <a:latin typeface="Canva Sans"/>
              </a:rPr>
              <a:t>6)- Regular Plus and Super is the category which contributes most number of customer but customer churn is also highest for these two categories company should start taking feedbacks and exit questionnaires from churning customers and </a:t>
            </a:r>
            <a:r>
              <a:rPr lang="en-US" sz="1982">
                <a:solidFill>
                  <a:srgbClr val="171616"/>
                </a:solidFill>
                <a:latin typeface="Canva Sans Bold"/>
              </a:rPr>
              <a:t>exclusive segmented cashbacks and account upgrade programs </a:t>
            </a:r>
            <a:r>
              <a:rPr lang="en-US" sz="1982">
                <a:solidFill>
                  <a:srgbClr val="171616"/>
                </a:solidFill>
                <a:latin typeface="Canva Sans"/>
              </a:rPr>
              <a:t>company can run to retain them. </a:t>
            </a:r>
          </a:p>
          <a:p>
            <a:pPr algn="just">
              <a:lnSpc>
                <a:spcPts val="2074"/>
              </a:lnSpc>
            </a:pPr>
            <a:endParaRPr lang="en-US" sz="1982">
              <a:solidFill>
                <a:srgbClr val="171616"/>
              </a:solidFill>
              <a:latin typeface="Canva Sans"/>
            </a:endParaRPr>
          </a:p>
          <a:p>
            <a:pPr algn="just">
              <a:lnSpc>
                <a:spcPts val="2074"/>
              </a:lnSpc>
            </a:pPr>
            <a:endParaRPr lang="en-US" sz="1982">
              <a:solidFill>
                <a:srgbClr val="171616"/>
              </a:solidFill>
              <a:latin typeface="Canva Sans"/>
            </a:endParaRPr>
          </a:p>
          <a:p>
            <a:pPr algn="just">
              <a:lnSpc>
                <a:spcPts val="2074"/>
              </a:lnSpc>
            </a:pPr>
            <a:endParaRPr lang="en-US" sz="1982">
              <a:solidFill>
                <a:srgbClr val="171616"/>
              </a:solidFill>
              <a:latin typeface="Canva Sans"/>
            </a:endParaRPr>
          </a:p>
          <a:p>
            <a:pPr algn="just">
              <a:lnSpc>
                <a:spcPts val="2074"/>
              </a:lnSpc>
            </a:pPr>
            <a:endParaRPr lang="en-US" sz="1982">
              <a:solidFill>
                <a:srgbClr val="171616"/>
              </a:solidFill>
              <a:latin typeface="Canva Sans"/>
            </a:endParaRPr>
          </a:p>
          <a:p>
            <a:pPr algn="just">
              <a:lnSpc>
                <a:spcPts val="2074"/>
              </a:lnSpc>
            </a:pPr>
            <a:endParaRPr lang="en-US" sz="1982">
              <a:solidFill>
                <a:srgbClr val="171616"/>
              </a:solidFill>
              <a:latin typeface="Canva Sans"/>
            </a:endParaRPr>
          </a:p>
          <a:p>
            <a:pPr algn="just">
              <a:lnSpc>
                <a:spcPts val="2074"/>
              </a:lnSpc>
            </a:pPr>
            <a:endParaRPr lang="en-US" sz="1982">
              <a:solidFill>
                <a:srgbClr val="171616"/>
              </a:solidFill>
              <a:latin typeface="Canva Sans"/>
            </a:endParaRPr>
          </a:p>
          <a:p>
            <a:pPr algn="just">
              <a:lnSpc>
                <a:spcPts val="2074"/>
              </a:lnSpc>
            </a:pPr>
            <a:endParaRPr lang="en-US" sz="1982">
              <a:solidFill>
                <a:srgbClr val="171616"/>
              </a:solidFill>
              <a:latin typeface="Canva Sans"/>
            </a:endParaRPr>
          </a:p>
          <a:p>
            <a:pPr algn="just">
              <a:lnSpc>
                <a:spcPts val="2074"/>
              </a:lnSpc>
            </a:pPr>
            <a:endParaRPr lang="en-US" sz="1982">
              <a:solidFill>
                <a:srgbClr val="171616"/>
              </a:solidFill>
              <a:latin typeface="Canva Sans"/>
            </a:endParaRPr>
          </a:p>
          <a:p>
            <a:pPr algn="just">
              <a:lnSpc>
                <a:spcPts val="1991"/>
              </a:lnSpc>
            </a:pPr>
            <a:endParaRPr lang="en-US" sz="1982">
              <a:solidFill>
                <a:srgbClr val="171616"/>
              </a:solidFill>
              <a:latin typeface="Canva Sans"/>
            </a:endParaRPr>
          </a:p>
          <a:p>
            <a:pPr algn="just">
              <a:lnSpc>
                <a:spcPts val="1991"/>
              </a:lnSpc>
            </a:pPr>
            <a:r>
              <a:rPr lang="en-US" sz="1422">
                <a:solidFill>
                  <a:srgbClr val="171616"/>
                </a:solidFill>
                <a:latin typeface="Canva Sans"/>
              </a:rPr>
              <a:t>      </a:t>
            </a:r>
          </a:p>
          <a:p>
            <a:pPr algn="just">
              <a:lnSpc>
                <a:spcPts val="1991"/>
              </a:lnSpc>
            </a:pPr>
            <a:endParaRPr lang="en-US" sz="1422">
              <a:solidFill>
                <a:srgbClr val="171616"/>
              </a:solidFill>
              <a:latin typeface="Canva Sans"/>
            </a:endParaRPr>
          </a:p>
          <a:p>
            <a:pPr algn="just">
              <a:lnSpc>
                <a:spcPts val="1991"/>
              </a:lnSpc>
            </a:pPr>
            <a:endParaRPr lang="en-US" sz="1422">
              <a:solidFill>
                <a:srgbClr val="171616"/>
              </a:solidFill>
              <a:latin typeface="Canva Sans"/>
            </a:endParaRPr>
          </a:p>
        </p:txBody>
      </p:sp>
      <p:sp>
        <p:nvSpPr>
          <p:cNvPr id="4" name="TextBox 4"/>
          <p:cNvSpPr txBox="1"/>
          <p:nvPr/>
        </p:nvSpPr>
        <p:spPr>
          <a:xfrm>
            <a:off x="6419423" y="66675"/>
            <a:ext cx="14533903" cy="962025"/>
          </a:xfrm>
          <a:prstGeom prst="rect">
            <a:avLst/>
          </a:prstGeom>
        </p:spPr>
        <p:txBody>
          <a:bodyPr lIns="0" tIns="0" rIns="0" bIns="0" rtlCol="0" anchor="t">
            <a:spAutoFit/>
          </a:bodyPr>
          <a:lstStyle/>
          <a:p>
            <a:pPr>
              <a:lnSpc>
                <a:spcPts val="7199"/>
              </a:lnSpc>
            </a:pPr>
            <a:r>
              <a:rPr lang="en-US" sz="5999">
                <a:solidFill>
                  <a:srgbClr val="171616"/>
                </a:solidFill>
                <a:latin typeface="Poppins Bold"/>
              </a:rPr>
              <a:t>MAIN RESULT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srcRect/>
          <a:stretch>
            <a:fillRect/>
          </a:stretch>
        </p:blipFill>
        <p:spPr>
          <a:xfrm>
            <a:off x="1806095" y="1438444"/>
            <a:ext cx="14675811" cy="741011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srcRect/>
          <a:stretch>
            <a:fillRect/>
          </a:stretch>
        </p:blipFill>
        <p:spPr>
          <a:xfrm>
            <a:off x="1279357" y="3262099"/>
            <a:ext cx="15979943" cy="6372666"/>
          </a:xfrm>
          <a:prstGeom prst="rect">
            <a:avLst/>
          </a:prstGeom>
        </p:spPr>
      </p:pic>
      <p:sp>
        <p:nvSpPr>
          <p:cNvPr id="4" name="TextBox 4"/>
          <p:cNvSpPr txBox="1"/>
          <p:nvPr/>
        </p:nvSpPr>
        <p:spPr>
          <a:xfrm>
            <a:off x="3754097" y="66675"/>
            <a:ext cx="14533903" cy="962025"/>
          </a:xfrm>
          <a:prstGeom prst="rect">
            <a:avLst/>
          </a:prstGeom>
        </p:spPr>
        <p:txBody>
          <a:bodyPr lIns="0" tIns="0" rIns="0" bIns="0" rtlCol="0" anchor="t">
            <a:spAutoFit/>
          </a:bodyPr>
          <a:lstStyle/>
          <a:p>
            <a:pPr>
              <a:lnSpc>
                <a:spcPts val="7199"/>
              </a:lnSpc>
            </a:pPr>
            <a:r>
              <a:rPr lang="en-US" sz="5999">
                <a:solidFill>
                  <a:srgbClr val="171616"/>
                </a:solidFill>
                <a:latin typeface="Poppins Bold"/>
              </a:rPr>
              <a:t>Implementation Posibilities</a:t>
            </a:r>
          </a:p>
        </p:txBody>
      </p:sp>
      <p:sp>
        <p:nvSpPr>
          <p:cNvPr id="5" name="TextBox 5"/>
          <p:cNvSpPr txBox="1"/>
          <p:nvPr/>
        </p:nvSpPr>
        <p:spPr>
          <a:xfrm>
            <a:off x="1028700" y="1483208"/>
            <a:ext cx="16809101" cy="1102616"/>
          </a:xfrm>
          <a:prstGeom prst="rect">
            <a:avLst/>
          </a:prstGeom>
        </p:spPr>
        <p:txBody>
          <a:bodyPr lIns="0" tIns="0" rIns="0" bIns="0" rtlCol="0" anchor="t">
            <a:spAutoFit/>
          </a:bodyPr>
          <a:lstStyle/>
          <a:p>
            <a:pPr algn="ctr">
              <a:lnSpc>
                <a:spcPts val="4325"/>
              </a:lnSpc>
              <a:spcBef>
                <a:spcPct val="0"/>
              </a:spcBef>
            </a:pPr>
            <a:r>
              <a:rPr lang="en-US" sz="3089">
                <a:solidFill>
                  <a:srgbClr val="171616"/>
                </a:solidFill>
                <a:latin typeface="Poppins"/>
              </a:rPr>
              <a:t>While adopting decision tree model we will get to know following are the important features which has their impact on model building.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sp>
        <p:nvSpPr>
          <p:cNvPr id="3" name="TextBox 3"/>
          <p:cNvSpPr txBox="1"/>
          <p:nvPr/>
        </p:nvSpPr>
        <p:spPr>
          <a:xfrm>
            <a:off x="863131" y="1400175"/>
            <a:ext cx="15118511" cy="13049340"/>
          </a:xfrm>
          <a:prstGeom prst="rect">
            <a:avLst/>
          </a:prstGeom>
        </p:spPr>
        <p:txBody>
          <a:bodyPr lIns="0" tIns="0" rIns="0" bIns="0" rtlCol="0" anchor="t">
            <a:spAutoFit/>
          </a:bodyPr>
          <a:lstStyle/>
          <a:p>
            <a:pPr marL="539574" lvl="1" indent="-269787" algn="just">
              <a:lnSpc>
                <a:spcPts val="3498"/>
              </a:lnSpc>
              <a:buFont typeface="Arial"/>
              <a:buChar char="•"/>
            </a:pPr>
            <a:r>
              <a:rPr lang="en-US" sz="2499">
                <a:solidFill>
                  <a:srgbClr val="171616"/>
                </a:solidFill>
                <a:latin typeface="Canva Sans"/>
              </a:rPr>
              <a:t>Regular Plus and Super are top two contributors in numbers but their revenue is not as per their percentage in contribution.</a:t>
            </a:r>
          </a:p>
          <a:p>
            <a:pPr algn="just">
              <a:lnSpc>
                <a:spcPts val="3498"/>
              </a:lnSpc>
            </a:pPr>
            <a:endParaRPr lang="en-US" sz="2499">
              <a:solidFill>
                <a:srgbClr val="171616"/>
              </a:solidFill>
              <a:latin typeface="Canva Sans"/>
            </a:endParaRPr>
          </a:p>
          <a:p>
            <a:pPr marL="539574" lvl="1" indent="-269787" algn="just">
              <a:lnSpc>
                <a:spcPts val="3498"/>
              </a:lnSpc>
              <a:buFont typeface="Arial"/>
              <a:buChar char="•"/>
            </a:pPr>
            <a:r>
              <a:rPr lang="en-US" sz="2499">
                <a:solidFill>
                  <a:srgbClr val="171616"/>
                </a:solidFill>
                <a:latin typeface="Canva Sans"/>
              </a:rPr>
              <a:t>Most customer churned from Regular Plus category which is 60.39% out of total churned customer.</a:t>
            </a:r>
          </a:p>
          <a:p>
            <a:pPr algn="just">
              <a:lnSpc>
                <a:spcPts val="3498"/>
              </a:lnSpc>
            </a:pPr>
            <a:endParaRPr lang="en-US" sz="2499">
              <a:solidFill>
                <a:srgbClr val="171616"/>
              </a:solidFill>
              <a:latin typeface="Canva Sans"/>
            </a:endParaRPr>
          </a:p>
          <a:p>
            <a:pPr marL="539574" lvl="1" indent="-269787" algn="just">
              <a:lnSpc>
                <a:spcPts val="3498"/>
              </a:lnSpc>
              <a:buFont typeface="Arial"/>
              <a:buChar char="•"/>
            </a:pPr>
            <a:r>
              <a:rPr lang="en-US" sz="2499">
                <a:solidFill>
                  <a:srgbClr val="171616"/>
                </a:solidFill>
                <a:latin typeface="Canva Sans"/>
              </a:rPr>
              <a:t>It is observed that company should make strategies to move its customer to higher segments, as most income generating category is regular plus and Super.</a:t>
            </a:r>
          </a:p>
          <a:p>
            <a:pPr algn="just">
              <a:lnSpc>
                <a:spcPts val="3498"/>
              </a:lnSpc>
            </a:pPr>
            <a:endParaRPr lang="en-US" sz="2499">
              <a:solidFill>
                <a:srgbClr val="171616"/>
              </a:solidFill>
              <a:latin typeface="Canva Sans"/>
            </a:endParaRPr>
          </a:p>
          <a:p>
            <a:pPr marL="539574" lvl="1" indent="-269787" algn="just">
              <a:lnSpc>
                <a:spcPts val="3498"/>
              </a:lnSpc>
              <a:buFont typeface="Arial"/>
              <a:buChar char="•"/>
            </a:pPr>
            <a:r>
              <a:rPr lang="en-US" sz="2499">
                <a:solidFill>
                  <a:srgbClr val="171616"/>
                </a:solidFill>
                <a:latin typeface="Canva Sans"/>
              </a:rPr>
              <a:t>HNI &amp; Super Plus segment should be focused more.</a:t>
            </a:r>
          </a:p>
          <a:p>
            <a:pPr algn="just">
              <a:lnSpc>
                <a:spcPts val="3498"/>
              </a:lnSpc>
            </a:pPr>
            <a:endParaRPr lang="en-US" sz="2499">
              <a:solidFill>
                <a:srgbClr val="171616"/>
              </a:solidFill>
              <a:latin typeface="Canva Sans"/>
            </a:endParaRPr>
          </a:p>
          <a:p>
            <a:pPr marL="539574" lvl="1" indent="-269787" algn="just">
              <a:lnSpc>
                <a:spcPts val="3498"/>
              </a:lnSpc>
              <a:buFont typeface="Arial"/>
              <a:buChar char="•"/>
            </a:pPr>
            <a:r>
              <a:rPr lang="en-US" sz="2499">
                <a:solidFill>
                  <a:srgbClr val="171616"/>
                </a:solidFill>
                <a:latin typeface="Canva Sans"/>
              </a:rPr>
              <a:t>From all the EDA it is clearly known that even giving enough cashback to churned customers they have churned so based on our prediction company should make 2 strategies one for retaining churning customer by upgrading them to higher segments which will increase stickiness and providing cashbacks according to the revenue generated by the group historically.</a:t>
            </a:r>
          </a:p>
          <a:p>
            <a:pPr algn="just">
              <a:lnSpc>
                <a:spcPts val="3498"/>
              </a:lnSpc>
            </a:pPr>
            <a:endParaRPr lang="en-US" sz="2499">
              <a:solidFill>
                <a:srgbClr val="171616"/>
              </a:solidFill>
              <a:latin typeface="Canva Sans"/>
            </a:endParaRPr>
          </a:p>
          <a:p>
            <a:pPr marL="539574" lvl="1" indent="-269787" algn="just">
              <a:lnSpc>
                <a:spcPts val="3498"/>
              </a:lnSpc>
              <a:buFont typeface="Arial"/>
              <a:buChar char="•"/>
            </a:pPr>
            <a:r>
              <a:rPr lang="en-US" sz="2499">
                <a:solidFill>
                  <a:srgbClr val="171616"/>
                </a:solidFill>
                <a:latin typeface="Canva Sans"/>
              </a:rPr>
              <a:t>Customer care team must make additional efforts to solve customer complaints at the earliest as majority of customers who raised a complaint in the past year has churned. Follow-up calls are recommended.</a:t>
            </a:r>
          </a:p>
          <a:p>
            <a:pPr algn="just">
              <a:lnSpc>
                <a:spcPts val="3498"/>
              </a:lnSpc>
            </a:pPr>
            <a:endParaRPr lang="en-US" sz="2499">
              <a:solidFill>
                <a:srgbClr val="171616"/>
              </a:solidFill>
              <a:latin typeface="Canva Sans"/>
            </a:endParaRPr>
          </a:p>
          <a:p>
            <a:pPr algn="just">
              <a:lnSpc>
                <a:spcPts val="3498"/>
              </a:lnSpc>
            </a:pPr>
            <a:endParaRPr lang="en-US" sz="2499">
              <a:solidFill>
                <a:srgbClr val="171616"/>
              </a:solidFill>
              <a:latin typeface="Canva Sans"/>
            </a:endParaRPr>
          </a:p>
          <a:p>
            <a:pPr algn="just">
              <a:lnSpc>
                <a:spcPts val="3498"/>
              </a:lnSpc>
            </a:pPr>
            <a:endParaRPr lang="en-US" sz="2499">
              <a:solidFill>
                <a:srgbClr val="171616"/>
              </a:solidFill>
              <a:latin typeface="Canva Sans"/>
            </a:endParaRPr>
          </a:p>
          <a:p>
            <a:pPr algn="just">
              <a:lnSpc>
                <a:spcPts val="3498"/>
              </a:lnSpc>
            </a:pPr>
            <a:endParaRPr lang="en-US" sz="2499">
              <a:solidFill>
                <a:srgbClr val="171616"/>
              </a:solidFill>
              <a:latin typeface="Canva Sans"/>
            </a:endParaRPr>
          </a:p>
          <a:p>
            <a:pPr algn="just">
              <a:lnSpc>
                <a:spcPts val="3498"/>
              </a:lnSpc>
            </a:pPr>
            <a:endParaRPr lang="en-US" sz="2499">
              <a:solidFill>
                <a:srgbClr val="171616"/>
              </a:solidFill>
              <a:latin typeface="Canva Sans"/>
            </a:endParaRPr>
          </a:p>
          <a:p>
            <a:pPr algn="just">
              <a:lnSpc>
                <a:spcPts val="3498"/>
              </a:lnSpc>
            </a:pPr>
            <a:endParaRPr lang="en-US" sz="2499">
              <a:solidFill>
                <a:srgbClr val="171616"/>
              </a:solidFill>
              <a:latin typeface="Canva Sans"/>
            </a:endParaRPr>
          </a:p>
          <a:p>
            <a:pPr algn="just">
              <a:lnSpc>
                <a:spcPts val="3358"/>
              </a:lnSpc>
            </a:pPr>
            <a:endParaRPr lang="en-US" sz="2499">
              <a:solidFill>
                <a:srgbClr val="171616"/>
              </a:solidFill>
              <a:latin typeface="Canva Sans"/>
            </a:endParaRPr>
          </a:p>
          <a:p>
            <a:pPr algn="just">
              <a:lnSpc>
                <a:spcPts val="3358"/>
              </a:lnSpc>
            </a:pPr>
            <a:r>
              <a:rPr lang="en-US" sz="2399">
                <a:solidFill>
                  <a:srgbClr val="171616"/>
                </a:solidFill>
                <a:latin typeface="Canva Sans"/>
              </a:rPr>
              <a:t>      </a:t>
            </a:r>
          </a:p>
          <a:p>
            <a:pPr algn="just">
              <a:lnSpc>
                <a:spcPts val="3358"/>
              </a:lnSpc>
            </a:pPr>
            <a:endParaRPr lang="en-US" sz="2399">
              <a:solidFill>
                <a:srgbClr val="171616"/>
              </a:solidFill>
              <a:latin typeface="Canva Sans"/>
            </a:endParaRPr>
          </a:p>
          <a:p>
            <a:pPr algn="just">
              <a:lnSpc>
                <a:spcPts val="3358"/>
              </a:lnSpc>
            </a:pPr>
            <a:endParaRPr lang="en-US" sz="2399">
              <a:solidFill>
                <a:srgbClr val="171616"/>
              </a:solidFill>
              <a:latin typeface="Canva Sans"/>
            </a:endParaRPr>
          </a:p>
        </p:txBody>
      </p:sp>
      <p:sp>
        <p:nvSpPr>
          <p:cNvPr id="4" name="TextBox 4"/>
          <p:cNvSpPr txBox="1"/>
          <p:nvPr/>
        </p:nvSpPr>
        <p:spPr>
          <a:xfrm>
            <a:off x="863131" y="-47625"/>
            <a:ext cx="17180354" cy="1266825"/>
          </a:xfrm>
          <a:prstGeom prst="rect">
            <a:avLst/>
          </a:prstGeom>
        </p:spPr>
        <p:txBody>
          <a:bodyPr lIns="0" tIns="0" rIns="0" bIns="0" rtlCol="0" anchor="t">
            <a:spAutoFit/>
          </a:bodyPr>
          <a:lstStyle/>
          <a:p>
            <a:pPr>
              <a:lnSpc>
                <a:spcPts val="4800"/>
              </a:lnSpc>
            </a:pPr>
            <a:r>
              <a:rPr lang="en-US" sz="4000">
                <a:solidFill>
                  <a:srgbClr val="171616"/>
                </a:solidFill>
                <a:latin typeface="Poppins Bold"/>
              </a:rPr>
              <a:t>While adopting some key recommendation company should focus on following points-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17576" y="263510"/>
            <a:ext cx="2547889" cy="2228245"/>
          </a:xfrm>
          <a:prstGeom prst="rect">
            <a:avLst/>
          </a:prstGeom>
        </p:spPr>
      </p:pic>
      <p:sp>
        <p:nvSpPr>
          <p:cNvPr id="4" name="TextBox 4"/>
          <p:cNvSpPr txBox="1"/>
          <p:nvPr/>
        </p:nvSpPr>
        <p:spPr>
          <a:xfrm>
            <a:off x="1891521" y="3269508"/>
            <a:ext cx="15123575" cy="6490969"/>
          </a:xfrm>
          <a:prstGeom prst="rect">
            <a:avLst/>
          </a:prstGeom>
        </p:spPr>
        <p:txBody>
          <a:bodyPr lIns="0" tIns="0" rIns="0" bIns="0" rtlCol="0" anchor="t">
            <a:spAutoFit/>
          </a:bodyPr>
          <a:lstStyle/>
          <a:p>
            <a:pPr marL="539754" lvl="1" indent="-269877" algn="just">
              <a:lnSpc>
                <a:spcPts val="3500"/>
              </a:lnSpc>
              <a:buFont typeface="Arial"/>
              <a:buChar char="•"/>
            </a:pPr>
            <a:r>
              <a:rPr lang="en-US" sz="2500">
                <a:solidFill>
                  <a:srgbClr val="171616"/>
                </a:solidFill>
                <a:latin typeface="Canva Sans"/>
              </a:rPr>
              <a:t>An </a:t>
            </a:r>
            <a:r>
              <a:rPr lang="en-US" sz="2500">
                <a:solidFill>
                  <a:srgbClr val="171616"/>
                </a:solidFill>
                <a:latin typeface="Canva Sans Bold"/>
              </a:rPr>
              <a:t>E Commerce company </a:t>
            </a:r>
            <a:r>
              <a:rPr lang="en-US" sz="2500">
                <a:solidFill>
                  <a:srgbClr val="171616"/>
                </a:solidFill>
                <a:latin typeface="Canva Sans"/>
              </a:rPr>
              <a:t>provider is facing a lot of competition in the current market and it has become a challenge to retain the existing customers in the current situation. Hence, the </a:t>
            </a:r>
            <a:r>
              <a:rPr lang="en-US" sz="2500">
                <a:solidFill>
                  <a:srgbClr val="171616"/>
                </a:solidFill>
                <a:latin typeface="Canva Sans Bold"/>
              </a:rPr>
              <a:t>company wants to develop a model</a:t>
            </a:r>
            <a:r>
              <a:rPr lang="en-US" sz="2500">
                <a:solidFill>
                  <a:srgbClr val="171616"/>
                </a:solidFill>
                <a:latin typeface="Canva Sans"/>
              </a:rPr>
              <a:t> through which they can do </a:t>
            </a:r>
            <a:r>
              <a:rPr lang="en-US" sz="2500">
                <a:solidFill>
                  <a:srgbClr val="171616"/>
                </a:solidFill>
                <a:latin typeface="Canva Sans Bold"/>
              </a:rPr>
              <a:t>churn prediction</a:t>
            </a:r>
            <a:r>
              <a:rPr lang="en-US" sz="2500">
                <a:solidFill>
                  <a:srgbClr val="171616"/>
                </a:solidFill>
                <a:latin typeface="Canva Sans"/>
              </a:rPr>
              <a:t> of the accounts and provide segmented offers to the potential churners. In this company, account churn is a major thing because 1 account can have multiple customers hence by losing one account the company might be losing more than one customer. </a:t>
            </a:r>
          </a:p>
          <a:p>
            <a:pPr marL="539754" lvl="1" indent="-269877" algn="just">
              <a:lnSpc>
                <a:spcPts val="3500"/>
              </a:lnSpc>
              <a:buFont typeface="Arial"/>
              <a:buChar char="•"/>
            </a:pPr>
            <a:r>
              <a:rPr lang="en-US" sz="2500">
                <a:solidFill>
                  <a:srgbClr val="171616"/>
                </a:solidFill>
                <a:latin typeface="Canva Sans"/>
              </a:rPr>
              <a:t>We have been assigned to </a:t>
            </a:r>
            <a:r>
              <a:rPr lang="en-US" sz="2500">
                <a:solidFill>
                  <a:srgbClr val="171616"/>
                </a:solidFill>
                <a:latin typeface="Canva Sans Bold"/>
              </a:rPr>
              <a:t>develop a churn prediction model </a:t>
            </a:r>
            <a:r>
              <a:rPr lang="en-US" sz="2500">
                <a:solidFill>
                  <a:srgbClr val="171616"/>
                </a:solidFill>
                <a:latin typeface="Canva Sans"/>
              </a:rPr>
              <a:t>for this company and provide business recommendations on the campaign. Our campaign suggestion should be unique and be very clear on the campaign offer because our </a:t>
            </a:r>
            <a:r>
              <a:rPr lang="en-US" sz="2500">
                <a:solidFill>
                  <a:srgbClr val="171616"/>
                </a:solidFill>
                <a:latin typeface="Canva Sans Bold"/>
              </a:rPr>
              <a:t>recommendation will go through the revenue assurance team</a:t>
            </a:r>
            <a:r>
              <a:rPr lang="en-US" sz="2500">
                <a:solidFill>
                  <a:srgbClr val="171616"/>
                </a:solidFill>
                <a:latin typeface="Canva Sans"/>
              </a:rPr>
              <a:t>. If they find that we are giving a lot of free (or subsidized) stuff thereby making a loss to the company; they are not going to approve our recommendation.</a:t>
            </a:r>
          </a:p>
          <a:p>
            <a:pPr algn="just">
              <a:lnSpc>
                <a:spcPts val="3360"/>
              </a:lnSpc>
            </a:pPr>
            <a:endParaRPr lang="en-US" sz="2500">
              <a:solidFill>
                <a:srgbClr val="171616"/>
              </a:solidFill>
              <a:latin typeface="Canva Sans"/>
            </a:endParaRPr>
          </a:p>
          <a:p>
            <a:pPr algn="just">
              <a:lnSpc>
                <a:spcPts val="3360"/>
              </a:lnSpc>
            </a:pPr>
            <a:r>
              <a:rPr lang="en-US" sz="2400">
                <a:solidFill>
                  <a:srgbClr val="171616"/>
                </a:solidFill>
                <a:latin typeface="Canva Sans"/>
              </a:rPr>
              <a:t>      </a:t>
            </a:r>
          </a:p>
          <a:p>
            <a:pPr algn="just">
              <a:lnSpc>
                <a:spcPts val="3360"/>
              </a:lnSpc>
            </a:pPr>
            <a:endParaRPr lang="en-US" sz="2400">
              <a:solidFill>
                <a:srgbClr val="171616"/>
              </a:solidFill>
              <a:latin typeface="Canva Sans"/>
            </a:endParaRPr>
          </a:p>
          <a:p>
            <a:pPr algn="just">
              <a:lnSpc>
                <a:spcPts val="3360"/>
              </a:lnSpc>
            </a:pPr>
            <a:endParaRPr lang="en-US" sz="2400">
              <a:solidFill>
                <a:srgbClr val="171616"/>
              </a:solidFill>
              <a:latin typeface="Canva Sans"/>
            </a:endParaRPr>
          </a:p>
        </p:txBody>
      </p:sp>
      <p:sp>
        <p:nvSpPr>
          <p:cNvPr id="5" name="TextBox 5"/>
          <p:cNvSpPr txBox="1"/>
          <p:nvPr/>
        </p:nvSpPr>
        <p:spPr>
          <a:xfrm>
            <a:off x="6091618" y="1320483"/>
            <a:ext cx="6104764" cy="962025"/>
          </a:xfrm>
          <a:prstGeom prst="rect">
            <a:avLst/>
          </a:prstGeom>
        </p:spPr>
        <p:txBody>
          <a:bodyPr lIns="0" tIns="0" rIns="0" bIns="0" rtlCol="0" anchor="t">
            <a:spAutoFit/>
          </a:bodyPr>
          <a:lstStyle/>
          <a:p>
            <a:pPr>
              <a:lnSpc>
                <a:spcPts val="7199"/>
              </a:lnSpc>
            </a:pPr>
            <a:r>
              <a:rPr lang="en-US" sz="5999">
                <a:solidFill>
                  <a:srgbClr val="171616"/>
                </a:solidFill>
                <a:latin typeface="Poppins Bold"/>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sp>
        <p:nvSpPr>
          <p:cNvPr id="3" name="TextBox 3"/>
          <p:cNvSpPr txBox="1"/>
          <p:nvPr/>
        </p:nvSpPr>
        <p:spPr>
          <a:xfrm>
            <a:off x="3040874" y="4048125"/>
            <a:ext cx="12977732" cy="1095375"/>
          </a:xfrm>
          <a:prstGeom prst="rect">
            <a:avLst/>
          </a:prstGeom>
        </p:spPr>
        <p:txBody>
          <a:bodyPr lIns="0" tIns="0" rIns="0" bIns="0" rtlCol="0" anchor="t">
            <a:spAutoFit/>
          </a:bodyPr>
          <a:lstStyle/>
          <a:p>
            <a:pPr marL="0" lvl="0" indent="0" algn="ctr">
              <a:lnSpc>
                <a:spcPts val="8639"/>
              </a:lnSpc>
              <a:spcBef>
                <a:spcPct val="0"/>
              </a:spcBef>
            </a:pPr>
            <a:r>
              <a:rPr lang="en-US" sz="7199">
                <a:solidFill>
                  <a:srgbClr val="000000"/>
                </a:solidFill>
                <a:latin typeface="Canva Sans Bold"/>
              </a:rPr>
              <a:t>THANK YOU!</a:t>
            </a:r>
          </a:p>
        </p:txBody>
      </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734377">
            <a:off x="-2914458" y="-2617855"/>
            <a:ext cx="6338774" cy="6338774"/>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018606" y="9154651"/>
            <a:ext cx="1794777" cy="1794777"/>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7385923" y="8899351"/>
            <a:ext cx="1114071" cy="11140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srcRect/>
          <a:stretch>
            <a:fillRect/>
          </a:stretch>
        </p:blipFill>
        <p:spPr>
          <a:xfrm>
            <a:off x="599370" y="5143500"/>
            <a:ext cx="2193967" cy="2140844"/>
          </a:xfrm>
          <a:prstGeom prst="rect">
            <a:avLst/>
          </a:prstGeom>
        </p:spPr>
      </p:pic>
      <p:pic>
        <p:nvPicPr>
          <p:cNvPr id="4" name="Picture 4"/>
          <p:cNvPicPr>
            <a:picLocks noChangeAspect="1"/>
          </p:cNvPicPr>
          <p:nvPr/>
        </p:nvPicPr>
        <p:blipFill>
          <a:blip r:embed="rId4"/>
          <a:srcRect t="2869" b="2869"/>
          <a:stretch>
            <a:fillRect/>
          </a:stretch>
        </p:blipFill>
        <p:spPr>
          <a:xfrm>
            <a:off x="3378080" y="6486991"/>
            <a:ext cx="14726767" cy="3348279"/>
          </a:xfrm>
          <a:prstGeom prst="rect">
            <a:avLst/>
          </a:prstGeom>
        </p:spPr>
      </p:pic>
      <p:pic>
        <p:nvPicPr>
          <p:cNvPr id="5" name="Picture 5"/>
          <p:cNvPicPr>
            <a:picLocks noChangeAspect="1"/>
          </p:cNvPicPr>
          <p:nvPr/>
        </p:nvPicPr>
        <p:blipFill>
          <a:blip r:embed="rId5"/>
          <a:srcRect l="580" r="335"/>
          <a:stretch>
            <a:fillRect/>
          </a:stretch>
        </p:blipFill>
        <p:spPr>
          <a:xfrm>
            <a:off x="3378080" y="2222210"/>
            <a:ext cx="14726767" cy="3207920"/>
          </a:xfrm>
          <a:prstGeom prst="rect">
            <a:avLst/>
          </a:prstGeom>
        </p:spPr>
      </p:pic>
      <p:sp>
        <p:nvSpPr>
          <p:cNvPr id="6" name="TextBox 6"/>
          <p:cNvSpPr txBox="1"/>
          <p:nvPr/>
        </p:nvSpPr>
        <p:spPr>
          <a:xfrm>
            <a:off x="445553" y="3948188"/>
            <a:ext cx="2501601" cy="854801"/>
          </a:xfrm>
          <a:prstGeom prst="rect">
            <a:avLst/>
          </a:prstGeom>
        </p:spPr>
        <p:txBody>
          <a:bodyPr lIns="0" tIns="0" rIns="0" bIns="0" rtlCol="0" anchor="t">
            <a:spAutoFit/>
          </a:bodyPr>
          <a:lstStyle/>
          <a:p>
            <a:pPr>
              <a:lnSpc>
                <a:spcPts val="6959"/>
              </a:lnSpc>
              <a:spcBef>
                <a:spcPct val="0"/>
              </a:spcBef>
            </a:pPr>
            <a:r>
              <a:rPr lang="en-US" sz="4971">
                <a:solidFill>
                  <a:srgbClr val="171616"/>
                </a:solidFill>
                <a:latin typeface="Inter Bold"/>
              </a:rPr>
              <a:t>Dataset</a:t>
            </a:r>
          </a:p>
        </p:txBody>
      </p:sp>
      <p:sp>
        <p:nvSpPr>
          <p:cNvPr id="7" name="TextBox 7"/>
          <p:cNvSpPr txBox="1"/>
          <p:nvPr/>
        </p:nvSpPr>
        <p:spPr>
          <a:xfrm>
            <a:off x="3742776" y="688657"/>
            <a:ext cx="13516524" cy="613410"/>
          </a:xfrm>
          <a:prstGeom prst="rect">
            <a:avLst/>
          </a:prstGeom>
        </p:spPr>
        <p:txBody>
          <a:bodyPr lIns="0" tIns="0" rIns="0" bIns="0" rtlCol="0" anchor="t">
            <a:spAutoFit/>
          </a:bodyPr>
          <a:lstStyle/>
          <a:p>
            <a:pPr algn="ctr">
              <a:lnSpc>
                <a:spcPts val="5039"/>
              </a:lnSpc>
            </a:pPr>
            <a:r>
              <a:rPr lang="en-US" sz="3599">
                <a:solidFill>
                  <a:srgbClr val="171616"/>
                </a:solidFill>
                <a:latin typeface="Open Sans Bold"/>
              </a:rPr>
              <a:t>The dataset contains the following parameters (features):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srcRect/>
          <a:stretch>
            <a:fillRect/>
          </a:stretch>
        </p:blipFill>
        <p:spPr>
          <a:xfrm>
            <a:off x="1175350" y="750026"/>
            <a:ext cx="15937300" cy="9273153"/>
          </a:xfrm>
          <a:prstGeom prst="rect">
            <a:avLst/>
          </a:prstGeom>
        </p:spPr>
      </p:pic>
      <p:sp>
        <p:nvSpPr>
          <p:cNvPr id="4" name="TextBox 4"/>
          <p:cNvSpPr txBox="1"/>
          <p:nvPr/>
        </p:nvSpPr>
        <p:spPr>
          <a:xfrm>
            <a:off x="5680095" y="-104775"/>
            <a:ext cx="6927810" cy="854801"/>
          </a:xfrm>
          <a:prstGeom prst="rect">
            <a:avLst/>
          </a:prstGeom>
        </p:spPr>
        <p:txBody>
          <a:bodyPr lIns="0" tIns="0" rIns="0" bIns="0" rtlCol="0" anchor="t">
            <a:spAutoFit/>
          </a:bodyPr>
          <a:lstStyle/>
          <a:p>
            <a:pPr>
              <a:lnSpc>
                <a:spcPts val="6959"/>
              </a:lnSpc>
              <a:spcBef>
                <a:spcPct val="0"/>
              </a:spcBef>
            </a:pPr>
            <a:r>
              <a:rPr lang="en-US" sz="4971">
                <a:solidFill>
                  <a:srgbClr val="171616"/>
                </a:solidFill>
                <a:latin typeface="Inter Bold"/>
              </a:rPr>
              <a:t>DATA DESCRIPTION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pic>
        <p:nvPicPr>
          <p:cNvPr id="3" name="Picture 3"/>
          <p:cNvPicPr>
            <a:picLocks noChangeAspect="1"/>
          </p:cNvPicPr>
          <p:nvPr/>
        </p:nvPicPr>
        <p:blipFill>
          <a:blip r:embed="rId3"/>
          <a:srcRect/>
          <a:stretch>
            <a:fillRect/>
          </a:stretch>
        </p:blipFill>
        <p:spPr>
          <a:xfrm>
            <a:off x="2829709" y="1028700"/>
            <a:ext cx="11829913" cy="6561994"/>
          </a:xfrm>
          <a:prstGeom prst="rect">
            <a:avLst/>
          </a:prstGeom>
        </p:spPr>
      </p:pic>
      <p:sp>
        <p:nvSpPr>
          <p:cNvPr id="4" name="TextBox 4"/>
          <p:cNvSpPr txBox="1"/>
          <p:nvPr/>
        </p:nvSpPr>
        <p:spPr>
          <a:xfrm>
            <a:off x="5680095" y="-104775"/>
            <a:ext cx="7782526" cy="854801"/>
          </a:xfrm>
          <a:prstGeom prst="rect">
            <a:avLst/>
          </a:prstGeom>
        </p:spPr>
        <p:txBody>
          <a:bodyPr lIns="0" tIns="0" rIns="0" bIns="0" rtlCol="0" anchor="t">
            <a:spAutoFit/>
          </a:bodyPr>
          <a:lstStyle/>
          <a:p>
            <a:pPr>
              <a:lnSpc>
                <a:spcPts val="6959"/>
              </a:lnSpc>
              <a:spcBef>
                <a:spcPct val="0"/>
              </a:spcBef>
            </a:pPr>
            <a:r>
              <a:rPr lang="en-US" sz="4971">
                <a:solidFill>
                  <a:srgbClr val="171616"/>
                </a:solidFill>
                <a:latin typeface="Inter Bold"/>
              </a:rPr>
              <a:t>DATA PREPROCESSING</a:t>
            </a:r>
          </a:p>
        </p:txBody>
      </p:sp>
      <p:sp>
        <p:nvSpPr>
          <p:cNvPr id="5" name="TextBox 5"/>
          <p:cNvSpPr txBox="1"/>
          <p:nvPr/>
        </p:nvSpPr>
        <p:spPr>
          <a:xfrm>
            <a:off x="2308423" y="7809769"/>
            <a:ext cx="13671154" cy="342520"/>
          </a:xfrm>
          <a:prstGeom prst="rect">
            <a:avLst/>
          </a:prstGeom>
        </p:spPr>
        <p:txBody>
          <a:bodyPr lIns="0" tIns="0" rIns="0" bIns="0" rtlCol="0" anchor="t">
            <a:spAutoFit/>
          </a:bodyPr>
          <a:lstStyle/>
          <a:p>
            <a:pPr algn="ctr">
              <a:lnSpc>
                <a:spcPts val="2645"/>
              </a:lnSpc>
              <a:spcBef>
                <a:spcPct val="0"/>
              </a:spcBef>
            </a:pPr>
            <a:r>
              <a:rPr lang="en-US" sz="1889">
                <a:solidFill>
                  <a:srgbClr val="171616"/>
                </a:solidFill>
                <a:latin typeface="Poppins Bold"/>
              </a:rPr>
              <a:t>As we can observe from table there are 6 categorical columns which we have imputed with following mentods-</a:t>
            </a:r>
          </a:p>
        </p:txBody>
      </p:sp>
      <p:sp>
        <p:nvSpPr>
          <p:cNvPr id="6" name="TextBox 6"/>
          <p:cNvSpPr txBox="1"/>
          <p:nvPr/>
        </p:nvSpPr>
        <p:spPr>
          <a:xfrm>
            <a:off x="2308423" y="8225028"/>
            <a:ext cx="16702257" cy="2009395"/>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Bold"/>
              </a:rPr>
              <a:t>Payment- We have replace missing values with mode. </a:t>
            </a:r>
          </a:p>
          <a:p>
            <a:pPr>
              <a:lnSpc>
                <a:spcPts val="2645"/>
              </a:lnSpc>
              <a:spcBef>
                <a:spcPct val="0"/>
              </a:spcBef>
            </a:pPr>
            <a:r>
              <a:rPr lang="en-US" sz="1889">
                <a:solidFill>
                  <a:srgbClr val="171616"/>
                </a:solidFill>
                <a:latin typeface="Poppins Bold"/>
              </a:rPr>
              <a:t>City Tier- We have replaced missing values with mode value.</a:t>
            </a:r>
          </a:p>
          <a:p>
            <a:pPr>
              <a:lnSpc>
                <a:spcPts val="2645"/>
              </a:lnSpc>
              <a:spcBef>
                <a:spcPct val="0"/>
              </a:spcBef>
            </a:pPr>
            <a:r>
              <a:rPr lang="en-US" sz="1889">
                <a:solidFill>
                  <a:srgbClr val="171616"/>
                </a:solidFill>
                <a:latin typeface="Poppins Bold"/>
              </a:rPr>
              <a:t>Gender- We have replaced missing values with mode.</a:t>
            </a:r>
          </a:p>
          <a:p>
            <a:pPr>
              <a:lnSpc>
                <a:spcPts val="2645"/>
              </a:lnSpc>
              <a:spcBef>
                <a:spcPct val="0"/>
              </a:spcBef>
            </a:pPr>
            <a:r>
              <a:rPr lang="en-US" sz="1889">
                <a:solidFill>
                  <a:srgbClr val="171616"/>
                </a:solidFill>
                <a:latin typeface="Poppins Bold"/>
              </a:rPr>
              <a:t>Marital_Status- We have replaced missing values with mode.</a:t>
            </a:r>
          </a:p>
          <a:p>
            <a:pPr>
              <a:lnSpc>
                <a:spcPts val="2645"/>
              </a:lnSpc>
              <a:spcBef>
                <a:spcPct val="0"/>
              </a:spcBef>
            </a:pPr>
            <a:r>
              <a:rPr lang="en-US" sz="1889">
                <a:solidFill>
                  <a:srgbClr val="171616"/>
                </a:solidFill>
                <a:latin typeface="Poppins Bold"/>
              </a:rPr>
              <a:t>Cashback- We have replaced missing value with most accuring value which is 155.62.</a:t>
            </a:r>
          </a:p>
          <a:p>
            <a:pPr>
              <a:lnSpc>
                <a:spcPts val="2645"/>
              </a:lnSpc>
              <a:spcBef>
                <a:spcPct val="0"/>
              </a:spcBef>
            </a:pPr>
            <a:r>
              <a:rPr lang="en-US" sz="1889">
                <a:solidFill>
                  <a:srgbClr val="171616"/>
                </a:solidFill>
                <a:latin typeface="Poppins Bold"/>
              </a:rPr>
              <a:t>Login_device- We have replaced missing values with mode.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sp>
        <p:nvSpPr>
          <p:cNvPr id="3" name="TextBox 3"/>
          <p:cNvSpPr txBox="1"/>
          <p:nvPr/>
        </p:nvSpPr>
        <p:spPr>
          <a:xfrm>
            <a:off x="1875443" y="3264918"/>
            <a:ext cx="15139652" cy="4813232"/>
          </a:xfrm>
          <a:prstGeom prst="rect">
            <a:avLst/>
          </a:prstGeom>
        </p:spPr>
        <p:txBody>
          <a:bodyPr lIns="0" tIns="0" rIns="0" bIns="0" rtlCol="0" anchor="t">
            <a:spAutoFit/>
          </a:bodyPr>
          <a:lstStyle/>
          <a:p>
            <a:pPr algn="just">
              <a:lnSpc>
                <a:spcPts val="3503"/>
              </a:lnSpc>
            </a:pPr>
            <a:r>
              <a:rPr lang="en-US" sz="2502">
                <a:solidFill>
                  <a:srgbClr val="171616"/>
                </a:solidFill>
                <a:latin typeface="Canva Sans"/>
              </a:rPr>
              <a:t>•</a:t>
            </a:r>
            <a:r>
              <a:rPr lang="en-US" sz="2502">
                <a:solidFill>
                  <a:srgbClr val="171616"/>
                </a:solidFill>
                <a:latin typeface="Canva Sans Bold"/>
              </a:rPr>
              <a:t>Noise_index</a:t>
            </a:r>
            <a:r>
              <a:rPr lang="en-US" sz="2502">
                <a:solidFill>
                  <a:srgbClr val="171616"/>
                </a:solidFill>
                <a:latin typeface="Canva Sans"/>
              </a:rPr>
              <a:t>- We have created new column by deviding Tenure with CC_Contacted_LY.</a:t>
            </a:r>
          </a:p>
          <a:p>
            <a:pPr algn="just">
              <a:lnSpc>
                <a:spcPts val="3503"/>
              </a:lnSpc>
            </a:pPr>
            <a:endParaRPr lang="en-US" sz="2502">
              <a:solidFill>
                <a:srgbClr val="171616"/>
              </a:solidFill>
              <a:latin typeface="Canva Sans"/>
            </a:endParaRPr>
          </a:p>
          <a:p>
            <a:pPr algn="just">
              <a:lnSpc>
                <a:spcPts val="3503"/>
              </a:lnSpc>
            </a:pPr>
            <a:r>
              <a:rPr lang="en-US" sz="2502">
                <a:solidFill>
                  <a:srgbClr val="171616"/>
                </a:solidFill>
                <a:latin typeface="Canva Sans"/>
              </a:rPr>
              <a:t>•</a:t>
            </a:r>
            <a:r>
              <a:rPr lang="en-US" sz="2502">
                <a:solidFill>
                  <a:srgbClr val="171616"/>
                </a:solidFill>
                <a:latin typeface="Canva Sans Bold"/>
              </a:rPr>
              <a:t>Benefit_recevby_customer</a:t>
            </a:r>
            <a:r>
              <a:rPr lang="en-US" sz="2502">
                <a:solidFill>
                  <a:srgbClr val="171616"/>
                </a:solidFill>
                <a:latin typeface="Canva Sans"/>
              </a:rPr>
              <a:t>- We have created new column by deviding Tenure with cashback.</a:t>
            </a:r>
          </a:p>
          <a:p>
            <a:pPr algn="just">
              <a:lnSpc>
                <a:spcPts val="3503"/>
              </a:lnSpc>
            </a:pPr>
            <a:endParaRPr lang="en-US" sz="2502">
              <a:solidFill>
                <a:srgbClr val="171616"/>
              </a:solidFill>
              <a:latin typeface="Canva Sans"/>
            </a:endParaRPr>
          </a:p>
          <a:p>
            <a:pPr algn="just">
              <a:lnSpc>
                <a:spcPts val="3503"/>
              </a:lnSpc>
            </a:pPr>
            <a:r>
              <a:rPr lang="en-US" sz="2502">
                <a:solidFill>
                  <a:srgbClr val="171616"/>
                </a:solidFill>
                <a:latin typeface="Canva Sans"/>
              </a:rPr>
              <a:t>As these two column will give us a idea which customers are those who contacted us most frequently and who are those customer who have received maximum benefit and their impact with other variables like account segment, cashback, revenue per month and churn.</a:t>
            </a:r>
          </a:p>
          <a:p>
            <a:pPr algn="just">
              <a:lnSpc>
                <a:spcPts val="3503"/>
              </a:lnSpc>
            </a:pPr>
            <a:endParaRPr lang="en-US" sz="2502">
              <a:solidFill>
                <a:srgbClr val="171616"/>
              </a:solidFill>
              <a:latin typeface="Canva Sans"/>
            </a:endParaRPr>
          </a:p>
          <a:p>
            <a:pPr algn="just">
              <a:lnSpc>
                <a:spcPts val="3503"/>
              </a:lnSpc>
            </a:pPr>
            <a:r>
              <a:rPr lang="en-US" sz="2502">
                <a:solidFill>
                  <a:srgbClr val="171616"/>
                </a:solidFill>
                <a:latin typeface="Canva Sans"/>
              </a:rPr>
              <a:t>      </a:t>
            </a:r>
          </a:p>
          <a:p>
            <a:pPr algn="just">
              <a:lnSpc>
                <a:spcPts val="3503"/>
              </a:lnSpc>
            </a:pPr>
            <a:endParaRPr lang="en-US" sz="2502">
              <a:solidFill>
                <a:srgbClr val="171616"/>
              </a:solidFill>
              <a:latin typeface="Canva Sans"/>
            </a:endParaRPr>
          </a:p>
          <a:p>
            <a:pPr algn="just">
              <a:lnSpc>
                <a:spcPts val="3503"/>
              </a:lnSpc>
            </a:pPr>
            <a:endParaRPr lang="en-US" sz="2502">
              <a:solidFill>
                <a:srgbClr val="171616"/>
              </a:solidFill>
              <a:latin typeface="Canva Sans"/>
            </a:endParaRPr>
          </a:p>
        </p:txBody>
      </p:sp>
      <p:sp>
        <p:nvSpPr>
          <p:cNvPr id="4" name="TextBox 4"/>
          <p:cNvSpPr txBox="1"/>
          <p:nvPr/>
        </p:nvSpPr>
        <p:spPr>
          <a:xfrm>
            <a:off x="5042538" y="1320483"/>
            <a:ext cx="8821540" cy="962025"/>
          </a:xfrm>
          <a:prstGeom prst="rect">
            <a:avLst/>
          </a:prstGeom>
        </p:spPr>
        <p:txBody>
          <a:bodyPr lIns="0" tIns="0" rIns="0" bIns="0" rtlCol="0" anchor="t">
            <a:spAutoFit/>
          </a:bodyPr>
          <a:lstStyle/>
          <a:p>
            <a:pPr>
              <a:lnSpc>
                <a:spcPts val="7199"/>
              </a:lnSpc>
            </a:pPr>
            <a:r>
              <a:rPr lang="en-US" sz="5999">
                <a:solidFill>
                  <a:srgbClr val="171616"/>
                </a:solidFill>
                <a:latin typeface="Poppins Bold"/>
              </a:rPr>
              <a:t>FEATURE ENGINEERING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sp>
        <p:nvSpPr>
          <p:cNvPr id="3" name="AutoShape 3"/>
          <p:cNvSpPr/>
          <p:nvPr/>
        </p:nvSpPr>
        <p:spPr>
          <a:xfrm rot="-5400000">
            <a:off x="4601845" y="5537518"/>
            <a:ext cx="9084310" cy="0"/>
          </a:xfrm>
          <a:prstGeom prst="line">
            <a:avLst/>
          </a:prstGeom>
          <a:ln w="66675" cap="flat">
            <a:solidFill>
              <a:srgbClr val="000000">
                <a:alpha val="23922"/>
              </a:srgbClr>
            </a:solidFill>
            <a:prstDash val="solid"/>
            <a:headEnd type="none" w="sm" len="sm"/>
            <a:tailEnd type="none" w="sm" len="sm"/>
          </a:ln>
        </p:spPr>
      </p:sp>
      <p:pic>
        <p:nvPicPr>
          <p:cNvPr id="4" name="Picture 4"/>
          <p:cNvPicPr>
            <a:picLocks noChangeAspect="1"/>
          </p:cNvPicPr>
          <p:nvPr/>
        </p:nvPicPr>
        <p:blipFill>
          <a:blip r:embed="rId3"/>
          <a:srcRect r="1124"/>
          <a:stretch>
            <a:fillRect/>
          </a:stretch>
        </p:blipFill>
        <p:spPr>
          <a:xfrm>
            <a:off x="743869" y="1036733"/>
            <a:ext cx="7423431" cy="3417610"/>
          </a:xfrm>
          <a:prstGeom prst="rect">
            <a:avLst/>
          </a:prstGeom>
        </p:spPr>
      </p:pic>
      <p:pic>
        <p:nvPicPr>
          <p:cNvPr id="5" name="Picture 5"/>
          <p:cNvPicPr>
            <a:picLocks noChangeAspect="1"/>
          </p:cNvPicPr>
          <p:nvPr/>
        </p:nvPicPr>
        <p:blipFill>
          <a:blip r:embed="rId4"/>
          <a:srcRect/>
          <a:stretch>
            <a:fillRect/>
          </a:stretch>
        </p:blipFill>
        <p:spPr>
          <a:xfrm>
            <a:off x="837512" y="6490258"/>
            <a:ext cx="7504668" cy="3046449"/>
          </a:xfrm>
          <a:prstGeom prst="rect">
            <a:avLst/>
          </a:prstGeom>
        </p:spPr>
      </p:pic>
      <p:pic>
        <p:nvPicPr>
          <p:cNvPr id="6" name="Picture 6"/>
          <p:cNvPicPr>
            <a:picLocks noChangeAspect="1"/>
          </p:cNvPicPr>
          <p:nvPr/>
        </p:nvPicPr>
        <p:blipFill>
          <a:blip r:embed="rId5"/>
          <a:srcRect t="127" b="127"/>
          <a:stretch>
            <a:fillRect/>
          </a:stretch>
        </p:blipFill>
        <p:spPr>
          <a:xfrm>
            <a:off x="10022173" y="1036733"/>
            <a:ext cx="6692340" cy="3417610"/>
          </a:xfrm>
          <a:prstGeom prst="rect">
            <a:avLst/>
          </a:prstGeom>
        </p:spPr>
      </p:pic>
      <p:pic>
        <p:nvPicPr>
          <p:cNvPr id="7" name="Picture 7"/>
          <p:cNvPicPr>
            <a:picLocks noChangeAspect="1"/>
          </p:cNvPicPr>
          <p:nvPr/>
        </p:nvPicPr>
        <p:blipFill>
          <a:blip r:embed="rId6"/>
          <a:srcRect/>
          <a:stretch>
            <a:fillRect/>
          </a:stretch>
        </p:blipFill>
        <p:spPr>
          <a:xfrm>
            <a:off x="9948862" y="6052765"/>
            <a:ext cx="6692340" cy="3234320"/>
          </a:xfrm>
          <a:prstGeom prst="rect">
            <a:avLst/>
          </a:prstGeom>
        </p:spPr>
      </p:pic>
      <p:sp>
        <p:nvSpPr>
          <p:cNvPr id="8" name="TextBox 8"/>
          <p:cNvSpPr txBox="1"/>
          <p:nvPr/>
        </p:nvSpPr>
        <p:spPr>
          <a:xfrm>
            <a:off x="6195466" y="125372"/>
            <a:ext cx="5830394" cy="571500"/>
          </a:xfrm>
          <a:prstGeom prst="rect">
            <a:avLst/>
          </a:prstGeom>
        </p:spPr>
        <p:txBody>
          <a:bodyPr lIns="0" tIns="0" rIns="0" bIns="0" rtlCol="0" anchor="t">
            <a:spAutoFit/>
          </a:bodyPr>
          <a:lstStyle/>
          <a:p>
            <a:pPr>
              <a:lnSpc>
                <a:spcPts val="4200"/>
              </a:lnSpc>
            </a:pPr>
            <a:r>
              <a:rPr lang="en-US" sz="3500">
                <a:solidFill>
                  <a:srgbClr val="171616"/>
                </a:solidFill>
                <a:latin typeface="Poppins Bold"/>
              </a:rPr>
              <a:t>EDA - Univariate Analysis</a:t>
            </a:r>
          </a:p>
        </p:txBody>
      </p:sp>
      <p:sp>
        <p:nvSpPr>
          <p:cNvPr id="9" name="TextBox 9"/>
          <p:cNvSpPr txBox="1"/>
          <p:nvPr/>
        </p:nvSpPr>
        <p:spPr>
          <a:xfrm>
            <a:off x="743869" y="4567642"/>
            <a:ext cx="7423431" cy="1056879"/>
          </a:xfrm>
          <a:prstGeom prst="rect">
            <a:avLst/>
          </a:prstGeom>
        </p:spPr>
        <p:txBody>
          <a:bodyPr lIns="0" tIns="0" rIns="0" bIns="0" rtlCol="0" anchor="t">
            <a:spAutoFit/>
          </a:bodyPr>
          <a:lstStyle/>
          <a:p>
            <a:pPr marL="327220" lvl="1" indent="-163610" algn="just">
              <a:lnSpc>
                <a:spcPts val="2121"/>
              </a:lnSpc>
              <a:buFont typeface="Arial"/>
              <a:buChar char="•"/>
            </a:pPr>
            <a:r>
              <a:rPr lang="en-US" sz="1515">
                <a:solidFill>
                  <a:srgbClr val="171616"/>
                </a:solidFill>
                <a:latin typeface="Open Sans"/>
              </a:rPr>
              <a:t>Most of the customers have given a satisfaction score of 3 for the service provided followed by score of 2.</a:t>
            </a:r>
          </a:p>
          <a:p>
            <a:pPr marL="327220" lvl="1" indent="-163610" algn="just">
              <a:lnSpc>
                <a:spcPts val="2121"/>
              </a:lnSpc>
              <a:buFont typeface="Arial"/>
              <a:buChar char="•"/>
            </a:pPr>
            <a:r>
              <a:rPr lang="en-US" sz="1515">
                <a:solidFill>
                  <a:srgbClr val="171616"/>
                </a:solidFill>
                <a:latin typeface="Open Sans"/>
              </a:rPr>
              <a:t>As most of the customers have given average service scores of 2 and 3, We can say that customers are not fully satisfied with the service provided.</a:t>
            </a:r>
          </a:p>
        </p:txBody>
      </p:sp>
      <p:sp>
        <p:nvSpPr>
          <p:cNvPr id="10" name="TextBox 10"/>
          <p:cNvSpPr txBox="1"/>
          <p:nvPr/>
        </p:nvSpPr>
        <p:spPr>
          <a:xfrm>
            <a:off x="844948" y="9626551"/>
            <a:ext cx="7221275" cy="280670"/>
          </a:xfrm>
          <a:prstGeom prst="rect">
            <a:avLst/>
          </a:prstGeom>
        </p:spPr>
        <p:txBody>
          <a:bodyPr lIns="0" tIns="0" rIns="0" bIns="0" rtlCol="0" anchor="t">
            <a:spAutoFit/>
          </a:bodyPr>
          <a:lstStyle/>
          <a:p>
            <a:pPr marL="367029" lvl="1" indent="-183514">
              <a:lnSpc>
                <a:spcPts val="2379"/>
              </a:lnSpc>
              <a:buFont typeface="Arial"/>
              <a:buChar char="•"/>
            </a:pPr>
            <a:r>
              <a:rPr lang="en-US" sz="1699">
                <a:solidFill>
                  <a:srgbClr val="171616"/>
                </a:solidFill>
                <a:latin typeface="Open Sans"/>
              </a:rPr>
              <a:t>Most of the customers have tenure of less than a month.</a:t>
            </a:r>
          </a:p>
        </p:txBody>
      </p:sp>
      <p:sp>
        <p:nvSpPr>
          <p:cNvPr id="11" name="TextBox 11"/>
          <p:cNvSpPr txBox="1"/>
          <p:nvPr/>
        </p:nvSpPr>
        <p:spPr>
          <a:xfrm>
            <a:off x="10038025" y="639722"/>
            <a:ext cx="7221275" cy="342520"/>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Bold"/>
              </a:rPr>
              <a:t>3. CC_Agent_Score</a:t>
            </a:r>
          </a:p>
        </p:txBody>
      </p:sp>
      <p:sp>
        <p:nvSpPr>
          <p:cNvPr id="12" name="TextBox 12"/>
          <p:cNvSpPr txBox="1"/>
          <p:nvPr/>
        </p:nvSpPr>
        <p:spPr>
          <a:xfrm>
            <a:off x="9785633" y="9258511"/>
            <a:ext cx="9038317" cy="871220"/>
          </a:xfrm>
          <a:prstGeom prst="rect">
            <a:avLst/>
          </a:prstGeom>
        </p:spPr>
        <p:txBody>
          <a:bodyPr lIns="0" tIns="0" rIns="0" bIns="0" rtlCol="0" anchor="t">
            <a:spAutoFit/>
          </a:bodyPr>
          <a:lstStyle/>
          <a:p>
            <a:pPr marL="367029" lvl="1" indent="-183514">
              <a:lnSpc>
                <a:spcPts val="2379"/>
              </a:lnSpc>
              <a:buFont typeface="Arial"/>
              <a:buChar char="•"/>
            </a:pPr>
            <a:r>
              <a:rPr lang="en-US" sz="1699">
                <a:solidFill>
                  <a:srgbClr val="171616"/>
                </a:solidFill>
                <a:latin typeface="Open Sans"/>
              </a:rPr>
              <a:t>Segment Regular Plus has the maximum number of customers. Followed by the segment Super.</a:t>
            </a:r>
          </a:p>
          <a:p>
            <a:pPr marL="367029" lvl="1" indent="-183514">
              <a:lnSpc>
                <a:spcPts val="2379"/>
              </a:lnSpc>
              <a:buFont typeface="Arial"/>
              <a:buChar char="•"/>
            </a:pPr>
            <a:r>
              <a:rPr lang="en-US" sz="1699">
                <a:solidFill>
                  <a:srgbClr val="171616"/>
                </a:solidFill>
                <a:latin typeface="Open Sans"/>
              </a:rPr>
              <a:t>Regular segment has the least number of customers below 500.</a:t>
            </a:r>
          </a:p>
        </p:txBody>
      </p:sp>
      <p:sp>
        <p:nvSpPr>
          <p:cNvPr id="13" name="TextBox 13"/>
          <p:cNvSpPr txBox="1"/>
          <p:nvPr/>
        </p:nvSpPr>
        <p:spPr>
          <a:xfrm>
            <a:off x="10022173" y="4567642"/>
            <a:ext cx="7484826" cy="1056879"/>
          </a:xfrm>
          <a:prstGeom prst="rect">
            <a:avLst/>
          </a:prstGeom>
        </p:spPr>
        <p:txBody>
          <a:bodyPr lIns="0" tIns="0" rIns="0" bIns="0" rtlCol="0" anchor="t">
            <a:spAutoFit/>
          </a:bodyPr>
          <a:lstStyle/>
          <a:p>
            <a:pPr marL="327220" lvl="1" indent="-163610" algn="just">
              <a:lnSpc>
                <a:spcPts val="2121"/>
              </a:lnSpc>
              <a:buFont typeface="Arial"/>
              <a:buChar char="•"/>
            </a:pPr>
            <a:r>
              <a:rPr lang="en-US" sz="1515">
                <a:solidFill>
                  <a:srgbClr val="171616"/>
                </a:solidFill>
                <a:latin typeface="Open Sans"/>
              </a:rPr>
              <a:t>Customers have given a score of 3 most of the time for the call center service provided.</a:t>
            </a:r>
          </a:p>
          <a:p>
            <a:pPr marL="327220" lvl="1" indent="-163610" algn="just">
              <a:lnSpc>
                <a:spcPts val="2121"/>
              </a:lnSpc>
              <a:buFont typeface="Arial"/>
              <a:buChar char="•"/>
            </a:pPr>
            <a:r>
              <a:rPr lang="en-US" sz="1515">
                <a:solidFill>
                  <a:srgbClr val="171616"/>
                </a:solidFill>
                <a:latin typeface="Open Sans"/>
              </a:rPr>
              <a:t>All most equal no of customers have given high rating scores of 4 and 5 and a bad score of 1.</a:t>
            </a:r>
          </a:p>
        </p:txBody>
      </p:sp>
      <p:sp>
        <p:nvSpPr>
          <p:cNvPr id="14" name="TextBox 14"/>
          <p:cNvSpPr txBox="1"/>
          <p:nvPr/>
        </p:nvSpPr>
        <p:spPr>
          <a:xfrm>
            <a:off x="9948862" y="5672146"/>
            <a:ext cx="7221275" cy="342520"/>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Bold"/>
              </a:rPr>
              <a:t>4. Account_Segment</a:t>
            </a:r>
          </a:p>
        </p:txBody>
      </p:sp>
      <p:sp>
        <p:nvSpPr>
          <p:cNvPr id="15" name="TextBox 15"/>
          <p:cNvSpPr txBox="1"/>
          <p:nvPr/>
        </p:nvSpPr>
        <p:spPr>
          <a:xfrm>
            <a:off x="844948" y="6033438"/>
            <a:ext cx="7221275" cy="342520"/>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Bold"/>
              </a:rPr>
              <a:t>2. Tenure</a:t>
            </a:r>
          </a:p>
        </p:txBody>
      </p:sp>
      <p:sp>
        <p:nvSpPr>
          <p:cNvPr id="16" name="TextBox 16"/>
          <p:cNvSpPr txBox="1"/>
          <p:nvPr/>
        </p:nvSpPr>
        <p:spPr>
          <a:xfrm>
            <a:off x="743869" y="585232"/>
            <a:ext cx="7221275" cy="342520"/>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Bold"/>
              </a:rPr>
              <a:t>1. Service_Score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sp>
        <p:nvSpPr>
          <p:cNvPr id="3" name="AutoShape 3"/>
          <p:cNvSpPr/>
          <p:nvPr/>
        </p:nvSpPr>
        <p:spPr>
          <a:xfrm rot="-5400000">
            <a:off x="4601845" y="5537518"/>
            <a:ext cx="9084310" cy="0"/>
          </a:xfrm>
          <a:prstGeom prst="line">
            <a:avLst/>
          </a:prstGeom>
          <a:ln w="66675" cap="flat">
            <a:solidFill>
              <a:srgbClr val="000000">
                <a:alpha val="23922"/>
              </a:srgbClr>
            </a:solidFill>
            <a:prstDash val="solid"/>
            <a:headEnd type="none" w="sm" len="sm"/>
            <a:tailEnd type="none" w="sm" len="sm"/>
          </a:ln>
        </p:spPr>
      </p:sp>
      <p:pic>
        <p:nvPicPr>
          <p:cNvPr id="4" name="Picture 4"/>
          <p:cNvPicPr>
            <a:picLocks noChangeAspect="1"/>
          </p:cNvPicPr>
          <p:nvPr/>
        </p:nvPicPr>
        <p:blipFill>
          <a:blip r:embed="rId3"/>
          <a:srcRect t="1633" b="1711"/>
          <a:stretch>
            <a:fillRect/>
          </a:stretch>
        </p:blipFill>
        <p:spPr>
          <a:xfrm>
            <a:off x="844948" y="927752"/>
            <a:ext cx="7322353" cy="3523735"/>
          </a:xfrm>
          <a:prstGeom prst="rect">
            <a:avLst/>
          </a:prstGeom>
        </p:spPr>
      </p:pic>
      <p:pic>
        <p:nvPicPr>
          <p:cNvPr id="5" name="Picture 5"/>
          <p:cNvPicPr>
            <a:picLocks noChangeAspect="1"/>
          </p:cNvPicPr>
          <p:nvPr/>
        </p:nvPicPr>
        <p:blipFill>
          <a:blip r:embed="rId4"/>
          <a:srcRect/>
          <a:stretch>
            <a:fillRect/>
          </a:stretch>
        </p:blipFill>
        <p:spPr>
          <a:xfrm>
            <a:off x="844948" y="5857554"/>
            <a:ext cx="7322353" cy="3546439"/>
          </a:xfrm>
          <a:prstGeom prst="rect">
            <a:avLst/>
          </a:prstGeom>
        </p:spPr>
      </p:pic>
      <p:pic>
        <p:nvPicPr>
          <p:cNvPr id="6" name="Picture 6"/>
          <p:cNvPicPr>
            <a:picLocks noChangeAspect="1"/>
          </p:cNvPicPr>
          <p:nvPr/>
        </p:nvPicPr>
        <p:blipFill>
          <a:blip r:embed="rId5"/>
          <a:srcRect/>
          <a:stretch>
            <a:fillRect/>
          </a:stretch>
        </p:blipFill>
        <p:spPr>
          <a:xfrm>
            <a:off x="9896148" y="5971854"/>
            <a:ext cx="7254079" cy="3546439"/>
          </a:xfrm>
          <a:prstGeom prst="rect">
            <a:avLst/>
          </a:prstGeom>
        </p:spPr>
      </p:pic>
      <p:pic>
        <p:nvPicPr>
          <p:cNvPr id="7" name="Picture 7"/>
          <p:cNvPicPr>
            <a:picLocks noChangeAspect="1"/>
          </p:cNvPicPr>
          <p:nvPr/>
        </p:nvPicPr>
        <p:blipFill>
          <a:blip r:embed="rId6"/>
          <a:srcRect t="2890" b="2890"/>
          <a:stretch>
            <a:fillRect/>
          </a:stretch>
        </p:blipFill>
        <p:spPr>
          <a:xfrm>
            <a:off x="9948862" y="954626"/>
            <a:ext cx="6533696" cy="3496861"/>
          </a:xfrm>
          <a:prstGeom prst="rect">
            <a:avLst/>
          </a:prstGeom>
        </p:spPr>
      </p:pic>
      <p:sp>
        <p:nvSpPr>
          <p:cNvPr id="8" name="TextBox 8"/>
          <p:cNvSpPr txBox="1"/>
          <p:nvPr/>
        </p:nvSpPr>
        <p:spPr>
          <a:xfrm>
            <a:off x="6212134" y="13732"/>
            <a:ext cx="5797056" cy="571500"/>
          </a:xfrm>
          <a:prstGeom prst="rect">
            <a:avLst/>
          </a:prstGeom>
        </p:spPr>
        <p:txBody>
          <a:bodyPr lIns="0" tIns="0" rIns="0" bIns="0" rtlCol="0" anchor="t">
            <a:spAutoFit/>
          </a:bodyPr>
          <a:lstStyle/>
          <a:p>
            <a:pPr>
              <a:lnSpc>
                <a:spcPts val="4200"/>
              </a:lnSpc>
            </a:pPr>
            <a:r>
              <a:rPr lang="en-US" sz="3500">
                <a:solidFill>
                  <a:srgbClr val="171616"/>
                </a:solidFill>
                <a:latin typeface="Poppins Bold"/>
              </a:rPr>
              <a:t>EDA - Bivariate Analysis</a:t>
            </a:r>
          </a:p>
        </p:txBody>
      </p:sp>
      <p:sp>
        <p:nvSpPr>
          <p:cNvPr id="9" name="TextBox 9"/>
          <p:cNvSpPr txBox="1"/>
          <p:nvPr/>
        </p:nvSpPr>
        <p:spPr>
          <a:xfrm>
            <a:off x="743869" y="4470537"/>
            <a:ext cx="8044000" cy="1056879"/>
          </a:xfrm>
          <a:prstGeom prst="rect">
            <a:avLst/>
          </a:prstGeom>
        </p:spPr>
        <p:txBody>
          <a:bodyPr lIns="0" tIns="0" rIns="0" bIns="0" rtlCol="0" anchor="t">
            <a:spAutoFit/>
          </a:bodyPr>
          <a:lstStyle/>
          <a:p>
            <a:pPr marL="327220" lvl="1" indent="-163610" algn="just">
              <a:lnSpc>
                <a:spcPts val="2121"/>
              </a:lnSpc>
              <a:buFont typeface="Arial"/>
              <a:buChar char="•"/>
            </a:pPr>
            <a:r>
              <a:rPr lang="en-US" sz="1515">
                <a:solidFill>
                  <a:srgbClr val="171616"/>
                </a:solidFill>
                <a:latin typeface="Open Sans"/>
              </a:rPr>
              <a:t>As we can observe from the above boxplot that cashback is not having any impact on customer churning. Both churned and not churned customer has taken average cashback of around 194 and 75% of total(both not churned &amp; churned) customers has taken cashback of 198.</a:t>
            </a:r>
          </a:p>
        </p:txBody>
      </p:sp>
      <p:sp>
        <p:nvSpPr>
          <p:cNvPr id="10" name="TextBox 10"/>
          <p:cNvSpPr txBox="1"/>
          <p:nvPr/>
        </p:nvSpPr>
        <p:spPr>
          <a:xfrm>
            <a:off x="844948" y="9375418"/>
            <a:ext cx="7942922" cy="790067"/>
          </a:xfrm>
          <a:prstGeom prst="rect">
            <a:avLst/>
          </a:prstGeom>
        </p:spPr>
        <p:txBody>
          <a:bodyPr lIns="0" tIns="0" rIns="0" bIns="0" rtlCol="0" anchor="t">
            <a:spAutoFit/>
          </a:bodyPr>
          <a:lstStyle/>
          <a:p>
            <a:pPr marL="328169" lvl="1" indent="-164084">
              <a:lnSpc>
                <a:spcPts val="2128"/>
              </a:lnSpc>
              <a:buFont typeface="Arial"/>
              <a:buChar char="•"/>
            </a:pPr>
            <a:r>
              <a:rPr lang="en-US" sz="1520">
                <a:solidFill>
                  <a:srgbClr val="171616"/>
                </a:solidFill>
                <a:latin typeface="Open Sans"/>
              </a:rPr>
              <a:t>The mean and median of CC_Contacted customers is quite similier which lies around 17.8(mean) and 16 although number of customers between 50-75% quartile of churned customers are slight more than not churned customers. </a:t>
            </a:r>
          </a:p>
        </p:txBody>
      </p:sp>
      <p:sp>
        <p:nvSpPr>
          <p:cNvPr id="11" name="TextBox 11"/>
          <p:cNvSpPr txBox="1"/>
          <p:nvPr/>
        </p:nvSpPr>
        <p:spPr>
          <a:xfrm>
            <a:off x="9684395" y="585232"/>
            <a:ext cx="7221275" cy="342520"/>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Bold"/>
              </a:rPr>
              <a:t>3. Churn Vs Tenure</a:t>
            </a:r>
          </a:p>
        </p:txBody>
      </p:sp>
      <p:sp>
        <p:nvSpPr>
          <p:cNvPr id="12" name="TextBox 12"/>
          <p:cNvSpPr txBox="1"/>
          <p:nvPr/>
        </p:nvSpPr>
        <p:spPr>
          <a:xfrm>
            <a:off x="9684395" y="5572184"/>
            <a:ext cx="7221275" cy="342520"/>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Bold"/>
              </a:rPr>
              <a:t>4. Churn Vs Account_Segment</a:t>
            </a:r>
          </a:p>
        </p:txBody>
      </p:sp>
      <p:sp>
        <p:nvSpPr>
          <p:cNvPr id="13" name="TextBox 13"/>
          <p:cNvSpPr txBox="1"/>
          <p:nvPr/>
        </p:nvSpPr>
        <p:spPr>
          <a:xfrm>
            <a:off x="743869" y="5515034"/>
            <a:ext cx="7221275" cy="342520"/>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Bold"/>
              </a:rPr>
              <a:t>2. Churn Vs CC_Contacted</a:t>
            </a:r>
          </a:p>
        </p:txBody>
      </p:sp>
      <p:sp>
        <p:nvSpPr>
          <p:cNvPr id="14" name="TextBox 14"/>
          <p:cNvSpPr txBox="1"/>
          <p:nvPr/>
        </p:nvSpPr>
        <p:spPr>
          <a:xfrm>
            <a:off x="743869" y="585232"/>
            <a:ext cx="7221275" cy="342520"/>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Bold"/>
              </a:rPr>
              <a:t>1. Churn Vs Cashback </a:t>
            </a:r>
          </a:p>
        </p:txBody>
      </p:sp>
      <p:sp>
        <p:nvSpPr>
          <p:cNvPr id="15" name="TextBox 15"/>
          <p:cNvSpPr txBox="1"/>
          <p:nvPr/>
        </p:nvSpPr>
        <p:spPr>
          <a:xfrm>
            <a:off x="9501188" y="4515306"/>
            <a:ext cx="8044000" cy="1056879"/>
          </a:xfrm>
          <a:prstGeom prst="rect">
            <a:avLst/>
          </a:prstGeom>
        </p:spPr>
        <p:txBody>
          <a:bodyPr lIns="0" tIns="0" rIns="0" bIns="0" rtlCol="0" anchor="t">
            <a:spAutoFit/>
          </a:bodyPr>
          <a:lstStyle/>
          <a:p>
            <a:pPr marL="327220" lvl="1" indent="-163610" algn="just">
              <a:lnSpc>
                <a:spcPts val="2121"/>
              </a:lnSpc>
              <a:buFont typeface="Arial"/>
              <a:buChar char="•"/>
            </a:pPr>
            <a:r>
              <a:rPr lang="en-US" sz="1515">
                <a:solidFill>
                  <a:srgbClr val="171616"/>
                </a:solidFill>
                <a:latin typeface="Open Sans"/>
              </a:rPr>
              <a:t>churned customer has low tenure than not churned customers the median is also very low. The overall mean is 10.98 and median is 9 and we can clearly see that for not curned customer median is close to 10 but churned customers close to 1. So higher the customer stays the lower is their chances to churn.</a:t>
            </a:r>
          </a:p>
        </p:txBody>
      </p:sp>
      <p:sp>
        <p:nvSpPr>
          <p:cNvPr id="16" name="TextBox 16"/>
          <p:cNvSpPr txBox="1"/>
          <p:nvPr/>
        </p:nvSpPr>
        <p:spPr>
          <a:xfrm>
            <a:off x="9501188" y="9448479"/>
            <a:ext cx="7942922" cy="790067"/>
          </a:xfrm>
          <a:prstGeom prst="rect">
            <a:avLst/>
          </a:prstGeom>
        </p:spPr>
        <p:txBody>
          <a:bodyPr lIns="0" tIns="0" rIns="0" bIns="0" rtlCol="0" anchor="t">
            <a:spAutoFit/>
          </a:bodyPr>
          <a:lstStyle/>
          <a:p>
            <a:pPr marL="328169" lvl="1" indent="-164084">
              <a:lnSpc>
                <a:spcPts val="2128"/>
              </a:lnSpc>
              <a:buFont typeface="Arial"/>
              <a:buChar char="•"/>
            </a:pPr>
            <a:r>
              <a:rPr lang="en-US" sz="1520">
                <a:solidFill>
                  <a:srgbClr val="171616"/>
                </a:solidFill>
                <a:latin typeface="Open Sans"/>
              </a:rPr>
              <a:t>The mean and median for overall Day_since_cc_connect is 4.5(mean) and 3(median). The 3rd quartile(range between 50%-75%) for not churned customers are bit hight starting from 3 to 8 days.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t="7786" b="7786"/>
          <a:stretch>
            <a:fillRect/>
          </a:stretch>
        </p:blipFill>
        <p:spPr>
          <a:xfrm>
            <a:off x="0" y="0"/>
            <a:ext cx="18288000" cy="10287000"/>
          </a:xfrm>
          <a:prstGeom prst="rect">
            <a:avLst/>
          </a:prstGeom>
        </p:spPr>
      </p:pic>
      <p:sp>
        <p:nvSpPr>
          <p:cNvPr id="3" name="AutoShape 3"/>
          <p:cNvSpPr/>
          <p:nvPr/>
        </p:nvSpPr>
        <p:spPr>
          <a:xfrm rot="-5400000">
            <a:off x="4601845" y="5537518"/>
            <a:ext cx="9084310" cy="0"/>
          </a:xfrm>
          <a:prstGeom prst="line">
            <a:avLst/>
          </a:prstGeom>
          <a:ln w="66675" cap="flat">
            <a:solidFill>
              <a:srgbClr val="000000">
                <a:alpha val="23922"/>
              </a:srgbClr>
            </a:solidFill>
            <a:prstDash val="solid"/>
            <a:headEnd type="none" w="sm" len="sm"/>
            <a:tailEnd type="none" w="sm" len="sm"/>
          </a:ln>
        </p:spPr>
      </p:sp>
      <p:pic>
        <p:nvPicPr>
          <p:cNvPr id="4" name="Picture 4"/>
          <p:cNvPicPr>
            <a:picLocks noChangeAspect="1"/>
          </p:cNvPicPr>
          <p:nvPr/>
        </p:nvPicPr>
        <p:blipFill>
          <a:blip r:embed="rId3"/>
          <a:srcRect/>
          <a:stretch>
            <a:fillRect/>
          </a:stretch>
        </p:blipFill>
        <p:spPr>
          <a:xfrm>
            <a:off x="620623" y="1713141"/>
            <a:ext cx="7985215" cy="6340852"/>
          </a:xfrm>
          <a:prstGeom prst="rect">
            <a:avLst/>
          </a:prstGeom>
        </p:spPr>
      </p:pic>
      <p:sp>
        <p:nvSpPr>
          <p:cNvPr id="5" name="TextBox 5"/>
          <p:cNvSpPr txBox="1"/>
          <p:nvPr/>
        </p:nvSpPr>
        <p:spPr>
          <a:xfrm>
            <a:off x="5917919" y="70882"/>
            <a:ext cx="6385487" cy="571500"/>
          </a:xfrm>
          <a:prstGeom prst="rect">
            <a:avLst/>
          </a:prstGeom>
        </p:spPr>
        <p:txBody>
          <a:bodyPr lIns="0" tIns="0" rIns="0" bIns="0" rtlCol="0" anchor="t">
            <a:spAutoFit/>
          </a:bodyPr>
          <a:lstStyle/>
          <a:p>
            <a:pPr>
              <a:lnSpc>
                <a:spcPts val="4200"/>
              </a:lnSpc>
            </a:pPr>
            <a:r>
              <a:rPr lang="en-US" sz="3500">
                <a:solidFill>
                  <a:srgbClr val="171616"/>
                </a:solidFill>
                <a:latin typeface="Poppins Bold"/>
              </a:rPr>
              <a:t>EDA - Multivariate Analysis</a:t>
            </a:r>
          </a:p>
        </p:txBody>
      </p:sp>
      <p:sp>
        <p:nvSpPr>
          <p:cNvPr id="6" name="TextBox 6"/>
          <p:cNvSpPr txBox="1"/>
          <p:nvPr/>
        </p:nvSpPr>
        <p:spPr>
          <a:xfrm>
            <a:off x="620623" y="1155599"/>
            <a:ext cx="7221275" cy="342520"/>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Bold"/>
              </a:rPr>
              <a:t>1. Cashback  Vs Revenue per month Vs  Churn </a:t>
            </a:r>
          </a:p>
        </p:txBody>
      </p:sp>
      <p:sp>
        <p:nvSpPr>
          <p:cNvPr id="7" name="TextBox 7"/>
          <p:cNvSpPr txBox="1"/>
          <p:nvPr/>
        </p:nvSpPr>
        <p:spPr>
          <a:xfrm>
            <a:off x="561838" y="8420176"/>
            <a:ext cx="8044000" cy="1056879"/>
          </a:xfrm>
          <a:prstGeom prst="rect">
            <a:avLst/>
          </a:prstGeom>
        </p:spPr>
        <p:txBody>
          <a:bodyPr lIns="0" tIns="0" rIns="0" bIns="0" rtlCol="0" anchor="t">
            <a:spAutoFit/>
          </a:bodyPr>
          <a:lstStyle/>
          <a:p>
            <a:pPr marL="327220" lvl="1" indent="-163610" algn="just">
              <a:lnSpc>
                <a:spcPts val="2121"/>
              </a:lnSpc>
              <a:buFont typeface="Arial"/>
              <a:buChar char="•"/>
            </a:pPr>
            <a:r>
              <a:rPr lang="en-US" sz="1515">
                <a:solidFill>
                  <a:srgbClr val="171616"/>
                </a:solidFill>
                <a:latin typeface="Open Sans"/>
              </a:rPr>
              <a:t>As we can observe from scatter plot and Table graph that cashback utilized for not churned clients are slightly better than churned customers. Also we can observe from scatter plot that there is small cluster of higer revenue generating customer who are not able to utilize the higher cashbacks.</a:t>
            </a:r>
          </a:p>
        </p:txBody>
      </p:sp>
      <p:sp>
        <p:nvSpPr>
          <p:cNvPr id="8" name="TextBox 8"/>
          <p:cNvSpPr txBox="1"/>
          <p:nvPr/>
        </p:nvSpPr>
        <p:spPr>
          <a:xfrm>
            <a:off x="9682162" y="6113780"/>
            <a:ext cx="7942922" cy="1056767"/>
          </a:xfrm>
          <a:prstGeom prst="rect">
            <a:avLst/>
          </a:prstGeom>
        </p:spPr>
        <p:txBody>
          <a:bodyPr lIns="0" tIns="0" rIns="0" bIns="0" rtlCol="0" anchor="t">
            <a:spAutoFit/>
          </a:bodyPr>
          <a:lstStyle/>
          <a:p>
            <a:pPr marL="328169" lvl="1" indent="-164084">
              <a:lnSpc>
                <a:spcPts val="2128"/>
              </a:lnSpc>
              <a:buFont typeface="Arial"/>
              <a:buChar char="•"/>
            </a:pPr>
            <a:r>
              <a:rPr lang="en-US" sz="1520">
                <a:solidFill>
                  <a:srgbClr val="171616"/>
                </a:solidFill>
                <a:latin typeface="Open Sans"/>
              </a:rPr>
              <a:t>As we can observe from scatter plot and Table graph high account user count is not much impact on retaining the customers. Highest revenue generating accounts are those whose users per account are between 3 to 5 users per count.</a:t>
            </a:r>
          </a:p>
          <a:p>
            <a:pPr>
              <a:lnSpc>
                <a:spcPts val="2128"/>
              </a:lnSpc>
            </a:pPr>
            <a:endParaRPr lang="en-US" sz="1520">
              <a:solidFill>
                <a:srgbClr val="171616"/>
              </a:solidFill>
              <a:latin typeface="Open Sans"/>
            </a:endParaRPr>
          </a:p>
        </p:txBody>
      </p:sp>
      <p:pic>
        <p:nvPicPr>
          <p:cNvPr id="9" name="Picture 9"/>
          <p:cNvPicPr>
            <a:picLocks noChangeAspect="1"/>
          </p:cNvPicPr>
          <p:nvPr/>
        </p:nvPicPr>
        <p:blipFill>
          <a:blip r:embed="rId4"/>
          <a:srcRect/>
          <a:stretch>
            <a:fillRect/>
          </a:stretch>
        </p:blipFill>
        <p:spPr>
          <a:xfrm>
            <a:off x="9257173" y="1713141"/>
            <a:ext cx="8966888" cy="5457406"/>
          </a:xfrm>
          <a:prstGeom prst="rect">
            <a:avLst/>
          </a:prstGeom>
        </p:spPr>
      </p:pic>
      <p:sp>
        <p:nvSpPr>
          <p:cNvPr id="10" name="TextBox 10"/>
          <p:cNvSpPr txBox="1"/>
          <p:nvPr/>
        </p:nvSpPr>
        <p:spPr>
          <a:xfrm>
            <a:off x="9257173" y="1155599"/>
            <a:ext cx="7591977" cy="342520"/>
          </a:xfrm>
          <a:prstGeom prst="rect">
            <a:avLst/>
          </a:prstGeom>
        </p:spPr>
        <p:txBody>
          <a:bodyPr lIns="0" tIns="0" rIns="0" bIns="0" rtlCol="0" anchor="t">
            <a:spAutoFit/>
          </a:bodyPr>
          <a:lstStyle/>
          <a:p>
            <a:pPr>
              <a:lnSpc>
                <a:spcPts val="2645"/>
              </a:lnSpc>
              <a:spcBef>
                <a:spcPct val="0"/>
              </a:spcBef>
            </a:pPr>
            <a:r>
              <a:rPr lang="en-US" sz="1889">
                <a:solidFill>
                  <a:srgbClr val="171616"/>
                </a:solidFill>
                <a:latin typeface="Poppins Bold"/>
              </a:rPr>
              <a:t>2. Coupon used for payment Vs Revenue per month Vs Churn</a:t>
            </a:r>
          </a:p>
        </p:txBody>
      </p:sp>
      <p:sp>
        <p:nvSpPr>
          <p:cNvPr id="11" name="TextBox 11"/>
          <p:cNvSpPr txBox="1"/>
          <p:nvPr/>
        </p:nvSpPr>
        <p:spPr>
          <a:xfrm>
            <a:off x="9581084" y="7658572"/>
            <a:ext cx="8044000" cy="790179"/>
          </a:xfrm>
          <a:prstGeom prst="rect">
            <a:avLst/>
          </a:prstGeom>
        </p:spPr>
        <p:txBody>
          <a:bodyPr lIns="0" tIns="0" rIns="0" bIns="0" rtlCol="0" anchor="t">
            <a:spAutoFit/>
          </a:bodyPr>
          <a:lstStyle/>
          <a:p>
            <a:pPr marL="327220" lvl="1" indent="-163610" algn="just">
              <a:lnSpc>
                <a:spcPts val="2121"/>
              </a:lnSpc>
              <a:buFont typeface="Arial"/>
              <a:buChar char="•"/>
            </a:pPr>
            <a:r>
              <a:rPr lang="en-US" sz="1515">
                <a:solidFill>
                  <a:srgbClr val="171616"/>
                </a:solidFill>
                <a:latin typeface="Open Sans"/>
              </a:rPr>
              <a:t>As we can observe from scatter plot and Table graph there is no use of coupons on revenue per month and retaining the customers which means there is a scope to update coupon strategy.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1945</Words>
  <Application>Microsoft Office PowerPoint</Application>
  <PresentationFormat>Custom</PresentationFormat>
  <Paragraphs>172</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Canva Sans Bold</vt:lpstr>
      <vt:lpstr>Calibri</vt:lpstr>
      <vt:lpstr>Canva Sans</vt:lpstr>
      <vt:lpstr>Poppins</vt:lpstr>
      <vt:lpstr>Arial</vt:lpstr>
      <vt:lpstr>Open Sans Bold</vt:lpstr>
      <vt:lpstr>Aileron Regular Italics</vt:lpstr>
      <vt:lpstr>Inter Bold</vt:lpstr>
      <vt:lpstr>Open Sans</vt:lpstr>
      <vt:lpstr>Poppins Bold</vt:lpstr>
      <vt:lpstr>Aileron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Customer_Churn_Prediction</dc:title>
  <cp:lastModifiedBy>shreenath.ghate@gmail.com</cp:lastModifiedBy>
  <cp:revision>2</cp:revision>
  <dcterms:created xsi:type="dcterms:W3CDTF">2006-08-16T00:00:00Z</dcterms:created>
  <dcterms:modified xsi:type="dcterms:W3CDTF">2023-03-10T17:36:28Z</dcterms:modified>
  <dc:identifier>DAFcy_--6UM</dc:identifier>
</cp:coreProperties>
</file>