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8" r:id="rId3"/>
    <p:sldId id="257" r:id="rId4"/>
    <p:sldId id="270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FE6AA-0C41-8C9B-D71C-FB5E94333ED1}" v="111" dt="2023-04-23T18:15:08.940"/>
    <p1510:client id="{50BF43DC-49D5-453D-87A2-005D412AAC74}" v="426" dt="2023-04-23T16:49:44.892"/>
    <p1510:client id="{5D4F230C-BAF6-4AA9-5D02-220CAC674EB1}" v="676" dt="2023-04-23T18:18:39.617"/>
    <p1510:client id="{660215EB-E881-4AF5-B1BD-1BB00F18B5E6}" v="895" dt="2023-04-23T17:24:51.931"/>
    <p1510:client id="{98A77FC3-8D09-4081-B459-ED1BE7025C42}" v="23" dt="2023-04-23T18:14:00.928"/>
    <p1510:client id="{A6E76D1E-D786-CCE4-FD62-C060AEB34ED7}" v="1841" dt="2023-04-23T18:17:22.728"/>
    <p1510:client id="{AAE6D079-0518-4A44-84AF-46EEA116B597}" v="844" dt="2023-04-23T17:25:14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8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58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5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317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3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2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5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9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4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7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0D1ED6-2A40-1EC9-0E6C-DD3111003763}"/>
              </a:ext>
            </a:extLst>
          </p:cNvPr>
          <p:cNvSpPr txBox="1"/>
          <p:nvPr/>
        </p:nvSpPr>
        <p:spPr>
          <a:xfrm>
            <a:off x="4393900" y="1190339"/>
            <a:ext cx="2756703" cy="80528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1033272">
              <a:spcAft>
                <a:spcPts val="600"/>
              </a:spcAft>
            </a:pPr>
            <a:r>
              <a:rPr lang="en-US" sz="45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CourseEz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F1372-F305-61E1-465A-C6F75E598DF2}"/>
              </a:ext>
            </a:extLst>
          </p:cNvPr>
          <p:cNvSpPr txBox="1"/>
          <p:nvPr/>
        </p:nvSpPr>
        <p:spPr>
          <a:xfrm>
            <a:off x="3673329" y="2107062"/>
            <a:ext cx="4198955" cy="735261"/>
          </a:xfrm>
          <a:prstGeom prst="rect">
            <a:avLst/>
          </a:prstGeom>
          <a:ln w="12700"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1033272">
              <a:spcAft>
                <a:spcPts val="600"/>
              </a:spcAft>
            </a:pPr>
            <a:r>
              <a:rPr lang="en-US" sz="20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portal facilitating online mode of quizzes for college students</a:t>
            </a:r>
            <a:endParaRPr lang="en-US"/>
          </a:p>
        </p:txBody>
      </p:sp>
      <p:graphicFrame>
        <p:nvGraphicFramePr>
          <p:cNvPr id="36" name="Table 37">
            <a:extLst>
              <a:ext uri="{FF2B5EF4-FFF2-40B4-BE49-F238E27FC236}">
                <a16:creationId xmlns:a16="http://schemas.microsoft.com/office/drawing/2014/main" id="{2361DAC3-D632-C076-0297-05D8B869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411587"/>
              </p:ext>
            </p:extLst>
          </p:nvPr>
        </p:nvGraphicFramePr>
        <p:xfrm>
          <a:off x="1899556" y="3341914"/>
          <a:ext cx="8168640" cy="2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658863028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994024562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2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190002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Kedarnath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3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190033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Abhisar Bhardwaj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2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190176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Arpit Maheshwari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6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190769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Sarthak Gothalyan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3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190833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Shubham Kumawat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08165"/>
                  </a:ext>
                </a:extLst>
              </a:tr>
            </a:tbl>
          </a:graphicData>
        </a:graphic>
      </p:graphicFrame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FC89A724-E808-4803-AE80-41A7EF7D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080" y="963893"/>
            <a:ext cx="2743200" cy="17122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759411D-4D21-F72E-6AD7-88FCD615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37" y="167973"/>
            <a:ext cx="10377994" cy="4406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397779-E7CF-61B6-0022-31028234A80A}"/>
              </a:ext>
            </a:extLst>
          </p:cNvPr>
          <p:cNvSpPr txBox="1"/>
          <p:nvPr/>
        </p:nvSpPr>
        <p:spPr>
          <a:xfrm>
            <a:off x="1287261" y="4956698"/>
            <a:ext cx="102463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As the instructor adds questions to the quiz, those questions also keep on displaying along with their solutions</a:t>
            </a:r>
          </a:p>
        </p:txBody>
      </p:sp>
    </p:spTree>
    <p:extLst>
      <p:ext uri="{BB962C8B-B14F-4D97-AF65-F5344CB8AC3E}">
        <p14:creationId xmlns:p14="http://schemas.microsoft.com/office/powerpoint/2010/main" val="150126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A42C88-2E8F-4837-9570-C0701943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7" y="48441"/>
            <a:ext cx="6384470" cy="2711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C3D076-BC2F-1379-2AB7-8ACD0C8F7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614" y="3798185"/>
            <a:ext cx="5879975" cy="28486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911386-48B6-5A9B-6188-2CAB5578ED64}"/>
              </a:ext>
            </a:extLst>
          </p:cNvPr>
          <p:cNvCxnSpPr/>
          <p:nvPr/>
        </p:nvCxnSpPr>
        <p:spPr>
          <a:xfrm flipH="1">
            <a:off x="3761015" y="2830286"/>
            <a:ext cx="1654628" cy="9252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CCC834-CE27-21CA-6F53-C85D9E1708F5}"/>
              </a:ext>
            </a:extLst>
          </p:cNvPr>
          <p:cNvSpPr txBox="1"/>
          <p:nvPr/>
        </p:nvSpPr>
        <p:spPr>
          <a:xfrm>
            <a:off x="3309257" y="3015343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View Quiz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9FDFAC-A05F-884B-9072-E7EBEE15C9C7}"/>
              </a:ext>
            </a:extLst>
          </p:cNvPr>
          <p:cNvCxnSpPr>
            <a:cxnSpLocks/>
          </p:cNvCxnSpPr>
          <p:nvPr/>
        </p:nvCxnSpPr>
        <p:spPr>
          <a:xfrm>
            <a:off x="7581900" y="2792185"/>
            <a:ext cx="1698171" cy="10722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894134-D9DB-7CCA-AAFF-8928F0B73E16}"/>
              </a:ext>
            </a:extLst>
          </p:cNvPr>
          <p:cNvSpPr txBox="1"/>
          <p:nvPr/>
        </p:nvSpPr>
        <p:spPr>
          <a:xfrm>
            <a:off x="8588828" y="2939143"/>
            <a:ext cx="1763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View Marks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7D91AD7-9D97-3AF9-4777-4242F129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55" y="3799083"/>
            <a:ext cx="5988268" cy="2820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14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DDED94-356A-1E5F-40CE-7CB7B99D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828" y="-543"/>
            <a:ext cx="7511142" cy="3206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1E3607-6344-609E-6F21-B8B9E48184F9}"/>
              </a:ext>
            </a:extLst>
          </p:cNvPr>
          <p:cNvSpPr txBox="1"/>
          <p:nvPr/>
        </p:nvSpPr>
        <p:spPr>
          <a:xfrm>
            <a:off x="457200" y="1066799"/>
            <a:ext cx="26561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Student's homepage for the course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77A6A4-1892-36E7-2DF9-67A868CF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836671"/>
            <a:ext cx="7070271" cy="3021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BABF4-0FA1-25B7-A225-2E18A11B656B}"/>
              </a:ext>
            </a:extLst>
          </p:cNvPr>
          <p:cNvSpPr txBox="1"/>
          <p:nvPr/>
        </p:nvSpPr>
        <p:spPr>
          <a:xfrm>
            <a:off x="7467600" y="4539342"/>
            <a:ext cx="25908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Student gets option to take quiz after selecting the course</a:t>
            </a:r>
          </a:p>
        </p:txBody>
      </p:sp>
    </p:spTree>
    <p:extLst>
      <p:ext uri="{BB962C8B-B14F-4D97-AF65-F5344CB8AC3E}">
        <p14:creationId xmlns:p14="http://schemas.microsoft.com/office/powerpoint/2010/main" val="267050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3962C8-5A89-4E8D-BC4F-7EFE780F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8" y="3771358"/>
            <a:ext cx="7277097" cy="3087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5ECF707-4BB4-0457-512B-D8383882A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58" y="336913"/>
            <a:ext cx="7282542" cy="3092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A8ED67-3661-5878-10E6-5C5EF57E9EDC}"/>
              </a:ext>
            </a:extLst>
          </p:cNvPr>
          <p:cNvSpPr txBox="1"/>
          <p:nvPr/>
        </p:nvSpPr>
        <p:spPr>
          <a:xfrm>
            <a:off x="609599" y="2688771"/>
            <a:ext cx="37446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/>
              <a:t>Quiz appearance for a student</a:t>
            </a:r>
          </a:p>
        </p:txBody>
      </p:sp>
    </p:spTree>
    <p:extLst>
      <p:ext uri="{BB962C8B-B14F-4D97-AF65-F5344CB8AC3E}">
        <p14:creationId xmlns:p14="http://schemas.microsoft.com/office/powerpoint/2010/main" val="157524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F31E7E-CD59-9AB9-060A-4B9E2BE08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367" y="439944"/>
            <a:ext cx="8267958" cy="3880773"/>
          </a:xfr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1073A8-BC7C-A8E5-53D4-C7ED327B3D44}"/>
              </a:ext>
            </a:extLst>
          </p:cNvPr>
          <p:cNvSpPr txBox="1"/>
          <p:nvPr/>
        </p:nvSpPr>
        <p:spPr>
          <a:xfrm>
            <a:off x="2285999" y="5014451"/>
            <a:ext cx="6771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After attempting the quiz, the student can view his marks</a:t>
            </a:r>
          </a:p>
        </p:txBody>
      </p:sp>
    </p:spTree>
    <p:extLst>
      <p:ext uri="{BB962C8B-B14F-4D97-AF65-F5344CB8AC3E}">
        <p14:creationId xmlns:p14="http://schemas.microsoft.com/office/powerpoint/2010/main" val="3620276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3" name="Picture 3" descr="Magnifying glass on clear background">
            <a:extLst>
              <a:ext uri="{FF2B5EF4-FFF2-40B4-BE49-F238E27FC236}">
                <a16:creationId xmlns:a16="http://schemas.microsoft.com/office/drawing/2014/main" id="{761D3E55-AFFF-7D51-610A-A90A1ACE1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04" r="11766" b="909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3288AF-3CAB-AF34-1B22-40D07BFD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31592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9213-FCEB-BCE7-E56D-06CBD3C9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11437" cy="861646"/>
          </a:xfrm>
        </p:spPr>
        <p:txBody>
          <a:bodyPr>
            <a:normAutofit/>
          </a:bodyPr>
          <a:lstStyle/>
          <a:p>
            <a:r>
              <a:rPr lang="en-US" sz="44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8EA9-F0EA-0967-3900-2BBFCF2D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2358"/>
            <a:ext cx="8596668" cy="4379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CourseEz is a course portal for </a:t>
            </a:r>
            <a:r>
              <a:rPr lang="en-US" sz="2000" dirty="0">
                <a:solidFill>
                  <a:srgbClr val="404040"/>
                </a:solidFill>
                <a:latin typeface="Trebuchet MS"/>
                <a:cs typeface="Arial"/>
              </a:rPr>
              <a:t>conducting</a:t>
            </a:r>
            <a:r>
              <a:rPr lang="en-US" sz="2000" dirty="0"/>
              <a:t> quizzes in online mode.</a:t>
            </a:r>
          </a:p>
          <a:p>
            <a:r>
              <a:rPr lang="en-US" sz="2000" dirty="0"/>
              <a:t>Professors or Instructors can use the portal to create courses, add students to a course, create quizzes with Multiple choice questions and Numerical based questions and view the class performance in quizzes.</a:t>
            </a:r>
          </a:p>
          <a:p>
            <a:r>
              <a:rPr lang="en-US" sz="2000" dirty="0"/>
              <a:t>Students can use the portal to attempt the quizzes in their enrolled courses and view their results.</a:t>
            </a:r>
          </a:p>
          <a:p>
            <a:r>
              <a:rPr lang="en-US" sz="2000" dirty="0"/>
              <a:t>The web app is developed using ReactJS for frontend and </a:t>
            </a:r>
            <a:r>
              <a:rPr lang="en-US" sz="2000" dirty="0" err="1"/>
              <a:t>Springboot</a:t>
            </a:r>
            <a:r>
              <a:rPr lang="en-US" sz="2000" dirty="0"/>
              <a:t> for Backend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0194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368D7F-BF99-F517-46D2-01FF10C71B3D}"/>
              </a:ext>
            </a:extLst>
          </p:cNvPr>
          <p:cNvSpPr txBox="1"/>
          <p:nvPr/>
        </p:nvSpPr>
        <p:spPr>
          <a:xfrm>
            <a:off x="696057" y="158750"/>
            <a:ext cx="514642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chemeClr val="accent2"/>
                </a:solidFill>
              </a:rPr>
              <a:t>Application Architecture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E4E4F8C4-7345-44A0-9E29-BAB487B3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8" y="2799861"/>
            <a:ext cx="593970" cy="57443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E6FE3A-A261-E597-38B5-2279CEFDF143}"/>
              </a:ext>
            </a:extLst>
          </p:cNvPr>
          <p:cNvSpPr/>
          <p:nvPr/>
        </p:nvSpPr>
        <p:spPr>
          <a:xfrm>
            <a:off x="1895230" y="2073518"/>
            <a:ext cx="1279769" cy="34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0597AC-46D0-5D77-F9A6-5D68407B6B44}"/>
              </a:ext>
            </a:extLst>
          </p:cNvPr>
          <p:cNvSpPr/>
          <p:nvPr/>
        </p:nvSpPr>
        <p:spPr>
          <a:xfrm>
            <a:off x="1768229" y="2649902"/>
            <a:ext cx="1533768" cy="429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Course 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98F5CF-FDD8-934E-BD4B-4AAC99176E51}"/>
              </a:ext>
            </a:extLst>
          </p:cNvPr>
          <p:cNvSpPr/>
          <p:nvPr/>
        </p:nvSpPr>
        <p:spPr>
          <a:xfrm>
            <a:off x="1895229" y="3294671"/>
            <a:ext cx="1279769" cy="439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Quiz Page</a:t>
            </a:r>
          </a:p>
        </p:txBody>
      </p: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B49A1749-478F-0AF7-3520-D8102D4A6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477" y="1641857"/>
            <a:ext cx="896816" cy="2625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09E02-5D1D-F609-8A1F-A7A7925B66C0}"/>
              </a:ext>
            </a:extLst>
          </p:cNvPr>
          <p:cNvCxnSpPr/>
          <p:nvPr/>
        </p:nvCxnSpPr>
        <p:spPr>
          <a:xfrm flipH="1">
            <a:off x="2583229" y="2421061"/>
            <a:ext cx="3908" cy="19147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C98135-41ED-F192-DBF5-C09619FBA834}"/>
              </a:ext>
            </a:extLst>
          </p:cNvPr>
          <p:cNvCxnSpPr/>
          <p:nvPr/>
        </p:nvCxnSpPr>
        <p:spPr>
          <a:xfrm flipH="1">
            <a:off x="2540489" y="3111012"/>
            <a:ext cx="3908" cy="1719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7B1A7C-29D4-1ED6-918D-D3CE09259A4D}"/>
              </a:ext>
            </a:extLst>
          </p:cNvPr>
          <p:cNvCxnSpPr/>
          <p:nvPr/>
        </p:nvCxnSpPr>
        <p:spPr>
          <a:xfrm>
            <a:off x="1433147" y="1892300"/>
            <a:ext cx="5861" cy="20769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4D879E-83D9-40A5-D073-938D5C7B87B5}"/>
              </a:ext>
            </a:extLst>
          </p:cNvPr>
          <p:cNvCxnSpPr>
            <a:cxnSpLocks/>
          </p:cNvCxnSpPr>
          <p:nvPr/>
        </p:nvCxnSpPr>
        <p:spPr>
          <a:xfrm>
            <a:off x="3562839" y="1892300"/>
            <a:ext cx="5861" cy="20769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462237-6A68-753A-FDAB-0BC4ACDD47A7}"/>
              </a:ext>
            </a:extLst>
          </p:cNvPr>
          <p:cNvCxnSpPr>
            <a:cxnSpLocks/>
          </p:cNvCxnSpPr>
          <p:nvPr/>
        </p:nvCxnSpPr>
        <p:spPr>
          <a:xfrm flipH="1" flipV="1">
            <a:off x="1439007" y="3959471"/>
            <a:ext cx="2123832" cy="136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495815-964C-4396-25FE-7685543206A4}"/>
              </a:ext>
            </a:extLst>
          </p:cNvPr>
          <p:cNvCxnSpPr>
            <a:cxnSpLocks/>
          </p:cNvCxnSpPr>
          <p:nvPr/>
        </p:nvCxnSpPr>
        <p:spPr>
          <a:xfrm flipH="1" flipV="1">
            <a:off x="1429237" y="1898163"/>
            <a:ext cx="2123832" cy="136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63DA49-9781-A9BF-816C-4058217370FF}"/>
              </a:ext>
            </a:extLst>
          </p:cNvPr>
          <p:cNvSpPr/>
          <p:nvPr/>
        </p:nvSpPr>
        <p:spPr>
          <a:xfrm>
            <a:off x="5170366" y="1223595"/>
            <a:ext cx="3673230" cy="3575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FF6929-7D70-00A3-1932-6E417FF330E3}"/>
              </a:ext>
            </a:extLst>
          </p:cNvPr>
          <p:cNvSpPr/>
          <p:nvPr/>
        </p:nvSpPr>
        <p:spPr>
          <a:xfrm>
            <a:off x="5617307" y="1734038"/>
            <a:ext cx="2735384" cy="4982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Rest API</a:t>
            </a:r>
            <a:endParaRPr lang="en-US">
              <a:highlight>
                <a:srgbClr val="00FFFF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2339A-0141-8177-2791-E9CD515ACC2A}"/>
              </a:ext>
            </a:extLst>
          </p:cNvPr>
          <p:cNvSpPr/>
          <p:nvPr/>
        </p:nvSpPr>
        <p:spPr>
          <a:xfrm>
            <a:off x="5617307" y="2701192"/>
            <a:ext cx="2735384" cy="4982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Services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41BD75-1130-3600-916A-86483EFF98D6}"/>
              </a:ext>
            </a:extLst>
          </p:cNvPr>
          <p:cNvSpPr/>
          <p:nvPr/>
        </p:nvSpPr>
        <p:spPr>
          <a:xfrm>
            <a:off x="5617307" y="3658576"/>
            <a:ext cx="2735384" cy="4982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Spring Data JPA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EB12B1-70B9-40D7-39BC-A8E74CC29E1F}"/>
              </a:ext>
            </a:extLst>
          </p:cNvPr>
          <p:cNvCxnSpPr/>
          <p:nvPr/>
        </p:nvCxnSpPr>
        <p:spPr>
          <a:xfrm flipV="1">
            <a:off x="843330" y="2255960"/>
            <a:ext cx="1021862" cy="7952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CB8447-7086-FE5E-8B71-680517DD9A2D}"/>
              </a:ext>
            </a:extLst>
          </p:cNvPr>
          <p:cNvCxnSpPr/>
          <p:nvPr/>
        </p:nvCxnSpPr>
        <p:spPr>
          <a:xfrm flipV="1">
            <a:off x="3184282" y="2008066"/>
            <a:ext cx="2428630" cy="24813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7C8DA-294A-9E56-4291-2EC65ADC72F3}"/>
              </a:ext>
            </a:extLst>
          </p:cNvPr>
          <p:cNvCxnSpPr>
            <a:cxnSpLocks/>
          </p:cNvCxnSpPr>
          <p:nvPr/>
        </p:nvCxnSpPr>
        <p:spPr>
          <a:xfrm flipV="1">
            <a:off x="3321051" y="1998297"/>
            <a:ext cx="2272323" cy="83429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A65046-D88E-8EE8-3B53-3A8E7DDF46CB}"/>
              </a:ext>
            </a:extLst>
          </p:cNvPr>
          <p:cNvCxnSpPr>
            <a:cxnSpLocks/>
          </p:cNvCxnSpPr>
          <p:nvPr/>
        </p:nvCxnSpPr>
        <p:spPr>
          <a:xfrm flipV="1">
            <a:off x="3194050" y="2008066"/>
            <a:ext cx="2399322" cy="15181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404838-33AC-29B5-D58A-107E87D60281}"/>
              </a:ext>
            </a:extLst>
          </p:cNvPr>
          <p:cNvCxnSpPr>
            <a:cxnSpLocks/>
          </p:cNvCxnSpPr>
          <p:nvPr/>
        </p:nvCxnSpPr>
        <p:spPr>
          <a:xfrm flipH="1">
            <a:off x="6852382" y="2245214"/>
            <a:ext cx="3908" cy="4650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8A3C94-BCAB-D175-9E71-E62B4CC2DB4C}"/>
              </a:ext>
            </a:extLst>
          </p:cNvPr>
          <p:cNvCxnSpPr>
            <a:cxnSpLocks/>
          </p:cNvCxnSpPr>
          <p:nvPr/>
        </p:nvCxnSpPr>
        <p:spPr>
          <a:xfrm>
            <a:off x="6826982" y="3192829"/>
            <a:ext cx="5862" cy="4747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7" descr="Icon&#10;&#10;Description automatically generated">
            <a:extLst>
              <a:ext uri="{FF2B5EF4-FFF2-40B4-BE49-F238E27FC236}">
                <a16:creationId xmlns:a16="http://schemas.microsoft.com/office/drawing/2014/main" id="{4B28C6FB-92F4-0F6B-8453-4B8C7EF3C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169" y="636727"/>
            <a:ext cx="974970" cy="504546"/>
          </a:xfrm>
          <a:prstGeom prst="rect">
            <a:avLst/>
          </a:prstGeom>
        </p:spPr>
      </p:pic>
      <p:sp>
        <p:nvSpPr>
          <p:cNvPr id="28" name="Cylinder 27">
            <a:extLst>
              <a:ext uri="{FF2B5EF4-FFF2-40B4-BE49-F238E27FC236}">
                <a16:creationId xmlns:a16="http://schemas.microsoft.com/office/drawing/2014/main" id="{50CE2F8F-4A1E-C844-EB23-8EDD7666F1D8}"/>
              </a:ext>
            </a:extLst>
          </p:cNvPr>
          <p:cNvSpPr/>
          <p:nvPr/>
        </p:nvSpPr>
        <p:spPr>
          <a:xfrm>
            <a:off x="6423269" y="5385288"/>
            <a:ext cx="1221153" cy="781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064E62-92C3-D7AB-AB7E-97100E324DE2}"/>
              </a:ext>
            </a:extLst>
          </p:cNvPr>
          <p:cNvCxnSpPr>
            <a:cxnSpLocks/>
          </p:cNvCxnSpPr>
          <p:nvPr/>
        </p:nvCxnSpPr>
        <p:spPr>
          <a:xfrm>
            <a:off x="6690213" y="4159982"/>
            <a:ext cx="5862" cy="12270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E4C7C6-2D33-BF1F-1C6C-250B18897A6A}"/>
              </a:ext>
            </a:extLst>
          </p:cNvPr>
          <p:cNvCxnSpPr>
            <a:cxnSpLocks/>
          </p:cNvCxnSpPr>
          <p:nvPr/>
        </p:nvCxnSpPr>
        <p:spPr>
          <a:xfrm flipV="1">
            <a:off x="7237290" y="4165841"/>
            <a:ext cx="5862" cy="12152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1" descr="A picture containing logo&#10;&#10;Description automatically generated">
            <a:extLst>
              <a:ext uri="{FF2B5EF4-FFF2-40B4-BE49-F238E27FC236}">
                <a16:creationId xmlns:a16="http://schemas.microsoft.com/office/drawing/2014/main" id="{E1B0EC16-7CD1-3E93-8649-9D3B49DB8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323" y="5429739"/>
            <a:ext cx="1385277" cy="6975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7420285-726E-A7C0-DB5E-9FF2C5FF1E33}"/>
              </a:ext>
            </a:extLst>
          </p:cNvPr>
          <p:cNvSpPr txBox="1"/>
          <p:nvPr/>
        </p:nvSpPr>
        <p:spPr>
          <a:xfrm>
            <a:off x="239346" y="3284903"/>
            <a:ext cx="711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User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013254-1958-0D91-DE7C-3AE93A9CB463}"/>
              </a:ext>
            </a:extLst>
          </p:cNvPr>
          <p:cNvSpPr txBox="1"/>
          <p:nvPr/>
        </p:nvSpPr>
        <p:spPr>
          <a:xfrm>
            <a:off x="950057" y="4769826"/>
            <a:ext cx="290927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On Course Page and Quiz Page, Professor would have extra options of adding the quiz, adding a new course and enrolling a student in a course.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550A8E-5AB5-78FB-3BC7-ED7BA294BAE3}"/>
              </a:ext>
            </a:extLst>
          </p:cNvPr>
          <p:cNvCxnSpPr>
            <a:cxnSpLocks/>
          </p:cNvCxnSpPr>
          <p:nvPr/>
        </p:nvCxnSpPr>
        <p:spPr>
          <a:xfrm flipH="1" flipV="1">
            <a:off x="7282228" y="2211999"/>
            <a:ext cx="3907" cy="4923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38EE50-53D9-BA77-0D0F-57ED4DAF50A1}"/>
              </a:ext>
            </a:extLst>
          </p:cNvPr>
          <p:cNvCxnSpPr>
            <a:cxnSpLocks/>
          </p:cNvCxnSpPr>
          <p:nvPr/>
        </p:nvCxnSpPr>
        <p:spPr>
          <a:xfrm flipH="1" flipV="1">
            <a:off x="7282228" y="3188922"/>
            <a:ext cx="3907" cy="4923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3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0584-0061-6412-5820-32CD0249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26" y="1537677"/>
            <a:ext cx="3223592" cy="1320800"/>
          </a:xfrm>
        </p:spPr>
        <p:txBody>
          <a:bodyPr/>
          <a:lstStyle/>
          <a:p>
            <a:r>
              <a:rPr lang="en-US"/>
              <a:t>Table Relations</a:t>
            </a:r>
          </a:p>
        </p:txBody>
      </p:sp>
      <p:pic>
        <p:nvPicPr>
          <p:cNvPr id="7" name="Picture 7" descr="A picture containing waterfall chart&#10;&#10;Description automatically generated">
            <a:extLst>
              <a:ext uri="{FF2B5EF4-FFF2-40B4-BE49-F238E27FC236}">
                <a16:creationId xmlns:a16="http://schemas.microsoft.com/office/drawing/2014/main" id="{6C91D38D-5CCD-6732-0C67-41D1CB322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49" t="4878" r="4564" b="5165"/>
          <a:stretch/>
        </p:blipFill>
        <p:spPr>
          <a:xfrm>
            <a:off x="2692936" y="1589"/>
            <a:ext cx="9498649" cy="6860157"/>
          </a:xfrm>
        </p:spPr>
      </p:pic>
    </p:spTree>
    <p:extLst>
      <p:ext uri="{BB962C8B-B14F-4D97-AF65-F5344CB8AC3E}">
        <p14:creationId xmlns:p14="http://schemas.microsoft.com/office/powerpoint/2010/main" val="178740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EEA2-902B-3E04-0837-12A25B55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760" y="-12566"/>
            <a:ext cx="8288032" cy="6935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Login Page</a:t>
            </a:r>
            <a:endParaRPr lang="en-US" sz="3200" kern="1200">
              <a:latin typeface="+mj-lt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48D163-4183-9034-FFE8-0B5D27A9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0" y="776379"/>
            <a:ext cx="10264048" cy="4823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F291AA-F320-57ED-4615-F45F20376A9A}"/>
              </a:ext>
            </a:extLst>
          </p:cNvPr>
          <p:cNvSpPr txBox="1"/>
          <p:nvPr/>
        </p:nvSpPr>
        <p:spPr>
          <a:xfrm>
            <a:off x="685800" y="5954486"/>
            <a:ext cx="88065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This is the web app's first page. Here the user (professor/student) enters his credentials to login to the portal</a:t>
            </a:r>
          </a:p>
        </p:txBody>
      </p:sp>
    </p:spTree>
    <p:extLst>
      <p:ext uri="{BB962C8B-B14F-4D97-AF65-F5344CB8AC3E}">
        <p14:creationId xmlns:p14="http://schemas.microsoft.com/office/powerpoint/2010/main" val="364495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14978BC-4191-16CE-0515-624D44263226}"/>
              </a:ext>
            </a:extLst>
          </p:cNvPr>
          <p:cNvSpPr txBox="1"/>
          <p:nvPr/>
        </p:nvSpPr>
        <p:spPr>
          <a:xfrm>
            <a:off x="673754" y="2086610"/>
            <a:ext cx="2790256" cy="1930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>
                <a:solidFill>
                  <a:schemeClr val="bg1"/>
                </a:solidFill>
              </a:rPr>
              <a:t>If an instructor logs into the portal, he gets option to either add a new course or view details of an existing course</a:t>
            </a: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D5AF5B-9CF5-F62D-B8DE-5FA79DC6D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38" y="166821"/>
            <a:ext cx="9592683" cy="4573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E6596F-4A67-211B-F06C-560FA284A993}"/>
              </a:ext>
            </a:extLst>
          </p:cNvPr>
          <p:cNvSpPr txBox="1"/>
          <p:nvPr/>
        </p:nvSpPr>
        <p:spPr>
          <a:xfrm>
            <a:off x="3201628" y="5297129"/>
            <a:ext cx="53831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Course homepage for instructor. There are 2 options- either open an existing course or add a new course</a:t>
            </a:r>
          </a:p>
        </p:txBody>
      </p:sp>
    </p:spTree>
    <p:extLst>
      <p:ext uri="{BB962C8B-B14F-4D97-AF65-F5344CB8AC3E}">
        <p14:creationId xmlns:p14="http://schemas.microsoft.com/office/powerpoint/2010/main" val="1727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3E484D-78D7-D89C-F98B-32D26A9B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95" y="193349"/>
            <a:ext cx="6604879" cy="2869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B2009F2-5D49-E815-8510-B5748DD74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109" y="3911389"/>
            <a:ext cx="6615080" cy="2807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EBD930-E5AB-7F32-5B79-F15B003E9713}"/>
              </a:ext>
            </a:extLst>
          </p:cNvPr>
          <p:cNvSpPr txBox="1"/>
          <p:nvPr/>
        </p:nvSpPr>
        <p:spPr>
          <a:xfrm>
            <a:off x="239485" y="413657"/>
            <a:ext cx="212271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If the instructor had clicked on "Add Course", he is then required to provide the course number and title of the course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98AF0-AD45-A0D8-079A-68A3639B4C9F}"/>
              </a:ext>
            </a:extLst>
          </p:cNvPr>
          <p:cNvSpPr txBox="1"/>
          <p:nvPr/>
        </p:nvSpPr>
        <p:spPr>
          <a:xfrm>
            <a:off x="281338" y="4158342"/>
            <a:ext cx="231897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Once the course is created, two options are provided – admit students in the course and add quiz to the course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ED3505F-7B2C-7F46-6783-84FFA463338A}"/>
              </a:ext>
            </a:extLst>
          </p:cNvPr>
          <p:cNvSpPr/>
          <p:nvPr/>
        </p:nvSpPr>
        <p:spPr>
          <a:xfrm>
            <a:off x="5859261" y="3136776"/>
            <a:ext cx="473475" cy="769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9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895B40-3318-0DA8-897F-84A7E682B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9" y="338129"/>
            <a:ext cx="6457025" cy="3030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E68DD-4C54-BB75-8EFC-EECB99DC6865}"/>
              </a:ext>
            </a:extLst>
          </p:cNvPr>
          <p:cNvSpPr txBox="1"/>
          <p:nvPr/>
        </p:nvSpPr>
        <p:spPr>
          <a:xfrm>
            <a:off x="6761825" y="1213282"/>
            <a:ext cx="52674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This page opens once Add Students is clicked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39BA62-4055-6043-56FF-493A86090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536" y="3593273"/>
            <a:ext cx="7233821" cy="3074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C3440-67F6-4292-D218-B49CC588276A}"/>
              </a:ext>
            </a:extLst>
          </p:cNvPr>
          <p:cNvSpPr txBox="1"/>
          <p:nvPr/>
        </p:nvSpPr>
        <p:spPr>
          <a:xfrm>
            <a:off x="577048" y="4039339"/>
            <a:ext cx="411331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If Add Quiz was clicked, again 2 options are provided – either add MCQ or Numerical and then Create Quiz</a:t>
            </a:r>
          </a:p>
        </p:txBody>
      </p:sp>
    </p:spTree>
    <p:extLst>
      <p:ext uri="{BB962C8B-B14F-4D97-AF65-F5344CB8AC3E}">
        <p14:creationId xmlns:p14="http://schemas.microsoft.com/office/powerpoint/2010/main" val="37865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BD2B68B-529B-54FD-35EB-FDA5ADF5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" y="77516"/>
            <a:ext cx="7300403" cy="3440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63E426-D769-FF24-B12B-3006D685C946}"/>
              </a:ext>
            </a:extLst>
          </p:cNvPr>
          <p:cNvSpPr txBox="1"/>
          <p:nvPr/>
        </p:nvSpPr>
        <p:spPr>
          <a:xfrm>
            <a:off x="7560814" y="1346446"/>
            <a:ext cx="3432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Creation of an MCQ</a:t>
            </a:r>
          </a:p>
        </p:txBody>
      </p:sp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30F0F1B-9593-EB41-443A-081D8C5A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974" y="3659856"/>
            <a:ext cx="7352188" cy="3200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74F693-0B87-B23C-38C5-D307470F87BB}"/>
              </a:ext>
            </a:extLst>
          </p:cNvPr>
          <p:cNvSpPr txBox="1"/>
          <p:nvPr/>
        </p:nvSpPr>
        <p:spPr>
          <a:xfrm>
            <a:off x="533399" y="4267199"/>
            <a:ext cx="4049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Creation of a numerical question</a:t>
            </a:r>
          </a:p>
        </p:txBody>
      </p:sp>
    </p:spTree>
    <p:extLst>
      <p:ext uri="{BB962C8B-B14F-4D97-AF65-F5344CB8AC3E}">
        <p14:creationId xmlns:p14="http://schemas.microsoft.com/office/powerpoint/2010/main" val="36206003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PowerPoint Presentation</vt:lpstr>
      <vt:lpstr>Introduction</vt:lpstr>
      <vt:lpstr>PowerPoint Presentation</vt:lpstr>
      <vt:lpstr>Table Relations</vt:lpstr>
      <vt:lpstr>Login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44</cp:revision>
  <dcterms:created xsi:type="dcterms:W3CDTF">2023-04-23T16:34:57Z</dcterms:created>
  <dcterms:modified xsi:type="dcterms:W3CDTF">2023-04-23T18:20:02Z</dcterms:modified>
</cp:coreProperties>
</file>