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DM Sans Medium" pitchFamily="2" charset="0"/>
      <p:regular r:id="rId10"/>
      <p:bold r:id="rId11"/>
      <p:italic r:id="rId12"/>
      <p:boldItalic r:id="rId13"/>
    </p:embeddedFont>
    <p:embeddedFont>
      <p:font typeface="Kodchasan" panose="020B0604020202020204" charset="-34"/>
      <p:regular r:id="rId14"/>
      <p:bold r:id="rId15"/>
      <p:italic r:id="rId16"/>
      <p:boldItalic r:id="rId17"/>
    </p:embeddedFont>
    <p:embeddedFont>
      <p:font typeface="Kodchasan SemiBold" panose="020B0604020202020204" charset="-34"/>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AA6775-D084-4171-82F4-EE558468CD31}">
  <a:tblStyle styleId="{ADAA6775-D084-4171-82F4-EE558468CD3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a:tcStyle>
        <a:tcBdr/>
        <a:fill>
          <a:solidFill>
            <a:srgbClr val="CDD8FB"/>
          </a:solidFill>
        </a:fill>
      </a:tcStyle>
    </a:band1H>
    <a:band2H>
      <a:tcTxStyle/>
      <a:tcStyle>
        <a:tcBdr/>
      </a:tcStyle>
    </a:band2H>
    <a:band1V>
      <a:tcTxStyle/>
      <a:tcStyle>
        <a:tcBdr/>
        <a:fill>
          <a:solidFill>
            <a:srgbClr val="CDD8F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F653B925-34E5-4A92-9D8D-30DEF50901A9}"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4">
            <a:alphaModFix/>
          </a:blip>
          <a:srcRect/>
          <a:stretch/>
        </p:blipFill>
        <p:spPr>
          <a:xfrm>
            <a:off x="227400" y="134673"/>
            <a:ext cx="451725" cy="459340"/>
          </a:xfrm>
          <a:prstGeom prst="rect">
            <a:avLst/>
          </a:prstGeom>
          <a:noFill/>
          <a:ln>
            <a:noFill/>
          </a:ln>
        </p:spPr>
      </p:pic>
      <p:pic>
        <p:nvPicPr>
          <p:cNvPr id="55" name="Google Shape;55;p13"/>
          <p:cNvPicPr preferRelativeResize="0"/>
          <p:nvPr/>
        </p:nvPicPr>
        <p:blipFill rotWithShape="1">
          <a:blip r:embed="rId5">
            <a:alphaModFix/>
          </a:blip>
          <a:srcRect/>
          <a:stretch/>
        </p:blipFill>
        <p:spPr>
          <a:xfrm>
            <a:off x="3261055" y="229112"/>
            <a:ext cx="2621890" cy="385725"/>
          </a:xfrm>
          <a:prstGeom prst="rect">
            <a:avLst/>
          </a:prstGeom>
          <a:noFill/>
          <a:ln>
            <a:noFill/>
          </a:ln>
        </p:spPr>
      </p:pic>
      <p:pic>
        <p:nvPicPr>
          <p:cNvPr id="56" name="Google Shape;56;p13"/>
          <p:cNvPicPr preferRelativeResize="0"/>
          <p:nvPr/>
        </p:nvPicPr>
        <p:blipFill rotWithShape="1">
          <a:blip r:embed="rId6">
            <a:alphaModFix/>
          </a:blip>
          <a:srcRect/>
          <a:stretch/>
        </p:blipFill>
        <p:spPr>
          <a:xfrm>
            <a:off x="6582468" y="249412"/>
            <a:ext cx="507900" cy="423675"/>
          </a:xfrm>
          <a:prstGeom prst="rect">
            <a:avLst/>
          </a:prstGeom>
          <a:noFill/>
          <a:ln>
            <a:noFill/>
          </a:ln>
        </p:spPr>
      </p:pic>
      <p:pic>
        <p:nvPicPr>
          <p:cNvPr id="57" name="Google Shape;57;p13"/>
          <p:cNvPicPr preferRelativeResize="0"/>
          <p:nvPr/>
        </p:nvPicPr>
        <p:blipFill rotWithShape="1">
          <a:blip r:embed="rId7">
            <a:alphaModFix/>
          </a:blip>
          <a:srcRect/>
          <a:stretch/>
        </p:blipFill>
        <p:spPr>
          <a:xfrm>
            <a:off x="2061029" y="193175"/>
            <a:ext cx="282477" cy="457575"/>
          </a:xfrm>
          <a:prstGeom prst="rect">
            <a:avLst/>
          </a:prstGeom>
          <a:noFill/>
          <a:ln>
            <a:noFill/>
          </a:ln>
        </p:spPr>
      </p:pic>
      <p:sp>
        <p:nvSpPr>
          <p:cNvPr id="58" name="Google Shape;58;p13"/>
          <p:cNvSpPr txBox="1"/>
          <p:nvPr/>
        </p:nvSpPr>
        <p:spPr>
          <a:xfrm>
            <a:off x="408877" y="1256371"/>
            <a:ext cx="8200847" cy="3731754"/>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800"/>
              <a:buFont typeface="Arial"/>
              <a:buNone/>
            </a:pPr>
            <a:r>
              <a:rPr lang="en-IN" sz="1800" b="0" i="0" u="none" strike="noStrike" cap="none" dirty="0">
                <a:solidFill>
                  <a:srgbClr val="674EA7"/>
                </a:solidFill>
                <a:latin typeface="Kodchasan SemiBold"/>
                <a:ea typeface="Kodchasan SemiBold"/>
                <a:cs typeface="Kodchasan SemiBold"/>
                <a:sym typeface="Kodchasan SemiBold"/>
              </a:rPr>
              <a:t>Team Name : </a:t>
            </a:r>
            <a:r>
              <a:rPr lang="en-IN" sz="1800" b="0" i="0" u="none" strike="noStrike" cap="none" dirty="0" err="1">
                <a:solidFill>
                  <a:srgbClr val="674EA7"/>
                </a:solidFill>
                <a:latin typeface="Kodchasan SemiBold"/>
                <a:ea typeface="Kodchasan SemiBold"/>
                <a:cs typeface="Kodchasan SemiBold"/>
                <a:sym typeface="Kodchasan SemiBold"/>
              </a:rPr>
              <a:t>AstroBytes</a:t>
            </a:r>
            <a:endParaRPr lang="en-IN" sz="1800" b="0" i="0" u="none" strike="noStrike" cap="none" dirty="0">
              <a:solidFill>
                <a:srgbClr val="674EA7"/>
              </a:solidFill>
              <a:latin typeface="Kodchasan SemiBold"/>
              <a:ea typeface="Kodchasan SemiBold"/>
              <a:cs typeface="Kodchasan SemiBold"/>
              <a:sym typeface="Kodchasan SemiBold"/>
            </a:endParaRPr>
          </a:p>
          <a:p>
            <a:pPr marL="0" marR="0" lvl="0" indent="0" algn="just" rtl="0">
              <a:lnSpc>
                <a:spcPct val="100000"/>
              </a:lnSpc>
              <a:spcBef>
                <a:spcPts val="0"/>
              </a:spcBef>
              <a:spcAft>
                <a:spcPts val="0"/>
              </a:spcAft>
              <a:buClr>
                <a:srgbClr val="000000"/>
              </a:buClr>
              <a:buSzPts val="1800"/>
              <a:buFont typeface="Arial"/>
              <a:buNone/>
            </a:pPr>
            <a:endParaRPr lang="en-IN" sz="1800" dirty="0">
              <a:solidFill>
                <a:srgbClr val="674EA7"/>
              </a:solidFill>
              <a:latin typeface="Kodchasan SemiBold"/>
              <a:cs typeface="Kodchasan SemiBold"/>
              <a:sym typeface="Kodchasan SemiBold"/>
            </a:endParaRPr>
          </a:p>
          <a:p>
            <a:pPr algn="just">
              <a:buSzPts val="1800"/>
            </a:pPr>
            <a:r>
              <a:rPr lang="en-US" sz="1800">
                <a:solidFill>
                  <a:srgbClr val="674EA7"/>
                </a:solidFill>
                <a:latin typeface="Kodchasan SemiBold"/>
                <a:ea typeface="Kodchasan SemiBold"/>
                <a:cs typeface="Kodchasan SemiBold"/>
                <a:sym typeface="Kodchasan SemiBold"/>
              </a:rPr>
              <a:t>Category : </a:t>
            </a:r>
            <a:r>
              <a:rPr lang="en-US" dirty="0">
                <a:solidFill>
                  <a:srgbClr val="674EA7"/>
                </a:solidFill>
                <a:latin typeface="Kodchasan SemiBold"/>
                <a:ea typeface="Kodchasan SemiBold"/>
                <a:cs typeface="Kodchasan SemiBold"/>
                <a:sym typeface="Kodchasan SemiBold"/>
              </a:rPr>
              <a:t>Environment &amp; Sustainability</a:t>
            </a: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rgbClr val="674EA7"/>
              </a:solidFill>
              <a:latin typeface="Kodchasan SemiBold"/>
              <a:ea typeface="Kodchasan SemiBold"/>
              <a:cs typeface="Kodchasan SemiBold"/>
              <a:sym typeface="Kodchasan SemiBold"/>
            </a:endParaRPr>
          </a:p>
          <a:p>
            <a:pPr marL="0" marR="0" lvl="0" indent="0" algn="just" rtl="0">
              <a:lnSpc>
                <a:spcPct val="100000"/>
              </a:lnSpc>
              <a:spcBef>
                <a:spcPts val="0"/>
              </a:spcBef>
              <a:spcAft>
                <a:spcPts val="0"/>
              </a:spcAft>
              <a:buNone/>
            </a:pPr>
            <a:r>
              <a:rPr lang="en-IN" sz="1800" b="0" i="0" u="none" strike="noStrike" cap="none" dirty="0">
                <a:solidFill>
                  <a:srgbClr val="674EA7"/>
                </a:solidFill>
                <a:latin typeface="Kodchasan SemiBold"/>
                <a:ea typeface="Kodchasan SemiBold"/>
                <a:cs typeface="Kodchasan SemiBold"/>
                <a:sym typeface="Kodchasan SemiBold"/>
              </a:rPr>
              <a:t>Problem Statement : </a:t>
            </a:r>
            <a:r>
              <a:rPr lang="en-IN" sz="1400" b="0" i="0" u="none" strike="noStrike" cap="none" dirty="0">
                <a:solidFill>
                  <a:srgbClr val="7030A0"/>
                </a:solidFill>
                <a:latin typeface="Kodchasan SemiBold"/>
                <a:ea typeface="Kodchasan SemiBold"/>
                <a:cs typeface="Kodchasan SemiBold"/>
                <a:sym typeface="Kodchasan SemiBold"/>
              </a:rPr>
              <a:t>Helping coastal fishermen in India use technology to fish smarter, stay safe, and protect the environment.</a:t>
            </a:r>
            <a:endParaRPr dirty="0"/>
          </a:p>
          <a:p>
            <a:pPr marL="0" marR="0" lvl="0" indent="0" algn="just" rtl="0">
              <a:lnSpc>
                <a:spcPct val="100000"/>
              </a:lnSpc>
              <a:spcBef>
                <a:spcPts val="0"/>
              </a:spcBef>
              <a:spcAft>
                <a:spcPts val="0"/>
              </a:spcAft>
              <a:buNone/>
            </a:pPr>
            <a:endParaRPr sz="1800" b="0" i="0" u="none" strike="noStrike" cap="none" dirty="0">
              <a:solidFill>
                <a:srgbClr val="7030A0"/>
              </a:solidFill>
              <a:latin typeface="Kodchasan SemiBold"/>
              <a:ea typeface="Kodchasan SemiBold"/>
              <a:cs typeface="Kodchasan SemiBold"/>
              <a:sym typeface="Kodchasan SemiBold"/>
            </a:endParaRPr>
          </a:p>
          <a:p>
            <a:pPr marL="0" marR="0" lvl="0" indent="0" algn="just" rtl="0">
              <a:lnSpc>
                <a:spcPct val="100000"/>
              </a:lnSpc>
              <a:spcBef>
                <a:spcPts val="0"/>
              </a:spcBef>
              <a:spcAft>
                <a:spcPts val="0"/>
              </a:spcAft>
              <a:buNone/>
            </a:pPr>
            <a:r>
              <a:rPr lang="en-IN" sz="1800" b="0" i="0" u="none" strike="noStrike" cap="none" dirty="0">
                <a:solidFill>
                  <a:srgbClr val="674EA7"/>
                </a:solidFill>
                <a:latin typeface="Kodchasan SemiBold"/>
                <a:ea typeface="Kodchasan SemiBold"/>
                <a:cs typeface="Kodchasan SemiBold"/>
                <a:sym typeface="Kodchasan SemiBold"/>
              </a:rPr>
              <a:t>Abstract : </a:t>
            </a:r>
            <a:r>
              <a:rPr lang="en-IN" sz="1400" b="0" i="0" u="none" strike="noStrike" cap="none" dirty="0">
                <a:solidFill>
                  <a:srgbClr val="7030A0"/>
                </a:solidFill>
                <a:latin typeface="Kodchasan SemiBold"/>
                <a:ea typeface="Kodchasan SemiBold"/>
                <a:cs typeface="Kodchasan SemiBold"/>
                <a:sym typeface="Kodchasan SemiBold"/>
              </a:rPr>
              <a:t>In many coastal areas of India, fishermen still depend on guesswork and past experience to find fish. This can waste fuel, cause accidents during bad weather, and even lead to crossing into other countries’ waters by mistake.</a:t>
            </a:r>
            <a:endParaRPr dirty="0"/>
          </a:p>
          <a:p>
            <a:pPr marL="0" marR="0" lvl="0" indent="0" algn="just" rtl="0">
              <a:lnSpc>
                <a:spcPct val="100000"/>
              </a:lnSpc>
              <a:spcBef>
                <a:spcPts val="0"/>
              </a:spcBef>
              <a:spcAft>
                <a:spcPts val="0"/>
              </a:spcAft>
              <a:buNone/>
            </a:pPr>
            <a:r>
              <a:rPr lang="en-IN" sz="1400" b="0" i="0" u="none" strike="noStrike" cap="none" dirty="0">
                <a:solidFill>
                  <a:srgbClr val="7030A0"/>
                </a:solidFill>
                <a:latin typeface="Kodchasan SemiBold"/>
                <a:ea typeface="Kodchasan SemiBold"/>
                <a:cs typeface="Kodchasan SemiBold"/>
                <a:sym typeface="Kodchasan SemiBold"/>
              </a:rPr>
              <a:t>Our project </a:t>
            </a:r>
            <a:r>
              <a:rPr lang="en-IN" b="1" dirty="0">
                <a:solidFill>
                  <a:srgbClr val="7030A0"/>
                </a:solidFill>
                <a:latin typeface="Kodchasan SemiBold"/>
                <a:ea typeface="Kodchasan SemiBold"/>
                <a:cs typeface="Kodchasan SemiBold"/>
                <a:sym typeface="Kodchasan SemiBold"/>
              </a:rPr>
              <a:t>Samudra </a:t>
            </a:r>
            <a:r>
              <a:rPr lang="en-IN" b="1" dirty="0" err="1">
                <a:solidFill>
                  <a:srgbClr val="7030A0"/>
                </a:solidFill>
                <a:latin typeface="Kodchasan SemiBold"/>
                <a:ea typeface="Kodchasan SemiBold"/>
                <a:cs typeface="Kodchasan SemiBold"/>
                <a:sym typeface="Kodchasan SemiBold"/>
              </a:rPr>
              <a:t>Sahayak</a:t>
            </a:r>
            <a:r>
              <a:rPr lang="en-IN" sz="1400" b="0" i="0" u="none" strike="noStrike" cap="none" dirty="0">
                <a:solidFill>
                  <a:srgbClr val="7030A0"/>
                </a:solidFill>
                <a:latin typeface="Kodchasan SemiBold"/>
                <a:ea typeface="Kodchasan SemiBold"/>
                <a:cs typeface="Kodchasan SemiBold"/>
                <a:sym typeface="Kodchasan SemiBold"/>
              </a:rPr>
              <a:t> is a mobile app that gives fishermen real-time fishing zone suggestions, weather alerts, GPS-based border warnings, and the shortest safe route to fishing spots. It also supports local languages and works offline, making it easy to use even in remote sea areas. This will improve safety, save money, and protect marine life.</a:t>
            </a:r>
            <a:endParaRPr dirty="0"/>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rgbClr val="674EA7"/>
              </a:solidFill>
              <a:latin typeface="Kodchasan SemiBold"/>
              <a:ea typeface="Kodchasan SemiBold"/>
              <a:cs typeface="Kodchasan SemiBold"/>
              <a:sym typeface="Kodchasan SemiBold"/>
            </a:endParaRPr>
          </a:p>
        </p:txBody>
      </p:sp>
      <p:pic>
        <p:nvPicPr>
          <p:cNvPr id="59" name="Google Shape;59;p13"/>
          <p:cNvPicPr preferRelativeResize="0"/>
          <p:nvPr/>
        </p:nvPicPr>
        <p:blipFill rotWithShape="1">
          <a:blip r:embed="rId8">
            <a:alphaModFix/>
          </a:blip>
          <a:srcRect/>
          <a:stretch/>
        </p:blipFill>
        <p:spPr>
          <a:xfrm>
            <a:off x="7933225" y="155375"/>
            <a:ext cx="676500" cy="611747"/>
          </a:xfrm>
          <a:prstGeom prst="rect">
            <a:avLst/>
          </a:prstGeom>
          <a:noFill/>
          <a:ln>
            <a:noFill/>
          </a:ln>
        </p:spPr>
      </p:pic>
      <p:pic>
        <p:nvPicPr>
          <p:cNvPr id="60" name="Google Shape;60;p13" title="HackCelestial 2.0.png"/>
          <p:cNvPicPr preferRelativeResize="0"/>
          <p:nvPr/>
        </p:nvPicPr>
        <p:blipFill rotWithShape="1">
          <a:blip r:embed="rId9">
            <a:alphaModFix/>
          </a:blip>
          <a:srcRect/>
          <a:stretch/>
        </p:blipFill>
        <p:spPr>
          <a:xfrm>
            <a:off x="2890762" y="827675"/>
            <a:ext cx="3362473" cy="292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
        <p:cNvGrpSpPr/>
        <p:nvPr/>
      </p:nvGrpSpPr>
      <p:grpSpPr>
        <a:xfrm>
          <a:off x="0" y="0"/>
          <a:ext cx="0" cy="0"/>
          <a:chOff x="0" y="0"/>
          <a:chExt cx="0" cy="0"/>
        </a:xfrm>
      </p:grpSpPr>
      <p:sp>
        <p:nvSpPr>
          <p:cNvPr id="65" name="Google Shape;65;p14"/>
          <p:cNvSpPr txBox="1"/>
          <p:nvPr/>
        </p:nvSpPr>
        <p:spPr>
          <a:xfrm>
            <a:off x="390375" y="516650"/>
            <a:ext cx="7290300" cy="8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IN" sz="3000" b="1" i="0" u="none" strike="noStrike" cap="none">
                <a:solidFill>
                  <a:srgbClr val="3A4876"/>
                </a:solidFill>
                <a:latin typeface="Kodchasan"/>
                <a:ea typeface="Kodchasan"/>
                <a:cs typeface="Kodchasan"/>
                <a:sym typeface="Kodchasan"/>
              </a:rPr>
              <a:t>Proposed Solution</a:t>
            </a:r>
            <a:endParaRPr sz="3000" b="1" i="0" u="none" strike="noStrike" cap="none">
              <a:solidFill>
                <a:srgbClr val="3A4876"/>
              </a:solidFill>
              <a:latin typeface="Kodchasan"/>
              <a:ea typeface="Kodchasan"/>
              <a:cs typeface="Kodchasan"/>
              <a:sym typeface="Kodchas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A4876"/>
              </a:solidFill>
              <a:latin typeface="DM Sans Medium"/>
              <a:ea typeface="DM Sans Medium"/>
              <a:cs typeface="DM Sans Medium"/>
              <a:sym typeface="DM Sans Medium"/>
            </a:endParaRPr>
          </a:p>
        </p:txBody>
      </p:sp>
      <p:sp>
        <p:nvSpPr>
          <p:cNvPr id="66" name="Google Shape;66;p14"/>
          <p:cNvSpPr txBox="1"/>
          <p:nvPr/>
        </p:nvSpPr>
        <p:spPr>
          <a:xfrm>
            <a:off x="485350" y="1139750"/>
            <a:ext cx="7930104" cy="3238962"/>
          </a:xfrm>
          <a:prstGeom prst="rect">
            <a:avLst/>
          </a:prstGeom>
          <a:noFill/>
          <a:ln>
            <a:noFill/>
          </a:ln>
        </p:spPr>
        <p:txBody>
          <a:bodyPr spcFirstLastPara="1" wrap="square" lIns="91425" tIns="91425" rIns="91425" bIns="91425" anchor="t" anchorCtr="0">
            <a:noAutofit/>
          </a:bodyPr>
          <a:lstStyle/>
          <a:p>
            <a:pPr marL="139700" marR="0" lvl="0" indent="0" algn="just" rtl="0">
              <a:lnSpc>
                <a:spcPct val="150000"/>
              </a:lnSpc>
              <a:spcBef>
                <a:spcPts val="0"/>
              </a:spcBef>
              <a:spcAft>
                <a:spcPts val="0"/>
              </a:spcAft>
              <a:buNone/>
            </a:pPr>
            <a:r>
              <a:rPr lang="en-IN" b="1">
                <a:solidFill>
                  <a:schemeClr val="dk1"/>
                </a:solidFill>
              </a:rPr>
              <a:t>Samudra Sahayak</a:t>
            </a:r>
            <a:r>
              <a:rPr lang="en-IN">
                <a:solidFill>
                  <a:schemeClr val="dk1"/>
                </a:solidFill>
              </a:rPr>
              <a:t> is a mobile app made to help coastal fishermen in India fish in a smarter, safer, and more eco-friendly way. The app gives </a:t>
            </a:r>
            <a:r>
              <a:rPr lang="en-IN" b="1">
                <a:solidFill>
                  <a:schemeClr val="dk1"/>
                </a:solidFill>
              </a:rPr>
              <a:t>real-time information</a:t>
            </a:r>
            <a:r>
              <a:rPr lang="en-IN">
                <a:solidFill>
                  <a:schemeClr val="dk1"/>
                </a:solidFill>
              </a:rPr>
              <a:t> about good fishing spots, weather conditions, and sea safety. Before leaving the shore, fishermen can check where fish are likely to be, get </a:t>
            </a:r>
            <a:r>
              <a:rPr lang="en-IN" b="1">
                <a:solidFill>
                  <a:schemeClr val="dk1"/>
                </a:solidFill>
              </a:rPr>
              <a:t>alerts about bad weather</a:t>
            </a:r>
            <a:r>
              <a:rPr lang="en-IN">
                <a:solidFill>
                  <a:schemeClr val="dk1"/>
                </a:solidFill>
              </a:rPr>
              <a:t>, and see the shortest and safest route to travel. While fishing, the app warns them if they are getting close to another country's waters and guides them with </a:t>
            </a:r>
            <a:r>
              <a:rPr lang="en-IN" b="1">
                <a:solidFill>
                  <a:schemeClr val="dk1"/>
                </a:solidFill>
              </a:rPr>
              <a:t>voice instructions in their local language</a:t>
            </a:r>
            <a:r>
              <a:rPr lang="en-IN">
                <a:solidFill>
                  <a:schemeClr val="dk1"/>
                </a:solidFill>
              </a:rPr>
              <a:t>. It also </a:t>
            </a:r>
            <a:r>
              <a:rPr lang="en-IN" b="1">
                <a:solidFill>
                  <a:schemeClr val="dk1"/>
                </a:solidFill>
              </a:rPr>
              <a:t>works without the internet</a:t>
            </a:r>
            <a:r>
              <a:rPr lang="en-IN">
                <a:solidFill>
                  <a:schemeClr val="dk1"/>
                </a:solidFill>
              </a:rPr>
              <a:t> in low-network areas. After returning, fishermen can </a:t>
            </a:r>
            <a:r>
              <a:rPr lang="en-IN" b="1">
                <a:solidFill>
                  <a:schemeClr val="dk1"/>
                </a:solidFill>
              </a:rPr>
              <a:t>record the types and amounts of fish</a:t>
            </a:r>
            <a:r>
              <a:rPr lang="en-IN">
                <a:solidFill>
                  <a:schemeClr val="dk1"/>
                </a:solidFill>
              </a:rPr>
              <a:t> they caught, helping them plan better trips in the future. This saves fuel and time, prevents accidents, and supports sustainable fishing practices.</a:t>
            </a:r>
            <a:endParaRPr sz="1700" b="0" i="0" u="none" strike="noStrike" cap="none">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
        <p:cNvGrpSpPr/>
        <p:nvPr/>
      </p:nvGrpSpPr>
      <p:grpSpPr>
        <a:xfrm>
          <a:off x="0" y="0"/>
          <a:ext cx="0" cy="0"/>
          <a:chOff x="0" y="0"/>
          <a:chExt cx="0" cy="0"/>
        </a:xfrm>
      </p:grpSpPr>
      <p:sp>
        <p:nvSpPr>
          <p:cNvPr id="71" name="Google Shape;71;p15"/>
          <p:cNvSpPr txBox="1"/>
          <p:nvPr/>
        </p:nvSpPr>
        <p:spPr>
          <a:xfrm>
            <a:off x="390375" y="516650"/>
            <a:ext cx="7290300" cy="8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IN" sz="3000" b="1" i="0" u="none" strike="noStrike" cap="none">
                <a:solidFill>
                  <a:srgbClr val="3A4876"/>
                </a:solidFill>
                <a:latin typeface="Kodchasan"/>
                <a:ea typeface="Kodchasan"/>
                <a:cs typeface="Kodchasan"/>
                <a:sym typeface="Kodchasan"/>
              </a:rPr>
              <a:t>Flow Chart</a:t>
            </a:r>
            <a:endParaRPr sz="3000" b="1" i="0" u="none" strike="noStrike" cap="none">
              <a:solidFill>
                <a:srgbClr val="3A4876"/>
              </a:solidFill>
              <a:latin typeface="Kodchasan"/>
              <a:ea typeface="Kodchasan"/>
              <a:cs typeface="Kodchasan"/>
              <a:sym typeface="Kodchasan"/>
            </a:endParaRPr>
          </a:p>
        </p:txBody>
      </p:sp>
      <p:sp>
        <p:nvSpPr>
          <p:cNvPr id="72" name="Google Shape;72;p15"/>
          <p:cNvSpPr txBox="1"/>
          <p:nvPr/>
        </p:nvSpPr>
        <p:spPr>
          <a:xfrm>
            <a:off x="498088" y="1023926"/>
            <a:ext cx="7984273" cy="383057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A4876"/>
              </a:solidFill>
              <a:latin typeface="DM Sans Medium"/>
              <a:ea typeface="DM Sans Medium"/>
              <a:cs typeface="DM Sans Medium"/>
              <a:sym typeface="DM Sans Medium"/>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3A4876"/>
                </a:solidFill>
                <a:latin typeface="DM Sans Medium"/>
                <a:ea typeface="DM Sans Medium"/>
                <a:cs typeface="DM Sans Medium"/>
                <a:sym typeface="DM Sans Medium"/>
              </a:rPr>
              <a:t> </a:t>
            </a:r>
            <a:endParaRPr sz="1400" b="0" i="0" u="none" strike="noStrike" cap="none">
              <a:solidFill>
                <a:srgbClr val="3A4876"/>
              </a:solidFill>
              <a:latin typeface="DM Sans Medium"/>
              <a:ea typeface="DM Sans Medium"/>
              <a:cs typeface="DM Sans Medium"/>
              <a:sym typeface="DM Sans Medium"/>
            </a:endParaRPr>
          </a:p>
        </p:txBody>
      </p:sp>
      <p:pic>
        <p:nvPicPr>
          <p:cNvPr id="73" name="Google Shape;73;p15"/>
          <p:cNvPicPr preferRelativeResize="0"/>
          <p:nvPr/>
        </p:nvPicPr>
        <p:blipFill rotWithShape="1">
          <a:blip r:embed="rId4">
            <a:alphaModFix/>
          </a:blip>
          <a:srcRect/>
          <a:stretch/>
        </p:blipFill>
        <p:spPr>
          <a:xfrm>
            <a:off x="4490224" y="1180217"/>
            <a:ext cx="2374209" cy="3446633"/>
          </a:xfrm>
          <a:prstGeom prst="rect">
            <a:avLst/>
          </a:prstGeom>
          <a:noFill/>
          <a:ln>
            <a:noFill/>
          </a:ln>
        </p:spPr>
      </p:pic>
      <p:pic>
        <p:nvPicPr>
          <p:cNvPr id="74" name="Google Shape;74;p15"/>
          <p:cNvPicPr preferRelativeResize="0"/>
          <p:nvPr/>
        </p:nvPicPr>
        <p:blipFill rotWithShape="1">
          <a:blip r:embed="rId5">
            <a:alphaModFix/>
          </a:blip>
          <a:srcRect/>
          <a:stretch/>
        </p:blipFill>
        <p:spPr>
          <a:xfrm>
            <a:off x="1449024" y="1285159"/>
            <a:ext cx="3041200" cy="29439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pic>
        <p:nvPicPr>
          <p:cNvPr id="79" name="Google Shape;79;p16"/>
          <p:cNvPicPr preferRelativeResize="0"/>
          <p:nvPr/>
        </p:nvPicPr>
        <p:blipFill rotWithShape="1">
          <a:blip r:embed="rId4">
            <a:alphaModFix/>
          </a:blip>
          <a:srcRect/>
          <a:stretch/>
        </p:blipFill>
        <p:spPr>
          <a:xfrm>
            <a:off x="330739" y="732198"/>
            <a:ext cx="8084716" cy="3679104"/>
          </a:xfrm>
          <a:prstGeom prst="rect">
            <a:avLst/>
          </a:prstGeom>
          <a:noFill/>
          <a:ln>
            <a:noFill/>
          </a:ln>
        </p:spPr>
      </p:pic>
      <p:sp>
        <p:nvSpPr>
          <p:cNvPr id="80" name="Google Shape;80;p16"/>
          <p:cNvSpPr txBox="1"/>
          <p:nvPr/>
        </p:nvSpPr>
        <p:spPr>
          <a:xfrm>
            <a:off x="390375" y="516650"/>
            <a:ext cx="7290300" cy="8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IN" sz="3000" b="1" i="0" u="none" strike="noStrike" cap="none">
                <a:solidFill>
                  <a:srgbClr val="3A4876"/>
                </a:solidFill>
                <a:latin typeface="Kodchasan"/>
                <a:ea typeface="Kodchasan"/>
                <a:cs typeface="Kodchasan"/>
                <a:sym typeface="Kodchasan"/>
              </a:rPr>
              <a:t>Architecture</a:t>
            </a:r>
            <a:endParaRPr sz="3000" b="1" i="0" u="none" strike="noStrike" cap="none">
              <a:solidFill>
                <a:srgbClr val="3A4876"/>
              </a:solidFill>
              <a:latin typeface="Kodchasan"/>
              <a:ea typeface="Kodchasan"/>
              <a:cs typeface="Kodchasan"/>
              <a:sym typeface="Kodchas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390375" y="516650"/>
            <a:ext cx="7290300" cy="8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IN" sz="3000" b="1" i="0" u="none" strike="noStrike" cap="none">
                <a:solidFill>
                  <a:srgbClr val="3A4876"/>
                </a:solidFill>
                <a:latin typeface="Kodchasan"/>
                <a:ea typeface="Kodchasan"/>
                <a:cs typeface="Kodchasan"/>
                <a:sym typeface="Kodchasan"/>
              </a:rPr>
              <a:t>Innovation and Unique Functionality</a:t>
            </a:r>
            <a:endParaRPr sz="3000" b="1" i="0" u="none" strike="noStrike" cap="none">
              <a:solidFill>
                <a:srgbClr val="3A4876"/>
              </a:solidFill>
              <a:latin typeface="Kodchasan"/>
              <a:ea typeface="Kodchasan"/>
              <a:cs typeface="Kodchasan"/>
              <a:sym typeface="Kodchasan"/>
            </a:endParaRPr>
          </a:p>
        </p:txBody>
      </p:sp>
      <p:sp>
        <p:nvSpPr>
          <p:cNvPr id="86" name="Google Shape;86;p17"/>
          <p:cNvSpPr txBox="1"/>
          <p:nvPr/>
        </p:nvSpPr>
        <p:spPr>
          <a:xfrm>
            <a:off x="485350" y="1139750"/>
            <a:ext cx="7967274" cy="312001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IN" b="1">
                <a:solidFill>
                  <a:schemeClr val="dk1"/>
                </a:solidFill>
              </a:rPr>
              <a:t>Our Unique Promise:</a:t>
            </a:r>
            <a:r>
              <a:rPr lang="en-IN">
                <a:solidFill>
                  <a:schemeClr val="dk1"/>
                </a:solidFill>
              </a:rPr>
              <a:t> The only all-in-one digital assistant designed for the unique challenges of India's coastal fishermen.</a:t>
            </a:r>
            <a:endParaRPr>
              <a:solidFill>
                <a:schemeClr val="dk1"/>
              </a:solidFill>
            </a:endParaRPr>
          </a:p>
          <a:p>
            <a:pPr marL="457200" lvl="0" indent="-317500" algn="l" rtl="0">
              <a:lnSpc>
                <a:spcPct val="115000"/>
              </a:lnSpc>
              <a:spcBef>
                <a:spcPts val="1200"/>
              </a:spcBef>
              <a:spcAft>
                <a:spcPts val="0"/>
              </a:spcAft>
              <a:buClr>
                <a:schemeClr val="dk1"/>
              </a:buClr>
              <a:buSzPts val="1400"/>
              <a:buChar char="●"/>
            </a:pPr>
            <a:r>
              <a:rPr lang="en-IN" b="1">
                <a:solidFill>
                  <a:schemeClr val="dk1"/>
                </a:solidFill>
              </a:rPr>
              <a:t>Simplifying the Day's Work</a:t>
            </a:r>
            <a:r>
              <a:rPr lang="en-IN">
                <a:solidFill>
                  <a:schemeClr val="dk1"/>
                </a:solidFill>
              </a:rPr>
              <a:t> with an integrated assistant that combines fish prediction, weather, maps, and compliance tools in one simple app.</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IN" b="1">
                <a:solidFill>
                  <a:schemeClr val="dk1"/>
                </a:solidFill>
              </a:rPr>
              <a:t>Breaking Literacy Barriers</a:t>
            </a:r>
            <a:r>
              <a:rPr lang="en-IN">
                <a:solidFill>
                  <a:schemeClr val="dk1"/>
                </a:solidFill>
              </a:rPr>
              <a:t> through clear voice guidance in local languages, making advanced technology accessible to every single fisherman.</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IN" b="1">
                <a:solidFill>
                  <a:schemeClr val="dk1"/>
                </a:solidFill>
              </a:rPr>
              <a:t>Ensuring 100% Reliability</a:t>
            </a:r>
            <a:r>
              <a:rPr lang="en-IN">
                <a:solidFill>
                  <a:schemeClr val="dk1"/>
                </a:solidFill>
              </a:rPr>
              <a:t> with an offline-first design that keeps critical maps and border alerts active, even far from the shore.</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IN" b="1">
                <a:solidFill>
                  <a:schemeClr val="dk1"/>
                </a:solidFill>
              </a:rPr>
              <a:t>Saving Lives and Livelihoods</a:t>
            </a:r>
            <a:r>
              <a:rPr lang="en-IN">
                <a:solidFill>
                  <a:schemeClr val="dk1"/>
                </a:solidFill>
              </a:rPr>
              <a:t> with proactive, real-time warnings that prevent fishermen from accidentally crossing into other countries' waters.</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IN" b="1">
                <a:solidFill>
                  <a:schemeClr val="dk1"/>
                </a:solidFill>
              </a:rPr>
              <a:t>Promoting a Sustainable Future</a:t>
            </a:r>
            <a:r>
              <a:rPr lang="en-IN">
                <a:solidFill>
                  <a:schemeClr val="dk1"/>
                </a:solidFill>
              </a:rPr>
              <a:t> by making it easy to log catches and be aware of seasonal bans, helping to protect marine life for generations to come.</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IN" b="1">
                <a:solidFill>
                  <a:schemeClr val="dk1"/>
                </a:solidFill>
              </a:rPr>
              <a:t>Built for Real-World Conditions</a:t>
            </a:r>
            <a:r>
              <a:rPr lang="en-IN">
                <a:solidFill>
                  <a:schemeClr val="dk1"/>
                </a:solidFill>
              </a:rPr>
              <a:t> with a simple, user-friendly interface designed for quick and easy use on a boat, not in an office.</a:t>
            </a:r>
            <a:endParaRPr>
              <a:solidFill>
                <a:schemeClr val="dk1"/>
              </a:solidFill>
            </a:endParaRPr>
          </a:p>
          <a:p>
            <a:pPr marL="0" marR="0" lvl="0" indent="0" algn="just" rtl="0">
              <a:lnSpc>
                <a:spcPct val="100000"/>
              </a:lnSpc>
              <a:spcBef>
                <a:spcPts val="1200"/>
              </a:spcBef>
              <a:spcAft>
                <a:spcPts val="0"/>
              </a:spcAft>
              <a:buNone/>
            </a:pPr>
            <a:endParaRPr b="1">
              <a:solidFill>
                <a:schemeClr val="dk1"/>
              </a:solidFill>
              <a:latin typeface="Times New Roman"/>
              <a:ea typeface="Times New Roman"/>
              <a:cs typeface="Times New Roman"/>
              <a:sym typeface="Times New Roman"/>
            </a:endParaRPr>
          </a:p>
        </p:txBody>
      </p:sp>
      <p:sp>
        <p:nvSpPr>
          <p:cNvPr id="87" name="Google Shape;87;p17"/>
          <p:cNvSpPr/>
          <p:nvPr/>
        </p:nvSpPr>
        <p:spPr>
          <a:xfrm>
            <a:off x="0" y="-184666"/>
            <a:ext cx="328936" cy="369332"/>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dk1"/>
              </a:buClr>
              <a:buSzPts val="1800"/>
              <a:buFont typeface="Arial"/>
              <a:buChar char="•"/>
            </a:pPr>
            <a:r>
              <a:rPr lang="en-IN" sz="1800" b="0" i="0" u="none" strike="noStrike" cap="none">
                <a:solidFill>
                  <a:schemeClr val="dk1"/>
                </a:solidFill>
                <a:latin typeface="Arial"/>
                <a:ea typeface="Arial"/>
                <a:cs typeface="Arial"/>
                <a:sym typeface="Arial"/>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8"/>
          <p:cNvSpPr txBox="1"/>
          <p:nvPr/>
        </p:nvSpPr>
        <p:spPr>
          <a:xfrm>
            <a:off x="390375" y="516650"/>
            <a:ext cx="7290300" cy="8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IN" sz="3000" b="1" i="0" u="none" strike="noStrike" cap="none">
                <a:solidFill>
                  <a:srgbClr val="3A4876"/>
                </a:solidFill>
                <a:latin typeface="Kodchasan"/>
                <a:ea typeface="Kodchasan"/>
                <a:cs typeface="Kodchasan"/>
                <a:sym typeface="Kodchasan"/>
              </a:rPr>
              <a:t>Technical Details</a:t>
            </a:r>
            <a:endParaRPr sz="3000" b="1" i="0" u="none" strike="noStrike" cap="none">
              <a:solidFill>
                <a:srgbClr val="3A4876"/>
              </a:solidFill>
              <a:latin typeface="Kodchasan"/>
              <a:ea typeface="Kodchasan"/>
              <a:cs typeface="Kodchasan"/>
              <a:sym typeface="Kodchasan"/>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3A4876"/>
              </a:solidFill>
              <a:latin typeface="Kodchasan"/>
              <a:ea typeface="Kodchasan"/>
              <a:cs typeface="Kodchasan"/>
              <a:sym typeface="Kodchasan"/>
            </a:endParaRPr>
          </a:p>
        </p:txBody>
      </p:sp>
      <p:graphicFrame>
        <p:nvGraphicFramePr>
          <p:cNvPr id="93" name="Google Shape;93;p18"/>
          <p:cNvGraphicFramePr/>
          <p:nvPr/>
        </p:nvGraphicFramePr>
        <p:xfrm>
          <a:off x="485350" y="1139750"/>
          <a:ext cx="7930100" cy="3081920"/>
        </p:xfrm>
        <a:graphic>
          <a:graphicData uri="http://schemas.openxmlformats.org/drawingml/2006/table">
            <a:tbl>
              <a:tblPr firstRow="1" bandRow="1">
                <a:noFill/>
                <a:tableStyleId>{ADAA6775-D084-4171-82F4-EE558468CD31}</a:tableStyleId>
              </a:tblPr>
              <a:tblGrid>
                <a:gridCol w="3965050">
                  <a:extLst>
                    <a:ext uri="{9D8B030D-6E8A-4147-A177-3AD203B41FA5}">
                      <a16:colId xmlns:a16="http://schemas.microsoft.com/office/drawing/2014/main" val="20000"/>
                    </a:ext>
                  </a:extLst>
                </a:gridCol>
                <a:gridCol w="3965050">
                  <a:extLst>
                    <a:ext uri="{9D8B030D-6E8A-4147-A177-3AD203B41FA5}">
                      <a16:colId xmlns:a16="http://schemas.microsoft.com/office/drawing/2014/main" val="20001"/>
                    </a:ext>
                  </a:extLst>
                </a:gridCol>
              </a:tblGrid>
              <a:tr h="278900">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a:t>Component</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a:t>Technology / Tools Used</a:t>
                      </a:r>
                      <a:endParaRPr sz="1400" u="none" strike="noStrike" cap="none"/>
                    </a:p>
                  </a:txBody>
                  <a:tcPr marL="91450" marR="91450" marT="45725" marB="45725" anchor="ctr"/>
                </a:tc>
                <a:extLst>
                  <a:ext uri="{0D108BD9-81ED-4DB2-BD59-A6C34878D82A}">
                    <a16:rowId xmlns:a16="http://schemas.microsoft.com/office/drawing/2014/main" val="10000"/>
                  </a:ext>
                </a:extLst>
              </a:tr>
              <a:tr h="278900">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a:t>Frontend</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React Native / Flutter</a:t>
                      </a:r>
                      <a:endParaRPr/>
                    </a:p>
                  </a:txBody>
                  <a:tcPr marL="91450" marR="91450" marT="45725" marB="45725" anchor="ctr"/>
                </a:tc>
                <a:extLst>
                  <a:ext uri="{0D108BD9-81ED-4DB2-BD59-A6C34878D82A}">
                    <a16:rowId xmlns:a16="http://schemas.microsoft.com/office/drawing/2014/main" val="10001"/>
                  </a:ext>
                </a:extLst>
              </a:tr>
              <a:tr h="278900">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a:t>Backend</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Node.js + Express</a:t>
                      </a:r>
                      <a:endParaRPr/>
                    </a:p>
                  </a:txBody>
                  <a:tcPr marL="91450" marR="91450" marT="45725" marB="45725" anchor="ctr"/>
                </a:tc>
                <a:extLst>
                  <a:ext uri="{0D108BD9-81ED-4DB2-BD59-A6C34878D82A}">
                    <a16:rowId xmlns:a16="http://schemas.microsoft.com/office/drawing/2014/main" val="10002"/>
                  </a:ext>
                </a:extLst>
              </a:tr>
              <a:tr h="278900">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a:t>Map Engine</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OpenStreetMap + Leaflet.js</a:t>
                      </a:r>
                      <a:endParaRPr/>
                    </a:p>
                  </a:txBody>
                  <a:tcPr marL="91450" marR="91450" marT="45725" marB="45725" anchor="ctr"/>
                </a:tc>
                <a:extLst>
                  <a:ext uri="{0D108BD9-81ED-4DB2-BD59-A6C34878D82A}">
                    <a16:rowId xmlns:a16="http://schemas.microsoft.com/office/drawing/2014/main" val="10003"/>
                  </a:ext>
                </a:extLst>
              </a:tr>
              <a:tr h="278900">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a:t>Weather API</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OpenWeatherMap</a:t>
                      </a:r>
                      <a:endParaRPr sz="1400" u="none" strike="noStrike" cap="none"/>
                    </a:p>
                  </a:txBody>
                  <a:tcPr marL="91450" marR="91450" marT="45725" marB="45725" anchor="ctr"/>
                </a:tc>
                <a:extLst>
                  <a:ext uri="{0D108BD9-81ED-4DB2-BD59-A6C34878D82A}">
                    <a16:rowId xmlns:a16="http://schemas.microsoft.com/office/drawing/2014/main" val="10004"/>
                  </a:ext>
                </a:extLst>
              </a:tr>
              <a:tr h="474125">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a:t>Fish Prediction</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Mock JSON </a:t>
                      </a:r>
                      <a:r>
                        <a:rPr lang="en-IN" sz="1400" i="1" u="none" strike="noStrike" cap="none"/>
                        <a:t>(Future: ML with INCOIS)</a:t>
                      </a:r>
                      <a:endParaRPr sz="1400" u="none" strike="noStrike" cap="none"/>
                    </a:p>
                  </a:txBody>
                  <a:tcPr marL="91450" marR="91450" marT="45725" marB="45725" anchor="ctr"/>
                </a:tc>
                <a:extLst>
                  <a:ext uri="{0D108BD9-81ED-4DB2-BD59-A6C34878D82A}">
                    <a16:rowId xmlns:a16="http://schemas.microsoft.com/office/drawing/2014/main" val="10005"/>
                  </a:ext>
                </a:extLst>
              </a:tr>
              <a:tr h="278900">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a:t>Voice Support</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Coqui TTS / Google TTS</a:t>
                      </a:r>
                      <a:endParaRPr/>
                    </a:p>
                  </a:txBody>
                  <a:tcPr marL="91450" marR="91450" marT="45725" marB="45725" anchor="ctr"/>
                </a:tc>
                <a:extLst>
                  <a:ext uri="{0D108BD9-81ED-4DB2-BD59-A6C34878D82A}">
                    <a16:rowId xmlns:a16="http://schemas.microsoft.com/office/drawing/2014/main" val="10006"/>
                  </a:ext>
                </a:extLst>
              </a:tr>
              <a:tr h="278900">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a:t>Database</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Firebase / Supabase</a:t>
                      </a:r>
                      <a:endParaRPr sz="1400" u="none" strike="noStrike" cap="none"/>
                    </a:p>
                  </a:txBody>
                  <a:tcPr marL="91450" marR="91450" marT="45725" marB="45725" anchor="ctr"/>
                </a:tc>
                <a:extLst>
                  <a:ext uri="{0D108BD9-81ED-4DB2-BD59-A6C34878D82A}">
                    <a16:rowId xmlns:a16="http://schemas.microsoft.com/office/drawing/2014/main" val="10007"/>
                  </a:ext>
                </a:extLst>
              </a:tr>
              <a:tr h="474125">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a:t>Deployment</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Firebase Hosting / Vercel</a:t>
                      </a:r>
                      <a:endParaRPr sz="1400" u="none" strike="noStrike" cap="none"/>
                    </a:p>
                  </a:txBody>
                  <a:tcPr marL="91450" marR="91450" marT="45725" marB="45725"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Google Shape;98;p19"/>
          <p:cNvSpPr txBox="1"/>
          <p:nvPr/>
        </p:nvSpPr>
        <p:spPr>
          <a:xfrm>
            <a:off x="390375" y="516650"/>
            <a:ext cx="7290300" cy="8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IN" sz="3000" b="1" i="0" u="none" strike="noStrike" cap="none">
                <a:solidFill>
                  <a:srgbClr val="3A4876"/>
                </a:solidFill>
                <a:latin typeface="Kodchasan"/>
                <a:ea typeface="Kodchasan"/>
                <a:cs typeface="Kodchasan"/>
                <a:sym typeface="Kodchasan"/>
              </a:rPr>
              <a:t>Existing Solutions and Comparison</a:t>
            </a:r>
            <a:endParaRPr sz="3000" b="1" i="0" u="none" strike="noStrike" cap="none">
              <a:solidFill>
                <a:srgbClr val="3A4876"/>
              </a:solidFill>
              <a:latin typeface="Kodchasan"/>
              <a:ea typeface="Kodchasan"/>
              <a:cs typeface="Kodchasan"/>
              <a:sym typeface="Kodchasan"/>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3A4876"/>
              </a:solidFill>
              <a:latin typeface="Kodchasan"/>
              <a:ea typeface="Kodchasan"/>
              <a:cs typeface="Kodchasan"/>
              <a:sym typeface="Kodchasan"/>
            </a:endParaRPr>
          </a:p>
        </p:txBody>
      </p:sp>
      <p:graphicFrame>
        <p:nvGraphicFramePr>
          <p:cNvPr id="99" name="Google Shape;99;p19"/>
          <p:cNvGraphicFramePr/>
          <p:nvPr/>
        </p:nvGraphicFramePr>
        <p:xfrm>
          <a:off x="485350" y="1534795"/>
          <a:ext cx="7721900" cy="2438480"/>
        </p:xfrm>
        <a:graphic>
          <a:graphicData uri="http://schemas.openxmlformats.org/drawingml/2006/table">
            <a:tbl>
              <a:tblPr>
                <a:noFill/>
                <a:tableStyleId>{F653B925-34E5-4A92-9D8D-30DEF50901A9}</a:tableStyleId>
              </a:tblPr>
              <a:tblGrid>
                <a:gridCol w="1930475">
                  <a:extLst>
                    <a:ext uri="{9D8B030D-6E8A-4147-A177-3AD203B41FA5}">
                      <a16:colId xmlns:a16="http://schemas.microsoft.com/office/drawing/2014/main" val="20000"/>
                    </a:ext>
                  </a:extLst>
                </a:gridCol>
                <a:gridCol w="1930475">
                  <a:extLst>
                    <a:ext uri="{9D8B030D-6E8A-4147-A177-3AD203B41FA5}">
                      <a16:colId xmlns:a16="http://schemas.microsoft.com/office/drawing/2014/main" val="20001"/>
                    </a:ext>
                  </a:extLst>
                </a:gridCol>
                <a:gridCol w="1930475">
                  <a:extLst>
                    <a:ext uri="{9D8B030D-6E8A-4147-A177-3AD203B41FA5}">
                      <a16:colId xmlns:a16="http://schemas.microsoft.com/office/drawing/2014/main" val="20002"/>
                    </a:ext>
                  </a:extLst>
                </a:gridCol>
                <a:gridCol w="1930475">
                  <a:extLst>
                    <a:ext uri="{9D8B030D-6E8A-4147-A177-3AD203B41FA5}">
                      <a16:colId xmlns:a16="http://schemas.microsoft.com/office/drawing/2014/main" val="20003"/>
                    </a:ext>
                  </a:extLst>
                </a:gridCol>
              </a:tblGrid>
              <a:tr h="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graphicFrame>
        <p:nvGraphicFramePr>
          <p:cNvPr id="100" name="Google Shape;100;p19"/>
          <p:cNvGraphicFramePr/>
          <p:nvPr/>
        </p:nvGraphicFramePr>
        <p:xfrm>
          <a:off x="485350" y="1242542"/>
          <a:ext cx="7945000" cy="3171260"/>
        </p:xfrm>
        <a:graphic>
          <a:graphicData uri="http://schemas.openxmlformats.org/drawingml/2006/table">
            <a:tbl>
              <a:tblPr firstRow="1" bandRow="1">
                <a:noFill/>
                <a:tableStyleId>{ADAA6775-D084-4171-82F4-EE558468CD31}</a:tableStyleId>
              </a:tblPr>
              <a:tblGrid>
                <a:gridCol w="1986250">
                  <a:extLst>
                    <a:ext uri="{9D8B030D-6E8A-4147-A177-3AD203B41FA5}">
                      <a16:colId xmlns:a16="http://schemas.microsoft.com/office/drawing/2014/main" val="20000"/>
                    </a:ext>
                  </a:extLst>
                </a:gridCol>
                <a:gridCol w="1986250">
                  <a:extLst>
                    <a:ext uri="{9D8B030D-6E8A-4147-A177-3AD203B41FA5}">
                      <a16:colId xmlns:a16="http://schemas.microsoft.com/office/drawing/2014/main" val="20001"/>
                    </a:ext>
                  </a:extLst>
                </a:gridCol>
                <a:gridCol w="1986250">
                  <a:extLst>
                    <a:ext uri="{9D8B030D-6E8A-4147-A177-3AD203B41FA5}">
                      <a16:colId xmlns:a16="http://schemas.microsoft.com/office/drawing/2014/main" val="20002"/>
                    </a:ext>
                  </a:extLst>
                </a:gridCol>
                <a:gridCol w="1986250">
                  <a:extLst>
                    <a:ext uri="{9D8B030D-6E8A-4147-A177-3AD203B41FA5}">
                      <a16:colId xmlns:a16="http://schemas.microsoft.com/office/drawing/2014/main" val="20003"/>
                    </a:ext>
                  </a:extLst>
                </a:gridCol>
              </a:tblGrid>
              <a:tr h="323350">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Feature</a:t>
                      </a: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Fisher Friend App</a:t>
                      </a: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INCOIS SMS</a:t>
                      </a: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IN"/>
                        <a:t>Samudra Sahayak</a:t>
                      </a:r>
                      <a:endParaRPr/>
                    </a:p>
                    <a:p>
                      <a:pPr marL="0" marR="0" lvl="0" indent="0" algn="ctr" rtl="0">
                        <a:lnSpc>
                          <a:spcPct val="100000"/>
                        </a:lnSpc>
                        <a:spcBef>
                          <a:spcPts val="0"/>
                        </a:spcBef>
                        <a:spcAft>
                          <a:spcPts val="0"/>
                        </a:spcAft>
                        <a:buClr>
                          <a:srgbClr val="000000"/>
                        </a:buClr>
                        <a:buSzPts val="1400"/>
                        <a:buFont typeface="Arial"/>
                        <a:buNone/>
                      </a:pPr>
                      <a:r>
                        <a:rPr lang="en-IN"/>
                        <a:t>(Our)</a:t>
                      </a:r>
                      <a:endParaRPr/>
                    </a:p>
                  </a:txBody>
                  <a:tcPr marL="91450" marR="91450" marT="45725" marB="45725" anchor="ctr"/>
                </a:tc>
                <a:extLst>
                  <a:ext uri="{0D108BD9-81ED-4DB2-BD59-A6C34878D82A}">
                    <a16:rowId xmlns:a16="http://schemas.microsoft.com/office/drawing/2014/main" val="10000"/>
                  </a:ext>
                </a:extLst>
              </a:tr>
              <a:tr h="323350">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Marine Weather Alerts</a:t>
                      </a: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a:p>
                  </a:txBody>
                  <a:tcPr marL="91450" marR="91450" marT="45725" marB="45725" anchor="ctr"/>
                </a:tc>
                <a:extLst>
                  <a:ext uri="{0D108BD9-81ED-4DB2-BD59-A6C34878D82A}">
                    <a16:rowId xmlns:a16="http://schemas.microsoft.com/office/drawing/2014/main" val="10001"/>
                  </a:ext>
                </a:extLst>
              </a:tr>
              <a:tr h="501350">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Fish Zone Suggestions</a:t>
                      </a: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a:p>
                  </a:txBody>
                  <a:tcPr marL="91450" marR="91450" marT="45725" marB="45725" anchor="ctr"/>
                </a:tc>
                <a:extLst>
                  <a:ext uri="{0D108BD9-81ED-4DB2-BD59-A6C34878D82A}">
                    <a16:rowId xmlns:a16="http://schemas.microsoft.com/office/drawing/2014/main" val="10002"/>
                  </a:ext>
                </a:extLst>
              </a:tr>
              <a:tr h="501350">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Geo-fencing / Border Alerts</a:t>
                      </a: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a:p>
                  </a:txBody>
                  <a:tcPr marL="91450" marR="91450" marT="45725" marB="45725" anchor="ctr"/>
                </a:tc>
                <a:extLst>
                  <a:ext uri="{0D108BD9-81ED-4DB2-BD59-A6C34878D82A}">
                    <a16:rowId xmlns:a16="http://schemas.microsoft.com/office/drawing/2014/main" val="10003"/>
                  </a:ext>
                </a:extLst>
              </a:tr>
              <a:tr h="323350">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Local Voice Guidance</a:t>
                      </a: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a:p>
                  </a:txBody>
                  <a:tcPr marL="91450" marR="91450" marT="45725" marB="45725" anchor="ctr"/>
                </a:tc>
                <a:extLst>
                  <a:ext uri="{0D108BD9-81ED-4DB2-BD59-A6C34878D82A}">
                    <a16:rowId xmlns:a16="http://schemas.microsoft.com/office/drawing/2014/main" val="10004"/>
                  </a:ext>
                </a:extLst>
              </a:tr>
              <a:tr h="323350">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Route Optimization</a:t>
                      </a: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a:p>
                  </a:txBody>
                  <a:tcPr marL="91450" marR="91450" marT="45725" marB="45725" anchor="ctr"/>
                </a:tc>
                <a:extLst>
                  <a:ext uri="{0D108BD9-81ED-4DB2-BD59-A6C34878D82A}">
                    <a16:rowId xmlns:a16="http://schemas.microsoft.com/office/drawing/2014/main" val="10005"/>
                  </a:ext>
                </a:extLst>
              </a:tr>
              <a:tr h="323350">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Offline Support</a:t>
                      </a: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a:p>
                  </a:txBody>
                  <a:tcPr marL="91450" marR="91450" marT="45725" marB="45725" anchor="ctr"/>
                </a:tc>
                <a:extLst>
                  <a:ext uri="{0D108BD9-81ED-4DB2-BD59-A6C34878D82A}">
                    <a16:rowId xmlns:a16="http://schemas.microsoft.com/office/drawing/2014/main" val="10006"/>
                  </a:ext>
                </a:extLst>
              </a:tr>
              <a:tr h="323350">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Catch Records</a:t>
                      </a: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a:p>
                  </a:txBody>
                  <a:tcPr marL="91450" marR="91450" marT="45725" marB="45725" anchor="ctr"/>
                </a:tc>
                <a:extLst>
                  <a:ext uri="{0D108BD9-81ED-4DB2-BD59-A6C34878D82A}">
                    <a16:rowId xmlns:a16="http://schemas.microsoft.com/office/drawing/2014/main" val="10007"/>
                  </a:ext>
                </a:extLst>
              </a:tr>
            </a:tbl>
          </a:graphicData>
        </a:graphic>
      </p:graphicFrame>
      <p:pic>
        <p:nvPicPr>
          <p:cNvPr id="101" name="Google Shape;101;p19" title="green_check.jpg"/>
          <p:cNvPicPr preferRelativeResize="0"/>
          <p:nvPr/>
        </p:nvPicPr>
        <p:blipFill>
          <a:blip r:embed="rId4">
            <a:alphaModFix/>
          </a:blip>
          <a:stretch>
            <a:fillRect/>
          </a:stretch>
        </p:blipFill>
        <p:spPr>
          <a:xfrm>
            <a:off x="7023425" y="1760700"/>
            <a:ext cx="657250" cy="323350"/>
          </a:xfrm>
          <a:prstGeom prst="rect">
            <a:avLst/>
          </a:prstGeom>
          <a:noFill/>
          <a:ln>
            <a:noFill/>
          </a:ln>
        </p:spPr>
      </p:pic>
      <p:pic>
        <p:nvPicPr>
          <p:cNvPr id="102" name="Google Shape;102;p19" title="green_check.jpg"/>
          <p:cNvPicPr preferRelativeResize="0"/>
          <p:nvPr/>
        </p:nvPicPr>
        <p:blipFill>
          <a:blip r:embed="rId4">
            <a:alphaModFix/>
          </a:blip>
          <a:stretch>
            <a:fillRect/>
          </a:stretch>
        </p:blipFill>
        <p:spPr>
          <a:xfrm>
            <a:off x="7023425" y="2144400"/>
            <a:ext cx="657250" cy="323350"/>
          </a:xfrm>
          <a:prstGeom prst="rect">
            <a:avLst/>
          </a:prstGeom>
          <a:noFill/>
          <a:ln>
            <a:noFill/>
          </a:ln>
        </p:spPr>
      </p:pic>
      <p:pic>
        <p:nvPicPr>
          <p:cNvPr id="103" name="Google Shape;103;p19" title="green_check.jpg"/>
          <p:cNvPicPr preferRelativeResize="0"/>
          <p:nvPr/>
        </p:nvPicPr>
        <p:blipFill>
          <a:blip r:embed="rId4">
            <a:alphaModFix/>
          </a:blip>
          <a:stretch>
            <a:fillRect/>
          </a:stretch>
        </p:blipFill>
        <p:spPr>
          <a:xfrm>
            <a:off x="7023425" y="2666475"/>
            <a:ext cx="657250" cy="323350"/>
          </a:xfrm>
          <a:prstGeom prst="rect">
            <a:avLst/>
          </a:prstGeom>
          <a:noFill/>
          <a:ln>
            <a:noFill/>
          </a:ln>
        </p:spPr>
      </p:pic>
      <p:pic>
        <p:nvPicPr>
          <p:cNvPr id="104" name="Google Shape;104;p19" title="green_check.jpg"/>
          <p:cNvPicPr preferRelativeResize="0"/>
          <p:nvPr/>
        </p:nvPicPr>
        <p:blipFill>
          <a:blip r:embed="rId4">
            <a:alphaModFix/>
          </a:blip>
          <a:stretch>
            <a:fillRect/>
          </a:stretch>
        </p:blipFill>
        <p:spPr>
          <a:xfrm>
            <a:off x="7023425" y="3120350"/>
            <a:ext cx="657250" cy="323350"/>
          </a:xfrm>
          <a:prstGeom prst="rect">
            <a:avLst/>
          </a:prstGeom>
          <a:noFill/>
          <a:ln>
            <a:noFill/>
          </a:ln>
        </p:spPr>
      </p:pic>
      <p:pic>
        <p:nvPicPr>
          <p:cNvPr id="105" name="Google Shape;105;p19" title="green_check.jpg"/>
          <p:cNvPicPr preferRelativeResize="0"/>
          <p:nvPr/>
        </p:nvPicPr>
        <p:blipFill>
          <a:blip r:embed="rId4">
            <a:alphaModFix/>
          </a:blip>
          <a:stretch>
            <a:fillRect/>
          </a:stretch>
        </p:blipFill>
        <p:spPr>
          <a:xfrm>
            <a:off x="7023425" y="3443700"/>
            <a:ext cx="657250" cy="323350"/>
          </a:xfrm>
          <a:prstGeom prst="rect">
            <a:avLst/>
          </a:prstGeom>
          <a:noFill/>
          <a:ln>
            <a:noFill/>
          </a:ln>
        </p:spPr>
      </p:pic>
      <p:pic>
        <p:nvPicPr>
          <p:cNvPr id="106" name="Google Shape;106;p19" title="green_check.jpg"/>
          <p:cNvPicPr preferRelativeResize="0"/>
          <p:nvPr/>
        </p:nvPicPr>
        <p:blipFill>
          <a:blip r:embed="rId4">
            <a:alphaModFix/>
          </a:blip>
          <a:stretch>
            <a:fillRect/>
          </a:stretch>
        </p:blipFill>
        <p:spPr>
          <a:xfrm>
            <a:off x="7023425" y="3767050"/>
            <a:ext cx="657250" cy="323350"/>
          </a:xfrm>
          <a:prstGeom prst="rect">
            <a:avLst/>
          </a:prstGeom>
          <a:noFill/>
          <a:ln>
            <a:noFill/>
          </a:ln>
        </p:spPr>
      </p:pic>
      <p:pic>
        <p:nvPicPr>
          <p:cNvPr id="107" name="Google Shape;107;p19" title="green_check.jpg"/>
          <p:cNvPicPr preferRelativeResize="0"/>
          <p:nvPr/>
        </p:nvPicPr>
        <p:blipFill>
          <a:blip r:embed="rId4">
            <a:alphaModFix/>
          </a:blip>
          <a:stretch>
            <a:fillRect/>
          </a:stretch>
        </p:blipFill>
        <p:spPr>
          <a:xfrm>
            <a:off x="7023425" y="4096300"/>
            <a:ext cx="657250" cy="323350"/>
          </a:xfrm>
          <a:prstGeom prst="rect">
            <a:avLst/>
          </a:prstGeom>
          <a:noFill/>
          <a:ln>
            <a:noFill/>
          </a:ln>
        </p:spPr>
      </p:pic>
      <p:pic>
        <p:nvPicPr>
          <p:cNvPr id="108" name="Google Shape;108;p19" title="green_check.jpg"/>
          <p:cNvPicPr preferRelativeResize="0"/>
          <p:nvPr/>
        </p:nvPicPr>
        <p:blipFill>
          <a:blip r:embed="rId4">
            <a:alphaModFix/>
          </a:blip>
          <a:stretch>
            <a:fillRect/>
          </a:stretch>
        </p:blipFill>
        <p:spPr>
          <a:xfrm>
            <a:off x="5052250" y="1760700"/>
            <a:ext cx="657250" cy="323350"/>
          </a:xfrm>
          <a:prstGeom prst="rect">
            <a:avLst/>
          </a:prstGeom>
          <a:noFill/>
          <a:ln>
            <a:noFill/>
          </a:ln>
        </p:spPr>
      </p:pic>
      <p:pic>
        <p:nvPicPr>
          <p:cNvPr id="109" name="Google Shape;109;p19" title="green_check.jpg"/>
          <p:cNvPicPr preferRelativeResize="0"/>
          <p:nvPr/>
        </p:nvPicPr>
        <p:blipFill>
          <a:blip r:embed="rId4">
            <a:alphaModFix/>
          </a:blip>
          <a:stretch>
            <a:fillRect/>
          </a:stretch>
        </p:blipFill>
        <p:spPr>
          <a:xfrm>
            <a:off x="5052250" y="2144400"/>
            <a:ext cx="657250" cy="323350"/>
          </a:xfrm>
          <a:prstGeom prst="rect">
            <a:avLst/>
          </a:prstGeom>
          <a:noFill/>
          <a:ln>
            <a:noFill/>
          </a:ln>
        </p:spPr>
      </p:pic>
      <p:pic>
        <p:nvPicPr>
          <p:cNvPr id="110" name="Google Shape;110;p19" title="green_check.jpg"/>
          <p:cNvPicPr preferRelativeResize="0"/>
          <p:nvPr/>
        </p:nvPicPr>
        <p:blipFill>
          <a:blip r:embed="rId4">
            <a:alphaModFix/>
          </a:blip>
          <a:stretch>
            <a:fillRect/>
          </a:stretch>
        </p:blipFill>
        <p:spPr>
          <a:xfrm>
            <a:off x="3081075" y="1760700"/>
            <a:ext cx="657250" cy="323350"/>
          </a:xfrm>
          <a:prstGeom prst="rect">
            <a:avLst/>
          </a:prstGeom>
          <a:noFill/>
          <a:ln>
            <a:noFill/>
          </a:ln>
        </p:spPr>
      </p:pic>
      <p:pic>
        <p:nvPicPr>
          <p:cNvPr id="111" name="Google Shape;111;p19" title="red_mark.jpeg"/>
          <p:cNvPicPr preferRelativeResize="0"/>
          <p:nvPr/>
        </p:nvPicPr>
        <p:blipFill>
          <a:blip r:embed="rId5">
            <a:alphaModFix/>
          </a:blip>
          <a:stretch>
            <a:fillRect/>
          </a:stretch>
        </p:blipFill>
        <p:spPr>
          <a:xfrm>
            <a:off x="3174450" y="2177600"/>
            <a:ext cx="470475" cy="256950"/>
          </a:xfrm>
          <a:prstGeom prst="rect">
            <a:avLst/>
          </a:prstGeom>
          <a:noFill/>
          <a:ln>
            <a:noFill/>
          </a:ln>
        </p:spPr>
      </p:pic>
      <p:pic>
        <p:nvPicPr>
          <p:cNvPr id="112" name="Google Shape;112;p19" title="red_mark.jpeg"/>
          <p:cNvPicPr preferRelativeResize="0"/>
          <p:nvPr/>
        </p:nvPicPr>
        <p:blipFill>
          <a:blip r:embed="rId5">
            <a:alphaModFix/>
          </a:blip>
          <a:stretch>
            <a:fillRect/>
          </a:stretch>
        </p:blipFill>
        <p:spPr>
          <a:xfrm>
            <a:off x="5145638" y="2699675"/>
            <a:ext cx="470475" cy="256950"/>
          </a:xfrm>
          <a:prstGeom prst="rect">
            <a:avLst/>
          </a:prstGeom>
          <a:noFill/>
          <a:ln>
            <a:noFill/>
          </a:ln>
        </p:spPr>
      </p:pic>
      <p:pic>
        <p:nvPicPr>
          <p:cNvPr id="113" name="Google Shape;113;p19" title="red_mark.jpeg"/>
          <p:cNvPicPr preferRelativeResize="0"/>
          <p:nvPr/>
        </p:nvPicPr>
        <p:blipFill>
          <a:blip r:embed="rId5">
            <a:alphaModFix/>
          </a:blip>
          <a:stretch>
            <a:fillRect/>
          </a:stretch>
        </p:blipFill>
        <p:spPr>
          <a:xfrm>
            <a:off x="5145638" y="3153550"/>
            <a:ext cx="470475" cy="256950"/>
          </a:xfrm>
          <a:prstGeom prst="rect">
            <a:avLst/>
          </a:prstGeom>
          <a:noFill/>
          <a:ln>
            <a:noFill/>
          </a:ln>
        </p:spPr>
      </p:pic>
      <p:pic>
        <p:nvPicPr>
          <p:cNvPr id="114" name="Google Shape;114;p19" title="red_mark.jpeg"/>
          <p:cNvPicPr preferRelativeResize="0"/>
          <p:nvPr/>
        </p:nvPicPr>
        <p:blipFill>
          <a:blip r:embed="rId5">
            <a:alphaModFix/>
          </a:blip>
          <a:stretch>
            <a:fillRect/>
          </a:stretch>
        </p:blipFill>
        <p:spPr>
          <a:xfrm>
            <a:off x="5145650" y="3476900"/>
            <a:ext cx="470475" cy="256950"/>
          </a:xfrm>
          <a:prstGeom prst="rect">
            <a:avLst/>
          </a:prstGeom>
          <a:noFill/>
          <a:ln>
            <a:noFill/>
          </a:ln>
        </p:spPr>
      </p:pic>
      <p:pic>
        <p:nvPicPr>
          <p:cNvPr id="115" name="Google Shape;115;p19" title="red_mark.jpeg"/>
          <p:cNvPicPr preferRelativeResize="0"/>
          <p:nvPr/>
        </p:nvPicPr>
        <p:blipFill>
          <a:blip r:embed="rId5">
            <a:alphaModFix/>
          </a:blip>
          <a:stretch>
            <a:fillRect/>
          </a:stretch>
        </p:blipFill>
        <p:spPr>
          <a:xfrm>
            <a:off x="5145638" y="3800250"/>
            <a:ext cx="470475" cy="256950"/>
          </a:xfrm>
          <a:prstGeom prst="rect">
            <a:avLst/>
          </a:prstGeom>
          <a:noFill/>
          <a:ln>
            <a:noFill/>
          </a:ln>
        </p:spPr>
      </p:pic>
      <p:pic>
        <p:nvPicPr>
          <p:cNvPr id="116" name="Google Shape;116;p19" title="red_mark.jpeg"/>
          <p:cNvPicPr preferRelativeResize="0"/>
          <p:nvPr/>
        </p:nvPicPr>
        <p:blipFill>
          <a:blip r:embed="rId5">
            <a:alphaModFix/>
          </a:blip>
          <a:stretch>
            <a:fillRect/>
          </a:stretch>
        </p:blipFill>
        <p:spPr>
          <a:xfrm>
            <a:off x="5145638" y="4123600"/>
            <a:ext cx="470475" cy="256950"/>
          </a:xfrm>
          <a:prstGeom prst="rect">
            <a:avLst/>
          </a:prstGeom>
          <a:noFill/>
          <a:ln>
            <a:noFill/>
          </a:ln>
        </p:spPr>
      </p:pic>
      <p:pic>
        <p:nvPicPr>
          <p:cNvPr id="117" name="Google Shape;117;p19" title="red_mark.jpeg"/>
          <p:cNvPicPr preferRelativeResize="0"/>
          <p:nvPr/>
        </p:nvPicPr>
        <p:blipFill>
          <a:blip r:embed="rId5">
            <a:alphaModFix/>
          </a:blip>
          <a:stretch>
            <a:fillRect/>
          </a:stretch>
        </p:blipFill>
        <p:spPr>
          <a:xfrm>
            <a:off x="3174463" y="2699675"/>
            <a:ext cx="470475" cy="256950"/>
          </a:xfrm>
          <a:prstGeom prst="rect">
            <a:avLst/>
          </a:prstGeom>
          <a:noFill/>
          <a:ln>
            <a:noFill/>
          </a:ln>
        </p:spPr>
      </p:pic>
      <p:pic>
        <p:nvPicPr>
          <p:cNvPr id="118" name="Google Shape;118;p19" title="red_mark.jpeg"/>
          <p:cNvPicPr preferRelativeResize="0"/>
          <p:nvPr/>
        </p:nvPicPr>
        <p:blipFill>
          <a:blip r:embed="rId5">
            <a:alphaModFix/>
          </a:blip>
          <a:stretch>
            <a:fillRect/>
          </a:stretch>
        </p:blipFill>
        <p:spPr>
          <a:xfrm>
            <a:off x="3174450" y="3150588"/>
            <a:ext cx="470475" cy="256950"/>
          </a:xfrm>
          <a:prstGeom prst="rect">
            <a:avLst/>
          </a:prstGeom>
          <a:noFill/>
          <a:ln>
            <a:noFill/>
          </a:ln>
        </p:spPr>
      </p:pic>
      <p:pic>
        <p:nvPicPr>
          <p:cNvPr id="119" name="Google Shape;119;p19" title="red_mark.jpeg"/>
          <p:cNvPicPr preferRelativeResize="0"/>
          <p:nvPr/>
        </p:nvPicPr>
        <p:blipFill>
          <a:blip r:embed="rId5">
            <a:alphaModFix/>
          </a:blip>
          <a:stretch>
            <a:fillRect/>
          </a:stretch>
        </p:blipFill>
        <p:spPr>
          <a:xfrm>
            <a:off x="3174450" y="3476900"/>
            <a:ext cx="470475" cy="256950"/>
          </a:xfrm>
          <a:prstGeom prst="rect">
            <a:avLst/>
          </a:prstGeom>
          <a:noFill/>
          <a:ln>
            <a:noFill/>
          </a:ln>
        </p:spPr>
      </p:pic>
      <p:pic>
        <p:nvPicPr>
          <p:cNvPr id="120" name="Google Shape;120;p19" title="red_mark.jpeg"/>
          <p:cNvPicPr preferRelativeResize="0"/>
          <p:nvPr/>
        </p:nvPicPr>
        <p:blipFill>
          <a:blip r:embed="rId5">
            <a:alphaModFix/>
          </a:blip>
          <a:stretch>
            <a:fillRect/>
          </a:stretch>
        </p:blipFill>
        <p:spPr>
          <a:xfrm>
            <a:off x="3174450" y="3800250"/>
            <a:ext cx="470475" cy="256950"/>
          </a:xfrm>
          <a:prstGeom prst="rect">
            <a:avLst/>
          </a:prstGeom>
          <a:noFill/>
          <a:ln>
            <a:noFill/>
          </a:ln>
        </p:spPr>
      </p:pic>
      <p:pic>
        <p:nvPicPr>
          <p:cNvPr id="121" name="Google Shape;121;p19" title="red_mark.jpeg"/>
          <p:cNvPicPr preferRelativeResize="0"/>
          <p:nvPr/>
        </p:nvPicPr>
        <p:blipFill>
          <a:blip r:embed="rId5">
            <a:alphaModFix/>
          </a:blip>
          <a:stretch>
            <a:fillRect/>
          </a:stretch>
        </p:blipFill>
        <p:spPr>
          <a:xfrm>
            <a:off x="3174475" y="4123600"/>
            <a:ext cx="470475" cy="2569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551</Words>
  <Application>Microsoft Office PowerPoint</Application>
  <PresentationFormat>On-screen Show (16:9)</PresentationFormat>
  <Paragraphs>55</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Times New Roman</vt:lpstr>
      <vt:lpstr>Kodchasan SemiBold</vt:lpstr>
      <vt:lpstr>Kodchasan</vt:lpstr>
      <vt:lpstr>DM Sans Medium</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ys_yash</dc:creator>
  <cp:lastModifiedBy>Suraj Ubale</cp:lastModifiedBy>
  <cp:revision>2</cp:revision>
  <dcterms:modified xsi:type="dcterms:W3CDTF">2025-08-09T12:03:26Z</dcterms:modified>
</cp:coreProperties>
</file>