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9144000"/>
  <p:notesSz cx="6729400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163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13175" y="0"/>
            <a:ext cx="29163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82650" y="744537"/>
            <a:ext cx="49641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896937" y="4714875"/>
            <a:ext cx="49356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163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13175" y="9429750"/>
            <a:ext cx="29163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/>
          <p:nvPr>
            <p:ph idx="2" type="sldImg"/>
          </p:nvPr>
        </p:nvSpPr>
        <p:spPr>
          <a:xfrm>
            <a:off x="882650" y="744537"/>
            <a:ext cx="49641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896937" y="4714875"/>
            <a:ext cx="4935600" cy="446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:notes"/>
          <p:cNvSpPr/>
          <p:nvPr>
            <p:ph idx="2" type="sldImg"/>
          </p:nvPr>
        </p:nvSpPr>
        <p:spPr>
          <a:xfrm>
            <a:off x="882650" y="744537"/>
            <a:ext cx="49641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6" name="Google Shape;106;p10:notes"/>
          <p:cNvSpPr txBox="1"/>
          <p:nvPr>
            <p:ph idx="1" type="body"/>
          </p:nvPr>
        </p:nvSpPr>
        <p:spPr>
          <a:xfrm>
            <a:off x="896937" y="4714875"/>
            <a:ext cx="4935600" cy="446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:notes"/>
          <p:cNvSpPr/>
          <p:nvPr>
            <p:ph idx="2" type="sldImg"/>
          </p:nvPr>
        </p:nvSpPr>
        <p:spPr>
          <a:xfrm>
            <a:off x="882650" y="744537"/>
            <a:ext cx="49641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3" name="Google Shape;113;p11:notes"/>
          <p:cNvSpPr txBox="1"/>
          <p:nvPr>
            <p:ph idx="1" type="body"/>
          </p:nvPr>
        </p:nvSpPr>
        <p:spPr>
          <a:xfrm>
            <a:off x="896937" y="4714875"/>
            <a:ext cx="4935600" cy="446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:notes"/>
          <p:cNvSpPr/>
          <p:nvPr>
            <p:ph idx="2" type="sldImg"/>
          </p:nvPr>
        </p:nvSpPr>
        <p:spPr>
          <a:xfrm>
            <a:off x="882650" y="744537"/>
            <a:ext cx="49641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0" name="Google Shape;120;p12:notes"/>
          <p:cNvSpPr txBox="1"/>
          <p:nvPr>
            <p:ph idx="1" type="body"/>
          </p:nvPr>
        </p:nvSpPr>
        <p:spPr>
          <a:xfrm>
            <a:off x="896937" y="4714875"/>
            <a:ext cx="4935600" cy="446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:notes"/>
          <p:cNvSpPr/>
          <p:nvPr>
            <p:ph idx="2" type="sldImg"/>
          </p:nvPr>
        </p:nvSpPr>
        <p:spPr>
          <a:xfrm>
            <a:off x="882650" y="744537"/>
            <a:ext cx="49641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8" name="Google Shape;128;p13:notes"/>
          <p:cNvSpPr txBox="1"/>
          <p:nvPr>
            <p:ph idx="1" type="body"/>
          </p:nvPr>
        </p:nvSpPr>
        <p:spPr>
          <a:xfrm>
            <a:off x="896937" y="4714875"/>
            <a:ext cx="4935600" cy="446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/>
          <p:nvPr>
            <p:ph idx="2" type="sldImg"/>
          </p:nvPr>
        </p:nvSpPr>
        <p:spPr>
          <a:xfrm>
            <a:off x="882650" y="744537"/>
            <a:ext cx="49641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6" name="Google Shape;136;p14:notes"/>
          <p:cNvSpPr txBox="1"/>
          <p:nvPr>
            <p:ph idx="1" type="body"/>
          </p:nvPr>
        </p:nvSpPr>
        <p:spPr>
          <a:xfrm>
            <a:off x="896937" y="4714875"/>
            <a:ext cx="4935600" cy="446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/>
          <p:nvPr>
            <p:ph idx="2" type="sldImg"/>
          </p:nvPr>
        </p:nvSpPr>
        <p:spPr>
          <a:xfrm>
            <a:off x="882650" y="744537"/>
            <a:ext cx="49641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4" name="Google Shape;144;p15:notes"/>
          <p:cNvSpPr txBox="1"/>
          <p:nvPr>
            <p:ph idx="1" type="body"/>
          </p:nvPr>
        </p:nvSpPr>
        <p:spPr>
          <a:xfrm>
            <a:off x="896937" y="4714875"/>
            <a:ext cx="4935600" cy="446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:notes"/>
          <p:cNvSpPr/>
          <p:nvPr>
            <p:ph idx="2" type="sldImg"/>
          </p:nvPr>
        </p:nvSpPr>
        <p:spPr>
          <a:xfrm>
            <a:off x="882650" y="744537"/>
            <a:ext cx="49641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1" name="Google Shape;151;p16:notes"/>
          <p:cNvSpPr txBox="1"/>
          <p:nvPr>
            <p:ph idx="1" type="body"/>
          </p:nvPr>
        </p:nvSpPr>
        <p:spPr>
          <a:xfrm>
            <a:off x="896937" y="4714875"/>
            <a:ext cx="4935600" cy="446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:notes"/>
          <p:cNvSpPr/>
          <p:nvPr>
            <p:ph idx="2" type="sldImg"/>
          </p:nvPr>
        </p:nvSpPr>
        <p:spPr>
          <a:xfrm>
            <a:off x="882650" y="744537"/>
            <a:ext cx="49641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9" name="Google Shape;159;p17:notes"/>
          <p:cNvSpPr txBox="1"/>
          <p:nvPr>
            <p:ph idx="1" type="body"/>
          </p:nvPr>
        </p:nvSpPr>
        <p:spPr>
          <a:xfrm>
            <a:off x="896937" y="4714875"/>
            <a:ext cx="4935600" cy="446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:notes"/>
          <p:cNvSpPr/>
          <p:nvPr>
            <p:ph idx="2" type="sldImg"/>
          </p:nvPr>
        </p:nvSpPr>
        <p:spPr>
          <a:xfrm>
            <a:off x="882650" y="744537"/>
            <a:ext cx="49641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p18:notes"/>
          <p:cNvSpPr txBox="1"/>
          <p:nvPr>
            <p:ph idx="1" type="body"/>
          </p:nvPr>
        </p:nvSpPr>
        <p:spPr>
          <a:xfrm>
            <a:off x="896937" y="4714875"/>
            <a:ext cx="4935600" cy="446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:notes"/>
          <p:cNvSpPr/>
          <p:nvPr>
            <p:ph idx="2" type="sldImg"/>
          </p:nvPr>
        </p:nvSpPr>
        <p:spPr>
          <a:xfrm>
            <a:off x="882650" y="744537"/>
            <a:ext cx="49641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p19:notes"/>
          <p:cNvSpPr txBox="1"/>
          <p:nvPr>
            <p:ph idx="1" type="body"/>
          </p:nvPr>
        </p:nvSpPr>
        <p:spPr>
          <a:xfrm>
            <a:off x="896937" y="4714875"/>
            <a:ext cx="4935600" cy="446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/>
          <p:nvPr>
            <p:ph idx="2" type="sldImg"/>
          </p:nvPr>
        </p:nvSpPr>
        <p:spPr>
          <a:xfrm>
            <a:off x="882650" y="744537"/>
            <a:ext cx="49641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Google Shape;45;p2:notes"/>
          <p:cNvSpPr txBox="1"/>
          <p:nvPr>
            <p:ph idx="1" type="body"/>
          </p:nvPr>
        </p:nvSpPr>
        <p:spPr>
          <a:xfrm>
            <a:off x="896937" y="4714875"/>
            <a:ext cx="49356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:notes"/>
          <p:cNvSpPr/>
          <p:nvPr>
            <p:ph idx="2" type="sldImg"/>
          </p:nvPr>
        </p:nvSpPr>
        <p:spPr>
          <a:xfrm>
            <a:off x="882650" y="744537"/>
            <a:ext cx="49641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2" name="Google Shape;182;p20:notes"/>
          <p:cNvSpPr txBox="1"/>
          <p:nvPr>
            <p:ph idx="1" type="body"/>
          </p:nvPr>
        </p:nvSpPr>
        <p:spPr>
          <a:xfrm>
            <a:off x="896937" y="4714875"/>
            <a:ext cx="4935600" cy="446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:notes"/>
          <p:cNvSpPr/>
          <p:nvPr>
            <p:ph idx="2" type="sldImg"/>
          </p:nvPr>
        </p:nvSpPr>
        <p:spPr>
          <a:xfrm>
            <a:off x="882650" y="744537"/>
            <a:ext cx="49641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9" name="Google Shape;189;p21:notes"/>
          <p:cNvSpPr txBox="1"/>
          <p:nvPr>
            <p:ph idx="1" type="body"/>
          </p:nvPr>
        </p:nvSpPr>
        <p:spPr>
          <a:xfrm>
            <a:off x="896937" y="4714875"/>
            <a:ext cx="4935600" cy="446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:notes"/>
          <p:cNvSpPr/>
          <p:nvPr>
            <p:ph idx="2" type="sldImg"/>
          </p:nvPr>
        </p:nvSpPr>
        <p:spPr>
          <a:xfrm>
            <a:off x="882650" y="744537"/>
            <a:ext cx="49641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7" name="Google Shape;197;p22:notes"/>
          <p:cNvSpPr txBox="1"/>
          <p:nvPr>
            <p:ph idx="1" type="body"/>
          </p:nvPr>
        </p:nvSpPr>
        <p:spPr>
          <a:xfrm>
            <a:off x="896937" y="4714875"/>
            <a:ext cx="4935600" cy="446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:notes"/>
          <p:cNvSpPr/>
          <p:nvPr>
            <p:ph idx="2" type="sldImg"/>
          </p:nvPr>
        </p:nvSpPr>
        <p:spPr>
          <a:xfrm>
            <a:off x="882650" y="744537"/>
            <a:ext cx="49641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5" name="Google Shape;205;p23:notes"/>
          <p:cNvSpPr txBox="1"/>
          <p:nvPr>
            <p:ph idx="1" type="body"/>
          </p:nvPr>
        </p:nvSpPr>
        <p:spPr>
          <a:xfrm>
            <a:off x="896937" y="4714875"/>
            <a:ext cx="4935600" cy="446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:notes"/>
          <p:cNvSpPr/>
          <p:nvPr>
            <p:ph idx="2" type="sldImg"/>
          </p:nvPr>
        </p:nvSpPr>
        <p:spPr>
          <a:xfrm>
            <a:off x="882650" y="744537"/>
            <a:ext cx="49641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3" name="Google Shape;213;p24:notes"/>
          <p:cNvSpPr txBox="1"/>
          <p:nvPr>
            <p:ph idx="1" type="body"/>
          </p:nvPr>
        </p:nvSpPr>
        <p:spPr>
          <a:xfrm>
            <a:off x="896937" y="4714875"/>
            <a:ext cx="4935600" cy="446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:notes"/>
          <p:cNvSpPr/>
          <p:nvPr>
            <p:ph idx="2" type="sldImg"/>
          </p:nvPr>
        </p:nvSpPr>
        <p:spPr>
          <a:xfrm>
            <a:off x="882650" y="744537"/>
            <a:ext cx="49641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0" name="Google Shape;220;p25:notes"/>
          <p:cNvSpPr txBox="1"/>
          <p:nvPr>
            <p:ph idx="1" type="body"/>
          </p:nvPr>
        </p:nvSpPr>
        <p:spPr>
          <a:xfrm>
            <a:off x="896937" y="4714875"/>
            <a:ext cx="4935600" cy="446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:notes"/>
          <p:cNvSpPr/>
          <p:nvPr>
            <p:ph idx="2" type="sldImg"/>
          </p:nvPr>
        </p:nvSpPr>
        <p:spPr>
          <a:xfrm>
            <a:off x="882650" y="744537"/>
            <a:ext cx="49641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8" name="Google Shape;228;p26:notes"/>
          <p:cNvSpPr txBox="1"/>
          <p:nvPr>
            <p:ph idx="1" type="body"/>
          </p:nvPr>
        </p:nvSpPr>
        <p:spPr>
          <a:xfrm>
            <a:off x="896937" y="4714875"/>
            <a:ext cx="4935600" cy="446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:notes"/>
          <p:cNvSpPr/>
          <p:nvPr>
            <p:ph idx="2" type="sldImg"/>
          </p:nvPr>
        </p:nvSpPr>
        <p:spPr>
          <a:xfrm>
            <a:off x="882650" y="744537"/>
            <a:ext cx="49641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6" name="Google Shape;236;p27:notes"/>
          <p:cNvSpPr txBox="1"/>
          <p:nvPr>
            <p:ph idx="1" type="body"/>
          </p:nvPr>
        </p:nvSpPr>
        <p:spPr>
          <a:xfrm>
            <a:off x="896937" y="4714875"/>
            <a:ext cx="4935600" cy="446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:notes"/>
          <p:cNvSpPr/>
          <p:nvPr>
            <p:ph idx="2" type="sldImg"/>
          </p:nvPr>
        </p:nvSpPr>
        <p:spPr>
          <a:xfrm>
            <a:off x="882650" y="744537"/>
            <a:ext cx="49641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4" name="Google Shape;244;p28:notes"/>
          <p:cNvSpPr txBox="1"/>
          <p:nvPr>
            <p:ph idx="1" type="body"/>
          </p:nvPr>
        </p:nvSpPr>
        <p:spPr>
          <a:xfrm>
            <a:off x="896937" y="4714875"/>
            <a:ext cx="4935600" cy="446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:notes"/>
          <p:cNvSpPr/>
          <p:nvPr>
            <p:ph idx="2" type="sldImg"/>
          </p:nvPr>
        </p:nvSpPr>
        <p:spPr>
          <a:xfrm>
            <a:off x="882650" y="744537"/>
            <a:ext cx="49641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4" name="Google Shape;254;p29:notes"/>
          <p:cNvSpPr txBox="1"/>
          <p:nvPr>
            <p:ph idx="1" type="body"/>
          </p:nvPr>
        </p:nvSpPr>
        <p:spPr>
          <a:xfrm>
            <a:off x="896937" y="4714875"/>
            <a:ext cx="4935600" cy="446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/>
          <p:nvPr>
            <p:ph idx="2" type="sldImg"/>
          </p:nvPr>
        </p:nvSpPr>
        <p:spPr>
          <a:xfrm>
            <a:off x="882650" y="744537"/>
            <a:ext cx="49641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896937" y="4714875"/>
            <a:ext cx="49356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:notes"/>
          <p:cNvSpPr/>
          <p:nvPr>
            <p:ph idx="2" type="sldImg"/>
          </p:nvPr>
        </p:nvSpPr>
        <p:spPr>
          <a:xfrm>
            <a:off x="882650" y="744537"/>
            <a:ext cx="49641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2" name="Google Shape;262;p30:notes"/>
          <p:cNvSpPr txBox="1"/>
          <p:nvPr>
            <p:ph idx="1" type="body"/>
          </p:nvPr>
        </p:nvSpPr>
        <p:spPr>
          <a:xfrm>
            <a:off x="896937" y="4714875"/>
            <a:ext cx="4935600" cy="446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:notes"/>
          <p:cNvSpPr/>
          <p:nvPr>
            <p:ph idx="2" type="sldImg"/>
          </p:nvPr>
        </p:nvSpPr>
        <p:spPr>
          <a:xfrm>
            <a:off x="882650" y="744537"/>
            <a:ext cx="49641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9" name="Google Shape;269;p31:notes"/>
          <p:cNvSpPr txBox="1"/>
          <p:nvPr>
            <p:ph idx="1" type="body"/>
          </p:nvPr>
        </p:nvSpPr>
        <p:spPr>
          <a:xfrm>
            <a:off x="896937" y="4714875"/>
            <a:ext cx="4935600" cy="446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:notes"/>
          <p:cNvSpPr/>
          <p:nvPr>
            <p:ph idx="2" type="sldImg"/>
          </p:nvPr>
        </p:nvSpPr>
        <p:spPr>
          <a:xfrm>
            <a:off x="882650" y="744537"/>
            <a:ext cx="49641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6" name="Google Shape;276;p32:notes"/>
          <p:cNvSpPr txBox="1"/>
          <p:nvPr>
            <p:ph idx="1" type="body"/>
          </p:nvPr>
        </p:nvSpPr>
        <p:spPr>
          <a:xfrm>
            <a:off x="447675" y="4714875"/>
            <a:ext cx="5829300" cy="446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/>
          <p:nvPr>
            <p:ph idx="2" type="sldImg"/>
          </p:nvPr>
        </p:nvSpPr>
        <p:spPr>
          <a:xfrm>
            <a:off x="882650" y="744537"/>
            <a:ext cx="49641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9" name="Google Shape;59;p4:notes"/>
          <p:cNvSpPr txBox="1"/>
          <p:nvPr>
            <p:ph idx="1" type="body"/>
          </p:nvPr>
        </p:nvSpPr>
        <p:spPr>
          <a:xfrm>
            <a:off x="896937" y="4714875"/>
            <a:ext cx="4935600" cy="446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:notes"/>
          <p:cNvSpPr/>
          <p:nvPr>
            <p:ph idx="2" type="sldImg"/>
          </p:nvPr>
        </p:nvSpPr>
        <p:spPr>
          <a:xfrm>
            <a:off x="882650" y="744537"/>
            <a:ext cx="49641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7" name="Google Shape;67;p5:notes"/>
          <p:cNvSpPr txBox="1"/>
          <p:nvPr>
            <p:ph idx="1" type="body"/>
          </p:nvPr>
        </p:nvSpPr>
        <p:spPr>
          <a:xfrm>
            <a:off x="896937" y="4714875"/>
            <a:ext cx="4935600" cy="446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/>
          <p:nvPr>
            <p:ph idx="2" type="sldImg"/>
          </p:nvPr>
        </p:nvSpPr>
        <p:spPr>
          <a:xfrm>
            <a:off x="882650" y="744537"/>
            <a:ext cx="49641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4" name="Google Shape;74;p6:notes"/>
          <p:cNvSpPr txBox="1"/>
          <p:nvPr>
            <p:ph idx="1" type="body"/>
          </p:nvPr>
        </p:nvSpPr>
        <p:spPr>
          <a:xfrm>
            <a:off x="896937" y="4714875"/>
            <a:ext cx="4935600" cy="446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:notes"/>
          <p:cNvSpPr/>
          <p:nvPr>
            <p:ph idx="2" type="sldImg"/>
          </p:nvPr>
        </p:nvSpPr>
        <p:spPr>
          <a:xfrm>
            <a:off x="882650" y="744537"/>
            <a:ext cx="49641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" name="Google Shape;81;p7:notes"/>
          <p:cNvSpPr txBox="1"/>
          <p:nvPr>
            <p:ph idx="1" type="body"/>
          </p:nvPr>
        </p:nvSpPr>
        <p:spPr>
          <a:xfrm>
            <a:off x="896937" y="4714875"/>
            <a:ext cx="4935600" cy="446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:notes"/>
          <p:cNvSpPr/>
          <p:nvPr>
            <p:ph idx="2" type="sldImg"/>
          </p:nvPr>
        </p:nvSpPr>
        <p:spPr>
          <a:xfrm>
            <a:off x="882650" y="744537"/>
            <a:ext cx="49641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" name="Google Shape;88;p8:notes"/>
          <p:cNvSpPr txBox="1"/>
          <p:nvPr>
            <p:ph idx="1" type="body"/>
          </p:nvPr>
        </p:nvSpPr>
        <p:spPr>
          <a:xfrm>
            <a:off x="896937" y="4714875"/>
            <a:ext cx="4935600" cy="446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:notes"/>
          <p:cNvSpPr/>
          <p:nvPr>
            <p:ph idx="2" type="sldImg"/>
          </p:nvPr>
        </p:nvSpPr>
        <p:spPr>
          <a:xfrm>
            <a:off x="882650" y="744537"/>
            <a:ext cx="49641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7" name="Google Shape;97;p9:notes"/>
          <p:cNvSpPr txBox="1"/>
          <p:nvPr>
            <p:ph idx="1" type="body"/>
          </p:nvPr>
        </p:nvSpPr>
        <p:spPr>
          <a:xfrm>
            <a:off x="896937" y="4714875"/>
            <a:ext cx="4935600" cy="446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title"/>
          </p:nvPr>
        </p:nvSpPr>
        <p:spPr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body"/>
          </p:nvPr>
        </p:nvSpPr>
        <p:spPr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30861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3pPr>
            <a:lvl4pPr indent="-29718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Char char="■"/>
              <a:defRPr/>
            </a:lvl4pPr>
            <a:lvl5pPr indent="-291464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5pPr>
            <a:lvl6pPr indent="-291464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6pPr>
            <a:lvl7pPr indent="-291464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7pPr>
            <a:lvl8pPr indent="-291465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8pPr>
            <a:lvl9pPr indent="-291465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/>
        </p:nvSpPr>
        <p:spPr>
          <a:xfrm>
            <a:off x="228600" y="3200400"/>
            <a:ext cx="8763000" cy="13413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" name="Google Shape;29;p3"/>
          <p:cNvPicPr preferRelativeResize="0"/>
          <p:nvPr/>
        </p:nvPicPr>
        <p:blipFill rotWithShape="1">
          <a:blip r:embed="rId2">
            <a:alphaModFix/>
          </a:blip>
          <a:srcRect b="-36960" l="-897" r="0" t="-1313"/>
          <a:stretch/>
        </p:blipFill>
        <p:spPr>
          <a:xfrm>
            <a:off x="533400" y="3200400"/>
            <a:ext cx="8458200" cy="11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/>
          <p:nvPr/>
        </p:nvSpPr>
        <p:spPr>
          <a:xfrm>
            <a:off x="795337" y="2895600"/>
            <a:ext cx="304800" cy="990600"/>
          </a:xfrm>
          <a:prstGeom prst="rect">
            <a:avLst/>
          </a:prstGeom>
          <a:solidFill>
            <a:schemeClr val="accent2">
              <a:alpha val="4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3"/>
          <p:cNvSpPr txBox="1"/>
          <p:nvPr>
            <p:ph type="ctrTitle"/>
          </p:nvPr>
        </p:nvSpPr>
        <p:spPr>
          <a:xfrm>
            <a:off x="1143000" y="1981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" type="subTitle"/>
          </p:nvPr>
        </p:nvSpPr>
        <p:spPr>
          <a:xfrm>
            <a:off x="2038350" y="4351337"/>
            <a:ext cx="6400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lvl="1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lvl="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3pPr>
            <a:lvl4pPr lvl="3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Char char="■"/>
              <a:defRPr/>
            </a:lvl4pPr>
            <a:lvl5pPr lvl="4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5pPr>
            <a:lvl6pPr lvl="5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6pPr>
            <a:lvl7pPr lvl="6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7pPr>
            <a:lvl8pPr lvl="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8pPr>
            <a:lvl9pPr lvl="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152400" y="0"/>
            <a:ext cx="14478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1676400" y="0"/>
            <a:ext cx="7467600" cy="12192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57200" y="0"/>
            <a:ext cx="1219200" cy="76200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0" y="0"/>
            <a:ext cx="457200" cy="685800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28725" y="0"/>
            <a:ext cx="7915275" cy="75406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 txBox="1"/>
          <p:nvPr/>
        </p:nvSpPr>
        <p:spPr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4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9;p1"/>
          <p:cNvSpPr txBox="1"/>
          <p:nvPr>
            <p:ph idx="12" type="sldNum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"/>
          <p:cNvSpPr txBox="1"/>
          <p:nvPr>
            <p:ph idx="1" type="body"/>
          </p:nvPr>
        </p:nvSpPr>
        <p:spPr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168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jpg"/><Relationship Id="rId4" Type="http://schemas.openxmlformats.org/officeDocument/2006/relationships/image" Target="../media/image23.jpg"/><Relationship Id="rId5" Type="http://schemas.openxmlformats.org/officeDocument/2006/relationships/image" Target="../media/image2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4"/>
          <p:cNvPicPr preferRelativeResize="0"/>
          <p:nvPr/>
        </p:nvPicPr>
        <p:blipFill rotWithShape="1">
          <a:blip r:embed="rId3">
            <a:alphaModFix/>
          </a:blip>
          <a:srcRect b="3965" l="43005" r="2899" t="3595"/>
          <a:stretch/>
        </p:blipFill>
        <p:spPr>
          <a:xfrm>
            <a:off x="455612" y="1068387"/>
            <a:ext cx="4151312" cy="522128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4"/>
          <p:cNvSpPr txBox="1"/>
          <p:nvPr/>
        </p:nvSpPr>
        <p:spPr>
          <a:xfrm>
            <a:off x="4718050" y="815975"/>
            <a:ext cx="4259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82DC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8682DC"/>
                </a:solidFill>
                <a:latin typeface="Tahoma"/>
                <a:ea typeface="Tahoma"/>
                <a:cs typeface="Tahoma"/>
                <a:sym typeface="Tahoma"/>
              </a:rPr>
              <a:t>Chapter 1</a:t>
            </a:r>
            <a:br>
              <a:rPr b="1" i="0" lang="en-US" sz="3600" u="none">
                <a:solidFill>
                  <a:srgbClr val="8682DC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600" u="none">
                <a:solidFill>
                  <a:srgbClr val="8682DC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sp>
        <p:nvSpPr>
          <p:cNvPr id="42" name="Google Shape;42;p4"/>
          <p:cNvSpPr txBox="1"/>
          <p:nvPr/>
        </p:nvSpPr>
        <p:spPr>
          <a:xfrm>
            <a:off x="4802187" y="3683000"/>
            <a:ext cx="4341900" cy="26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1.1	A Brief Overview - Parallel Databases and Grid Databases</a:t>
            </a:r>
            <a:endParaRPr/>
          </a:p>
          <a:p>
            <a:pPr indent="-457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1.2	Parallel Query Processing: Motivations</a:t>
            </a:r>
            <a:endParaRPr/>
          </a:p>
          <a:p>
            <a:pPr indent="-457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1.3	Parallel Query Processing: Objectives</a:t>
            </a:r>
            <a:endParaRPr/>
          </a:p>
          <a:p>
            <a:pPr indent="-457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1.4	Forms of Parallelism</a:t>
            </a:r>
            <a:endParaRPr/>
          </a:p>
          <a:p>
            <a:pPr indent="-457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1.5	Parallel Database Architectures</a:t>
            </a:r>
            <a:endParaRPr/>
          </a:p>
          <a:p>
            <a:pPr indent="-457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1.6	Grid Database Architecture</a:t>
            </a:r>
            <a:endParaRPr/>
          </a:p>
          <a:p>
            <a:pPr indent="-457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1.7	Structure of this Book</a:t>
            </a:r>
            <a:endParaRPr/>
          </a:p>
          <a:p>
            <a:pPr indent="-457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1.8	Summary</a:t>
            </a:r>
            <a:endParaRPr/>
          </a:p>
          <a:p>
            <a:pPr indent="-457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1.9	Bibliographical Notes</a:t>
            </a:r>
            <a:endParaRPr/>
          </a:p>
          <a:p>
            <a:pPr indent="-457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1.10	Exercises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idx="1" type="body"/>
          </p:nvPr>
        </p:nvSpPr>
        <p:spPr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Transaction scale up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increase in the rate at which the transactions are processed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size of the database may also increase proportionally to the transactions’ arrival rate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-times as many users are submitting 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-times as many requests or transactions against an 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-times larger database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Relevant to transaction processing systems where the transactions are small updates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8462" lvl="1" marL="10271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Data scale up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increase in size of the database, and the task is a large job who runtime depends on the size of the database (e.g. sorting)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 found in online analytical processing (OLAP)</a:t>
            </a:r>
            <a:endParaRPr/>
          </a:p>
        </p:txBody>
      </p:sp>
      <p:sp>
        <p:nvSpPr>
          <p:cNvPr id="109" name="Google Shape;109;p13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elvetica Neue"/>
              <a:buNone/>
            </a:pP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1.3.</a:t>
            </a:r>
            <a:r>
              <a:rPr b="1" i="0" lang="en-US" sz="36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Objectives (cont’d)</a:t>
            </a:r>
            <a:endParaRPr/>
          </a:p>
        </p:txBody>
      </p:sp>
      <p:sp>
        <p:nvSpPr>
          <p:cNvPr id="110" name="Google Shape;110;p13"/>
          <p:cNvSpPr txBox="1"/>
          <p:nvPr/>
        </p:nvSpPr>
        <p:spPr>
          <a:xfrm>
            <a:off x="0" y="6607175"/>
            <a:ext cx="9144000" cy="254100"/>
          </a:xfrm>
          <a:prstGeom prst="rect">
            <a:avLst/>
          </a:prstGeom>
          <a:gradFill>
            <a:gsLst>
              <a:gs pos="0">
                <a:srgbClr val="C3E684">
                  <a:alpha val="62745"/>
                </a:srgbClr>
              </a:gs>
              <a:gs pos="100000">
                <a:srgbClr val="FFCC99">
                  <a:alpha val="82745"/>
                </a:srgbClr>
              </a:gs>
            </a:gsLst>
            <a:lin ang="10800025" scaled="0"/>
          </a:gradFill>
          <a:ln cap="flat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D. Taniar, C.H.C. Leung, W. Rahayu, S. Goel: </a:t>
            </a:r>
            <a:r>
              <a:rPr b="0" i="1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High-Performance Parallel Database Processing and Grid Databases</a:t>
            </a: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, John Wiley &amp; Sons, 2008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/>
          <p:nvPr>
            <p:ph idx="1" type="body"/>
          </p:nvPr>
        </p:nvSpPr>
        <p:spPr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Parallel Obstacles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Start-up and Consolidation costs,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Interference and Communication, and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Skew</a:t>
            </a:r>
            <a:endParaRPr/>
          </a:p>
          <a:p>
            <a:pPr indent="-398462" lvl="1" marL="10271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4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elvetica Neue"/>
              <a:buNone/>
            </a:pP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1.3.</a:t>
            </a:r>
            <a:r>
              <a:rPr b="1" i="0" lang="en-US" sz="36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Objectives (cont’d)</a:t>
            </a:r>
            <a:endParaRPr/>
          </a:p>
        </p:txBody>
      </p:sp>
      <p:sp>
        <p:nvSpPr>
          <p:cNvPr id="117" name="Google Shape;117;p14"/>
          <p:cNvSpPr txBox="1"/>
          <p:nvPr/>
        </p:nvSpPr>
        <p:spPr>
          <a:xfrm>
            <a:off x="0" y="6607175"/>
            <a:ext cx="9144000" cy="254100"/>
          </a:xfrm>
          <a:prstGeom prst="rect">
            <a:avLst/>
          </a:prstGeom>
          <a:gradFill>
            <a:gsLst>
              <a:gs pos="0">
                <a:srgbClr val="C3E684">
                  <a:alpha val="62745"/>
                </a:srgbClr>
              </a:gs>
              <a:gs pos="100000">
                <a:srgbClr val="FFCC99">
                  <a:alpha val="82745"/>
                </a:srgbClr>
              </a:gs>
            </a:gsLst>
            <a:lin ang="10800025" scaled="0"/>
          </a:gradFill>
          <a:ln cap="flat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D. Taniar, C.H.C. Leung, W. Rahayu, S. Goel: </a:t>
            </a:r>
            <a:r>
              <a:rPr b="0" i="1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High-Performance Parallel Database Processing and Grid Databases</a:t>
            </a: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, John Wiley &amp; Sons, 2008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Char char="■"/>
            </a:pPr>
            <a:r>
              <a:rPr b="1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Start-up and Consolidation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up: initiation of multiple processes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Consolidation: the cost for collecting results obtained from each processor by a host processor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0021"/>
              </a:buClr>
              <a:buSzPts val="12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elvetica Neue"/>
              <a:buNone/>
            </a:pP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1.3.</a:t>
            </a:r>
            <a:r>
              <a:rPr b="1" i="0" lang="en-US" sz="36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Objectives (cont’d)</a:t>
            </a:r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0" y="6607175"/>
            <a:ext cx="9144000" cy="254100"/>
          </a:xfrm>
          <a:prstGeom prst="rect">
            <a:avLst/>
          </a:prstGeom>
          <a:gradFill>
            <a:gsLst>
              <a:gs pos="0">
                <a:srgbClr val="C3E684">
                  <a:alpha val="62745"/>
                </a:srgbClr>
              </a:gs>
              <a:gs pos="100000">
                <a:srgbClr val="FFCC99">
                  <a:alpha val="82745"/>
                </a:srgbClr>
              </a:gs>
            </a:gsLst>
            <a:lin ang="10800025" scaled="0"/>
          </a:gradFill>
          <a:ln cap="flat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D. Taniar, C.H.C. Leung, W. Rahayu, S. Goel: </a:t>
            </a:r>
            <a:r>
              <a:rPr b="0" i="1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High-Performance Parallel Database Processing and Grid Databases</a:t>
            </a: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, John Wiley &amp; Sons, 2008</a:t>
            </a:r>
            <a:endParaRPr/>
          </a:p>
        </p:txBody>
      </p:sp>
      <p:pic>
        <p:nvPicPr>
          <p:cNvPr id="125" name="Google Shape;12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3581400"/>
            <a:ext cx="7467599" cy="2852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Char char="■"/>
            </a:pPr>
            <a:r>
              <a:rPr b="1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Interference and Communication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Interference: competing to access shared resources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Communication: one process communicating with other processes, and often one has to wait for others to be ready for communication (i.e. waiting time).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0021"/>
              </a:buClr>
              <a:buSzPts val="12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6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elvetica Neue"/>
              <a:buNone/>
            </a:pP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1.3.</a:t>
            </a:r>
            <a:r>
              <a:rPr b="1" i="0" lang="en-US" sz="36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Objectives (cont’d)</a:t>
            </a:r>
            <a:endParaRPr/>
          </a:p>
        </p:txBody>
      </p:sp>
      <p:sp>
        <p:nvSpPr>
          <p:cNvPr id="132" name="Google Shape;132;p16"/>
          <p:cNvSpPr txBox="1"/>
          <p:nvPr/>
        </p:nvSpPr>
        <p:spPr>
          <a:xfrm>
            <a:off x="0" y="6607175"/>
            <a:ext cx="9144000" cy="254100"/>
          </a:xfrm>
          <a:prstGeom prst="rect">
            <a:avLst/>
          </a:prstGeom>
          <a:gradFill>
            <a:gsLst>
              <a:gs pos="0">
                <a:srgbClr val="C3E684">
                  <a:alpha val="62745"/>
                </a:srgbClr>
              </a:gs>
              <a:gs pos="100000">
                <a:srgbClr val="FFCC99">
                  <a:alpha val="82745"/>
                </a:srgbClr>
              </a:gs>
            </a:gsLst>
            <a:lin ang="10800025" scaled="0"/>
          </a:gradFill>
          <a:ln cap="flat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D. Taniar, C.H.C. Leung, W. Rahayu, S. Goel: </a:t>
            </a:r>
            <a:r>
              <a:rPr b="0" i="1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High-Performance Parallel Database Processing and Grid Databases</a:t>
            </a: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, John Wiley &amp; Sons, 2008</a:t>
            </a:r>
            <a:endParaRPr/>
          </a:p>
        </p:txBody>
      </p:sp>
      <p:pic>
        <p:nvPicPr>
          <p:cNvPr id="133" name="Google Shape;13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3646487"/>
            <a:ext cx="5410200" cy="2830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3217862"/>
            <a:ext cx="6553200" cy="341153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 txBox="1"/>
          <p:nvPr>
            <p:ph idx="1" type="body"/>
          </p:nvPr>
        </p:nvSpPr>
        <p:spPr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Char char="■"/>
            </a:pPr>
            <a:r>
              <a:rPr b="1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Skew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Unevenness of workload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balancing is one of the critical factors to achieve linear speed up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0021"/>
              </a:buClr>
              <a:buSzPts val="12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7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elvetica Neue"/>
              <a:buNone/>
            </a:pP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1.3.</a:t>
            </a:r>
            <a:r>
              <a:rPr b="1" i="0" lang="en-US" sz="36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Objectives (cont’d)</a:t>
            </a:r>
            <a:endParaRPr/>
          </a:p>
        </p:txBody>
      </p:sp>
      <p:sp>
        <p:nvSpPr>
          <p:cNvPr id="141" name="Google Shape;141;p17"/>
          <p:cNvSpPr txBox="1"/>
          <p:nvPr/>
        </p:nvSpPr>
        <p:spPr>
          <a:xfrm>
            <a:off x="0" y="6607175"/>
            <a:ext cx="9144000" cy="254100"/>
          </a:xfrm>
          <a:prstGeom prst="rect">
            <a:avLst/>
          </a:prstGeom>
          <a:gradFill>
            <a:gsLst>
              <a:gs pos="0">
                <a:srgbClr val="C3E684">
                  <a:alpha val="62745"/>
                </a:srgbClr>
              </a:gs>
              <a:gs pos="100000">
                <a:srgbClr val="FFCC99">
                  <a:alpha val="82745"/>
                </a:srgbClr>
              </a:gs>
            </a:gsLst>
            <a:lin ang="10800025" scaled="0"/>
          </a:gradFill>
          <a:ln cap="flat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D. Taniar, C.H.C. Leung, W. Rahayu, S. Goel: </a:t>
            </a:r>
            <a:r>
              <a:rPr b="0" i="1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High-Performance Parallel Database Processing and Grid Databases</a:t>
            </a: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, John Wiley &amp; Sons, 2008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elvetica Neue"/>
              <a:buNone/>
            </a:pP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1.4.</a:t>
            </a:r>
            <a:r>
              <a:rPr b="1" i="0" lang="en-US" sz="36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Forms of Parallelism</a:t>
            </a:r>
            <a:endParaRPr/>
          </a:p>
        </p:txBody>
      </p:sp>
      <p:sp>
        <p:nvSpPr>
          <p:cNvPr id="147" name="Google Shape;147;p18"/>
          <p:cNvSpPr txBox="1"/>
          <p:nvPr>
            <p:ph idx="1" type="body"/>
          </p:nvPr>
        </p:nvSpPr>
        <p:spPr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Forms of parallelism for database processing: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Interquery parallelism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Intraquery parallelism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Interoperation parallelism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Intraoperation parallelism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Mixed parallelism</a:t>
            </a:r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0" y="6607175"/>
            <a:ext cx="9144000" cy="254100"/>
          </a:xfrm>
          <a:prstGeom prst="rect">
            <a:avLst/>
          </a:prstGeom>
          <a:gradFill>
            <a:gsLst>
              <a:gs pos="0">
                <a:srgbClr val="C3E684">
                  <a:alpha val="62745"/>
                </a:srgbClr>
              </a:gs>
              <a:gs pos="100000">
                <a:srgbClr val="FFCC99">
                  <a:alpha val="82745"/>
                </a:srgbClr>
              </a:gs>
            </a:gsLst>
            <a:lin ang="10800025" scaled="0"/>
          </a:gradFill>
          <a:ln cap="flat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D. Taniar, C.H.C. Leung, W. Rahayu, S. Goel: </a:t>
            </a:r>
            <a:r>
              <a:rPr b="0" i="1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High-Performance Parallel Database Processing and Grid Databases</a:t>
            </a: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, John Wiley &amp; Sons, 2008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3352800"/>
            <a:ext cx="6019799" cy="326231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Char char="■"/>
            </a:pPr>
            <a:r>
              <a:rPr b="1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Interquery Parallelism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“Parallelism among queries”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queries or transactions are executed in parallel with one another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aim: scaling up transaction processing systems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0021"/>
              </a:buClr>
              <a:buSzPts val="12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9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elvetica Neue"/>
              <a:buNone/>
            </a:pP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1.4.</a:t>
            </a:r>
            <a:r>
              <a:rPr b="1" i="0" lang="en-US" sz="36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Forms of Parallelism (cont’d)</a:t>
            </a:r>
            <a:endParaRPr/>
          </a:p>
        </p:txBody>
      </p:sp>
      <p:sp>
        <p:nvSpPr>
          <p:cNvPr id="156" name="Google Shape;156;p19"/>
          <p:cNvSpPr txBox="1"/>
          <p:nvPr/>
        </p:nvSpPr>
        <p:spPr>
          <a:xfrm>
            <a:off x="0" y="6607175"/>
            <a:ext cx="9144000" cy="254100"/>
          </a:xfrm>
          <a:prstGeom prst="rect">
            <a:avLst/>
          </a:prstGeom>
          <a:gradFill>
            <a:gsLst>
              <a:gs pos="0">
                <a:srgbClr val="C3E684">
                  <a:alpha val="62745"/>
                </a:srgbClr>
              </a:gs>
              <a:gs pos="100000">
                <a:srgbClr val="FFCC99">
                  <a:alpha val="82745"/>
                </a:srgbClr>
              </a:gs>
            </a:gsLst>
            <a:lin ang="10800025" scaled="0"/>
          </a:gradFill>
          <a:ln cap="flat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D. Taniar, C.H.C. Leung, W. Rahayu, S. Goel: </a:t>
            </a:r>
            <a:r>
              <a:rPr b="0" i="1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High-Performance Parallel Database Processing and Grid Databases</a:t>
            </a: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, John Wiley &amp; Sons, 2008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3276600"/>
            <a:ext cx="4876799" cy="341788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Char char="■"/>
            </a:pPr>
            <a:r>
              <a:rPr b="1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Intraquery Parallelism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“Parallelism within a query”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Execution of a single query in parallel on multiple processors and disks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aim: speeding up long-running queries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0021"/>
              </a:buClr>
              <a:buSzPts val="12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elvetica Neue"/>
              <a:buNone/>
            </a:pP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1.4.</a:t>
            </a:r>
            <a:r>
              <a:rPr b="1" i="0" lang="en-US" sz="36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Forms of Parallelism (cont’d)</a:t>
            </a:r>
            <a:endParaRPr/>
          </a:p>
        </p:txBody>
      </p:sp>
      <p:sp>
        <p:nvSpPr>
          <p:cNvPr id="164" name="Google Shape;164;p20"/>
          <p:cNvSpPr txBox="1"/>
          <p:nvPr/>
        </p:nvSpPr>
        <p:spPr>
          <a:xfrm>
            <a:off x="0" y="6607175"/>
            <a:ext cx="9144000" cy="254100"/>
          </a:xfrm>
          <a:prstGeom prst="rect">
            <a:avLst/>
          </a:prstGeom>
          <a:gradFill>
            <a:gsLst>
              <a:gs pos="0">
                <a:srgbClr val="C3E684">
                  <a:alpha val="62745"/>
                </a:srgbClr>
              </a:gs>
              <a:gs pos="100000">
                <a:srgbClr val="FFCC99">
                  <a:alpha val="82745"/>
                </a:srgbClr>
              </a:gs>
            </a:gsLst>
            <a:lin ang="10800025" scaled="0"/>
          </a:gradFill>
          <a:ln cap="flat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D. Taniar, C.H.C. Leung, W. Rahayu, S. Goel: </a:t>
            </a:r>
            <a:r>
              <a:rPr b="0" i="1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High-Performance Parallel Database Processing and Grid Databases</a:t>
            </a: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, John Wiley &amp; Sons, 2008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idx="1" type="body"/>
          </p:nvPr>
        </p:nvSpPr>
        <p:spPr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Execution of a single query can be parallelized in two ways:</a:t>
            </a:r>
            <a:endParaRPr/>
          </a:p>
          <a:p>
            <a:pPr indent="-4048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rgbClr val="A500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1" i="0" lang="en-US" sz="1600" u="none" cap="none" strike="noStrik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Intraoperation parallelism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Speeding up the processing of a query by parallelizing the execution of each individual operation (e.g. parallel sort, parallel search, etc)</a:t>
            </a:r>
            <a:endParaRPr/>
          </a:p>
          <a:p>
            <a:pPr indent="-4048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1" i="0" lang="en-US" sz="1600" u="none" cap="none" strike="noStrik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Interoperation parallelism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Speeding up the processing of a query by executing in parallel different operations in a query expression (e.g. simultaneous sorting or searching)</a:t>
            </a:r>
            <a:endParaRPr/>
          </a:p>
        </p:txBody>
      </p:sp>
      <p:sp>
        <p:nvSpPr>
          <p:cNvPr id="170" name="Google Shape;170;p21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elvetica Neue"/>
              <a:buNone/>
            </a:pP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1.4.</a:t>
            </a:r>
            <a:r>
              <a:rPr b="1" i="0" lang="en-US" sz="36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Forms of Parallelism (cont’d)</a:t>
            </a:r>
            <a:endParaRPr/>
          </a:p>
        </p:txBody>
      </p:sp>
      <p:sp>
        <p:nvSpPr>
          <p:cNvPr id="171" name="Google Shape;171;p21"/>
          <p:cNvSpPr txBox="1"/>
          <p:nvPr/>
        </p:nvSpPr>
        <p:spPr>
          <a:xfrm>
            <a:off x="0" y="6607175"/>
            <a:ext cx="9144000" cy="254100"/>
          </a:xfrm>
          <a:prstGeom prst="rect">
            <a:avLst/>
          </a:prstGeom>
          <a:gradFill>
            <a:gsLst>
              <a:gs pos="0">
                <a:srgbClr val="C3E684">
                  <a:alpha val="62745"/>
                </a:srgbClr>
              </a:gs>
              <a:gs pos="100000">
                <a:srgbClr val="FFCC99">
                  <a:alpha val="82745"/>
                </a:srgbClr>
              </a:gs>
            </a:gsLst>
            <a:lin ang="10800025" scaled="0"/>
          </a:gradFill>
          <a:ln cap="flat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D. Taniar, C.H.C. Leung, W. Rahayu, S. Goel: </a:t>
            </a:r>
            <a:r>
              <a:rPr b="0" i="1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High-Performance Parallel Database Processing and Grid Databases</a:t>
            </a: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, John Wiley &amp; Sons, 2008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6387" y="2008187"/>
            <a:ext cx="5332411" cy="45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1066800" y="2101850"/>
            <a:ext cx="3733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Char char="■"/>
            </a:pPr>
            <a:r>
              <a:rPr b="1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Intraoperation Parallelism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“Partitioned parallelism”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Parallelism due to the data being partitioned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the number of records</a:t>
            </a:r>
            <a:b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table can be large, the degree of parallelism is potentially enourmous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0021"/>
              </a:buClr>
              <a:buSzPts val="12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2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elvetica Neue"/>
              <a:buNone/>
            </a:pP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1.4.</a:t>
            </a:r>
            <a:r>
              <a:rPr b="1" i="0" lang="en-US" sz="36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Forms of Parallelism (cont’d)</a:t>
            </a:r>
            <a:endParaRPr/>
          </a:p>
        </p:txBody>
      </p:sp>
      <p:sp>
        <p:nvSpPr>
          <p:cNvPr id="179" name="Google Shape;179;p22"/>
          <p:cNvSpPr txBox="1"/>
          <p:nvPr/>
        </p:nvSpPr>
        <p:spPr>
          <a:xfrm>
            <a:off x="0" y="6607175"/>
            <a:ext cx="9144000" cy="254100"/>
          </a:xfrm>
          <a:prstGeom prst="rect">
            <a:avLst/>
          </a:prstGeom>
          <a:gradFill>
            <a:gsLst>
              <a:gs pos="0">
                <a:srgbClr val="C3E684">
                  <a:alpha val="62745"/>
                </a:srgbClr>
              </a:gs>
              <a:gs pos="100000">
                <a:srgbClr val="FFCC99">
                  <a:alpha val="82745"/>
                </a:srgbClr>
              </a:gs>
            </a:gsLst>
            <a:lin ang="10800025" scaled="0"/>
          </a:gradFill>
          <a:ln cap="flat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D. Taniar, C.H.C. Leung, W. Rahayu, S. Goel: </a:t>
            </a:r>
            <a:r>
              <a:rPr b="0" i="1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High-Performance Parallel Database Processing and Grid Databases</a:t>
            </a: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, John Wiley &amp; Sons, 2008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elvetica Neue"/>
              <a:buNone/>
            </a:pP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1.1.</a:t>
            </a:r>
            <a:r>
              <a:rPr b="1" i="0" lang="en-US" sz="36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Brief Overview</a:t>
            </a:r>
            <a:endParaRPr/>
          </a:p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Moore’s Law: number of processors will double every 18-24 months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 performance would increase by 50-60% per year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Mechanical delays restrict the advancement of disk access time or disk throughput (8-10% only)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Disk capacity also increases at a much higher rate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I/O becomes a bottleneck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Hence, motivates parallel database research</a:t>
            </a:r>
            <a:endParaRPr/>
          </a:p>
        </p:txBody>
      </p:sp>
      <p:sp>
        <p:nvSpPr>
          <p:cNvPr id="49" name="Google Shape;49;p5"/>
          <p:cNvSpPr txBox="1"/>
          <p:nvPr/>
        </p:nvSpPr>
        <p:spPr>
          <a:xfrm>
            <a:off x="0" y="6607175"/>
            <a:ext cx="9144000" cy="254100"/>
          </a:xfrm>
          <a:prstGeom prst="rect">
            <a:avLst/>
          </a:prstGeom>
          <a:gradFill>
            <a:gsLst>
              <a:gs pos="0">
                <a:srgbClr val="C3E684">
                  <a:alpha val="62745"/>
                </a:srgbClr>
              </a:gs>
              <a:gs pos="100000">
                <a:srgbClr val="FFCC99">
                  <a:alpha val="82745"/>
                </a:srgbClr>
              </a:gs>
            </a:gsLst>
            <a:lin ang="10800025" scaled="0"/>
          </a:gradFill>
          <a:ln cap="flat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D. Taniar, C.H.C. Leung, W. Rahayu, S. Goel: </a:t>
            </a:r>
            <a:r>
              <a:rPr b="0" i="1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High-Performance Parallel Database Processing and Grid Databases</a:t>
            </a: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, John Wiley &amp; Sons, 2008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Char char="■"/>
            </a:pPr>
            <a:r>
              <a:rPr b="1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Interoperation parallelism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Parallelism created by concurrently executing different operations within the same query or transaction</a:t>
            </a:r>
            <a:endParaRPr/>
          </a:p>
          <a:p>
            <a:pPr indent="-4048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rgbClr val="A500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Pipeline parallelism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Independent parallelism</a:t>
            </a:r>
            <a:endParaRPr/>
          </a:p>
        </p:txBody>
      </p:sp>
      <p:sp>
        <p:nvSpPr>
          <p:cNvPr id="185" name="Google Shape;185;p23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elvetica Neue"/>
              <a:buNone/>
            </a:pP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1.4.</a:t>
            </a:r>
            <a:r>
              <a:rPr b="1" i="0" lang="en-US" sz="36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Forms of Parallelism (cont’d)</a:t>
            </a:r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0" y="6607175"/>
            <a:ext cx="9144000" cy="254100"/>
          </a:xfrm>
          <a:prstGeom prst="rect">
            <a:avLst/>
          </a:prstGeom>
          <a:gradFill>
            <a:gsLst>
              <a:gs pos="0">
                <a:srgbClr val="C3E684">
                  <a:alpha val="62745"/>
                </a:srgbClr>
              </a:gs>
              <a:gs pos="100000">
                <a:srgbClr val="FFCC99">
                  <a:alpha val="82745"/>
                </a:srgbClr>
              </a:gs>
            </a:gsLst>
            <a:lin ang="10800025" scaled="0"/>
          </a:gradFill>
          <a:ln cap="flat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D. Taniar, C.H.C. Leung, W. Rahayu, S. Goel: </a:t>
            </a:r>
            <a:r>
              <a:rPr b="0" i="1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High-Performance Parallel Database Processing and Grid Databases</a:t>
            </a: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, John Wiley &amp; Sons, 2008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2057400"/>
            <a:ext cx="4572000" cy="446246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4"/>
          <p:cNvSpPr txBox="1"/>
          <p:nvPr>
            <p:ph idx="1" type="body"/>
          </p:nvPr>
        </p:nvSpPr>
        <p:spPr>
          <a:xfrm>
            <a:off x="1066800" y="2101850"/>
            <a:ext cx="3733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Char char="■"/>
            </a:pPr>
            <a:r>
              <a:rPr b="1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Pipeline Parallelism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5612" lvl="1" marL="1027112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record of one operation 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consumed by a second operation 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even before the first operation has produced the entire set of records in its output</a:t>
            </a:r>
            <a:endParaRPr/>
          </a:p>
          <a:p>
            <a:pPr indent="-404812" lvl="1" marL="1027112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5612" lvl="1" marL="1027112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operations form some sort of assembly line to manufacture the query results</a:t>
            </a:r>
            <a:endParaRPr/>
          </a:p>
          <a:p>
            <a:pPr indent="-404812" lvl="1" marL="1027112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5612" lvl="1" marL="1027112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 with a small number of processors, but does not scale up well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0021"/>
              </a:buClr>
              <a:buSzPts val="12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4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elvetica Neue"/>
              <a:buNone/>
            </a:pP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1.4.</a:t>
            </a:r>
            <a:r>
              <a:rPr b="1" i="0" lang="en-US" sz="36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Forms of Parallelism (cont’d)</a:t>
            </a:r>
            <a:endParaRPr/>
          </a:p>
        </p:txBody>
      </p:sp>
      <p:sp>
        <p:nvSpPr>
          <p:cNvPr id="194" name="Google Shape;194;p24"/>
          <p:cNvSpPr txBox="1"/>
          <p:nvPr/>
        </p:nvSpPr>
        <p:spPr>
          <a:xfrm>
            <a:off x="0" y="6607175"/>
            <a:ext cx="9144000" cy="254100"/>
          </a:xfrm>
          <a:prstGeom prst="rect">
            <a:avLst/>
          </a:prstGeom>
          <a:gradFill>
            <a:gsLst>
              <a:gs pos="0">
                <a:srgbClr val="C3E684">
                  <a:alpha val="62745"/>
                </a:srgbClr>
              </a:gs>
              <a:gs pos="100000">
                <a:srgbClr val="FFCC99">
                  <a:alpha val="82745"/>
                </a:srgbClr>
              </a:gs>
            </a:gsLst>
            <a:lin ang="10800025" scaled="0"/>
          </a:gradFill>
          <a:ln cap="flat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D. Taniar, C.H.C. Leung, W. Rahayu, S. Goel: </a:t>
            </a:r>
            <a:r>
              <a:rPr b="0" i="1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High-Performance Parallel Database Processing and Grid Databases</a:t>
            </a: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, John Wiley &amp; Sons, 2008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2400" y="1828800"/>
            <a:ext cx="5334000" cy="477678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1066800" y="2101850"/>
            <a:ext cx="3733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Char char="■"/>
            </a:pPr>
            <a:r>
              <a:rPr b="1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Independent Parallelism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5612" lvl="1" marL="1027112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 in a query that do not depend on one another are executed in parallel</a:t>
            </a:r>
            <a:endParaRPr/>
          </a:p>
          <a:p>
            <a:pPr indent="-404812" lvl="1" marL="1027112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5612" lvl="1" marL="1027112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not provide a high degree of parallelism 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0021"/>
              </a:buClr>
              <a:buSzPts val="12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5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elvetica Neue"/>
              <a:buNone/>
            </a:pP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1.4.</a:t>
            </a:r>
            <a:r>
              <a:rPr b="1" i="0" lang="en-US" sz="36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Forms of Parallelism (cont’d)</a:t>
            </a:r>
            <a:endParaRPr/>
          </a:p>
        </p:txBody>
      </p:sp>
      <p:sp>
        <p:nvSpPr>
          <p:cNvPr id="202" name="Google Shape;202;p25"/>
          <p:cNvSpPr txBox="1"/>
          <p:nvPr/>
        </p:nvSpPr>
        <p:spPr>
          <a:xfrm>
            <a:off x="0" y="6607175"/>
            <a:ext cx="9144000" cy="254100"/>
          </a:xfrm>
          <a:prstGeom prst="rect">
            <a:avLst/>
          </a:prstGeom>
          <a:gradFill>
            <a:gsLst>
              <a:gs pos="0">
                <a:srgbClr val="C3E684">
                  <a:alpha val="62745"/>
                </a:srgbClr>
              </a:gs>
              <a:gs pos="100000">
                <a:srgbClr val="FFCC99">
                  <a:alpha val="82745"/>
                </a:srgbClr>
              </a:gs>
            </a:gsLst>
            <a:lin ang="10800025" scaled="0"/>
          </a:gradFill>
          <a:ln cap="flat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D. Taniar, C.H.C. Leung, W. Rahayu, S. Goel: </a:t>
            </a:r>
            <a:r>
              <a:rPr b="0" i="1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High-Performance Parallel Database Processing and Grid Databases</a:t>
            </a: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, John Wiley &amp; Sons, 2008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Char char="■"/>
            </a:pPr>
            <a:r>
              <a:rPr b="1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Mixed Parallelism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practice, a mixture of all available parallelism forms is used.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0021"/>
              </a:buClr>
              <a:buSzPts val="12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6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elvetica Neue"/>
              <a:buNone/>
            </a:pP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1.4.</a:t>
            </a:r>
            <a:r>
              <a:rPr b="1" i="0" lang="en-US" sz="36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Forms of Parallelism (cont’d)</a:t>
            </a:r>
            <a:endParaRPr/>
          </a:p>
        </p:txBody>
      </p:sp>
      <p:sp>
        <p:nvSpPr>
          <p:cNvPr id="209" name="Google Shape;209;p26"/>
          <p:cNvSpPr txBox="1"/>
          <p:nvPr/>
        </p:nvSpPr>
        <p:spPr>
          <a:xfrm>
            <a:off x="0" y="6607175"/>
            <a:ext cx="9144000" cy="254100"/>
          </a:xfrm>
          <a:prstGeom prst="rect">
            <a:avLst/>
          </a:prstGeom>
          <a:gradFill>
            <a:gsLst>
              <a:gs pos="0">
                <a:srgbClr val="C3E684">
                  <a:alpha val="62745"/>
                </a:srgbClr>
              </a:gs>
              <a:gs pos="100000">
                <a:srgbClr val="FFCC99">
                  <a:alpha val="82745"/>
                </a:srgbClr>
              </a:gs>
            </a:gsLst>
            <a:lin ang="10800025" scaled="0"/>
          </a:gradFill>
          <a:ln cap="flat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D. Taniar, C.H.C. Leung, W. Rahayu, S. Goel: </a:t>
            </a:r>
            <a:r>
              <a:rPr b="0" i="1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High-Performance Parallel Database Processing and Grid Databases</a:t>
            </a: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, John Wiley &amp; Sons, 2008</a:t>
            </a:r>
            <a:endParaRPr/>
          </a:p>
        </p:txBody>
      </p:sp>
      <p:pic>
        <p:nvPicPr>
          <p:cNvPr id="210" name="Google Shape;21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3124200"/>
            <a:ext cx="5181600" cy="3351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elvetica Neue"/>
              <a:buNone/>
            </a:pP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1.5.</a:t>
            </a:r>
            <a:r>
              <a:rPr b="1" i="0" lang="en-US" sz="36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Parallel Database Architectures</a:t>
            </a:r>
            <a:endParaRPr/>
          </a:p>
        </p:txBody>
      </p:sp>
      <p:sp>
        <p:nvSpPr>
          <p:cNvPr id="216" name="Google Shape;216;p27"/>
          <p:cNvSpPr txBox="1"/>
          <p:nvPr>
            <p:ph idx="1" type="body"/>
          </p:nvPr>
        </p:nvSpPr>
        <p:spPr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Parallel computers are no longer a monopoly of supercomputers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Parallel computers are available in many forms: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Shared-memory architecture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Shared-disk architecture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Shared-nothing architecture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Shared-something architecture</a:t>
            </a:r>
            <a:endParaRPr/>
          </a:p>
        </p:txBody>
      </p:sp>
      <p:sp>
        <p:nvSpPr>
          <p:cNvPr id="217" name="Google Shape;217;p27"/>
          <p:cNvSpPr txBox="1"/>
          <p:nvPr/>
        </p:nvSpPr>
        <p:spPr>
          <a:xfrm>
            <a:off x="0" y="6607175"/>
            <a:ext cx="9144000" cy="254100"/>
          </a:xfrm>
          <a:prstGeom prst="rect">
            <a:avLst/>
          </a:prstGeom>
          <a:gradFill>
            <a:gsLst>
              <a:gs pos="0">
                <a:srgbClr val="C3E684">
                  <a:alpha val="62745"/>
                </a:srgbClr>
              </a:gs>
              <a:gs pos="100000">
                <a:srgbClr val="FFCC99">
                  <a:alpha val="82745"/>
                </a:srgbClr>
              </a:gs>
            </a:gsLst>
            <a:lin ang="10800025" scaled="0"/>
          </a:gradFill>
          <a:ln cap="flat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D. Taniar, C.H.C. Leung, W. Rahayu, S. Goel: </a:t>
            </a:r>
            <a:r>
              <a:rPr b="0" i="1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High-Performance Parallel Database Processing and Grid Databases</a:t>
            </a: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, John Wiley &amp; Sons, 2008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4267200"/>
            <a:ext cx="5410199" cy="2319337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Char char="■"/>
            </a:pPr>
            <a:r>
              <a:rPr b="1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Shared-Memory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 Shared-Disk Architectures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Shared-Memory: all processors share a common main memory and secondary memory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balancing is relatively easy to achieve, but suffer from memory and bus contention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Shared-Disk: all processors, each of which has its own local main memory, share the disks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0021"/>
              </a:buClr>
              <a:buSzPts val="12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8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elvetica Neue"/>
              <a:buNone/>
            </a:pP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1.5.</a:t>
            </a:r>
            <a:r>
              <a:rPr b="1" i="0" lang="en-US" sz="36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Parallel Database Architectures (cont’d)</a:t>
            </a:r>
            <a:endParaRPr/>
          </a:p>
        </p:txBody>
      </p:sp>
      <p:sp>
        <p:nvSpPr>
          <p:cNvPr id="225" name="Google Shape;225;p28"/>
          <p:cNvSpPr txBox="1"/>
          <p:nvPr/>
        </p:nvSpPr>
        <p:spPr>
          <a:xfrm>
            <a:off x="0" y="6607175"/>
            <a:ext cx="9144000" cy="254100"/>
          </a:xfrm>
          <a:prstGeom prst="rect">
            <a:avLst/>
          </a:prstGeom>
          <a:gradFill>
            <a:gsLst>
              <a:gs pos="0">
                <a:srgbClr val="C3E684">
                  <a:alpha val="62745"/>
                </a:srgbClr>
              </a:gs>
              <a:gs pos="100000">
                <a:srgbClr val="FFCC99">
                  <a:alpha val="82745"/>
                </a:srgbClr>
              </a:gs>
            </a:gsLst>
            <a:lin ang="10800025" scaled="0"/>
          </a:gradFill>
          <a:ln cap="flat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D. Taniar, C.H.C. Leung, W. Rahayu, S. Goel: </a:t>
            </a:r>
            <a:r>
              <a:rPr b="0" i="1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High-Performance Parallel Database Processing and Grid Databases</a:t>
            </a: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, John Wiley &amp; Sons, 2008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idx="1" type="body"/>
          </p:nvPr>
        </p:nvSpPr>
        <p:spPr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Char char="■"/>
            </a:pPr>
            <a:r>
              <a:rPr b="1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Shared-Nothing Architecture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processor has its own local main memory and disks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balancing becomes difficult</a:t>
            </a:r>
            <a:endParaRPr/>
          </a:p>
          <a:p>
            <a:pPr indent="-4048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0021"/>
              </a:buClr>
              <a:buSzPts val="12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9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elvetica Neue"/>
              <a:buNone/>
            </a:pP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1.5.</a:t>
            </a:r>
            <a:r>
              <a:rPr b="1" i="0" lang="en-US" sz="36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Parallel Database Architectures (cont’d)</a:t>
            </a:r>
            <a:endParaRPr/>
          </a:p>
        </p:txBody>
      </p:sp>
      <p:sp>
        <p:nvSpPr>
          <p:cNvPr id="232" name="Google Shape;232;p29"/>
          <p:cNvSpPr txBox="1"/>
          <p:nvPr/>
        </p:nvSpPr>
        <p:spPr>
          <a:xfrm>
            <a:off x="0" y="6607175"/>
            <a:ext cx="9144000" cy="254100"/>
          </a:xfrm>
          <a:prstGeom prst="rect">
            <a:avLst/>
          </a:prstGeom>
          <a:gradFill>
            <a:gsLst>
              <a:gs pos="0">
                <a:srgbClr val="C3E684">
                  <a:alpha val="62745"/>
                </a:srgbClr>
              </a:gs>
              <a:gs pos="100000">
                <a:srgbClr val="FFCC99">
                  <a:alpha val="82745"/>
                </a:srgbClr>
              </a:gs>
            </a:gsLst>
            <a:lin ang="10800025" scaled="0"/>
          </a:gradFill>
          <a:ln cap="flat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D. Taniar, C.H.C. Leung, W. Rahayu, S. Goel: </a:t>
            </a:r>
            <a:r>
              <a:rPr b="0" i="1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High-Performance Parallel Database Processing and Grid Databases</a:t>
            </a: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, John Wiley &amp; Sons, 2008</a:t>
            </a:r>
            <a:endParaRPr/>
          </a:p>
        </p:txBody>
      </p:sp>
      <p:pic>
        <p:nvPicPr>
          <p:cNvPr id="233" name="Google Shape;23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3505200"/>
            <a:ext cx="5715001" cy="24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idx="1" type="body"/>
          </p:nvPr>
        </p:nvSpPr>
        <p:spPr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Char char="■"/>
            </a:pPr>
            <a:r>
              <a:rPr b="1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Shared-Something Architecture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mixture of shared-memory and shared-nothing architectures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node is a shared-memory architecture connected to an interconnection network ala shared-nothing architecture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48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0021"/>
              </a:buClr>
              <a:buSzPts val="12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0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elvetica Neue"/>
              <a:buNone/>
            </a:pP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1.5.</a:t>
            </a:r>
            <a:r>
              <a:rPr b="1" i="0" lang="en-US" sz="36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Parallel Database Architectures (cont’d)</a:t>
            </a:r>
            <a:endParaRPr/>
          </a:p>
        </p:txBody>
      </p:sp>
      <p:sp>
        <p:nvSpPr>
          <p:cNvPr id="240" name="Google Shape;240;p30"/>
          <p:cNvSpPr txBox="1"/>
          <p:nvPr/>
        </p:nvSpPr>
        <p:spPr>
          <a:xfrm>
            <a:off x="0" y="6607175"/>
            <a:ext cx="9144000" cy="254100"/>
          </a:xfrm>
          <a:prstGeom prst="rect">
            <a:avLst/>
          </a:prstGeom>
          <a:gradFill>
            <a:gsLst>
              <a:gs pos="0">
                <a:srgbClr val="C3E684">
                  <a:alpha val="62745"/>
                </a:srgbClr>
              </a:gs>
              <a:gs pos="100000">
                <a:srgbClr val="FFCC99">
                  <a:alpha val="82745"/>
                </a:srgbClr>
              </a:gs>
            </a:gsLst>
            <a:lin ang="10800025" scaled="0"/>
          </a:gradFill>
          <a:ln cap="flat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D. Taniar, C.H.C. Leung, W. Rahayu, S. Goel: </a:t>
            </a:r>
            <a:r>
              <a:rPr b="0" i="1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High-Performance Parallel Database Processing and Grid Databases</a:t>
            </a: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, John Wiley &amp; Sons, 2008</a:t>
            </a:r>
            <a:endParaRPr/>
          </a:p>
        </p:txBody>
      </p:sp>
      <p:pic>
        <p:nvPicPr>
          <p:cNvPr id="241" name="Google Shape;24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3276600"/>
            <a:ext cx="6324600" cy="312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4459287"/>
            <a:ext cx="4303712" cy="2170112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Char char="■"/>
            </a:pPr>
            <a:r>
              <a:rPr b="1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Interconnection Networks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Bus, Mesh, Hypercube</a:t>
            </a:r>
            <a:endParaRPr/>
          </a:p>
          <a:p>
            <a:pPr indent="-4048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0021"/>
              </a:buClr>
              <a:buSzPts val="12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1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elvetica Neue"/>
              <a:buNone/>
            </a:pP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1.5.</a:t>
            </a:r>
            <a:r>
              <a:rPr b="1" i="0" lang="en-US" sz="36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Parallel Database Architectures (cont’d)</a:t>
            </a:r>
            <a:endParaRPr/>
          </a:p>
        </p:txBody>
      </p:sp>
      <p:sp>
        <p:nvSpPr>
          <p:cNvPr id="249" name="Google Shape;249;p31"/>
          <p:cNvSpPr txBox="1"/>
          <p:nvPr/>
        </p:nvSpPr>
        <p:spPr>
          <a:xfrm>
            <a:off x="0" y="6607175"/>
            <a:ext cx="9144000" cy="254100"/>
          </a:xfrm>
          <a:prstGeom prst="rect">
            <a:avLst/>
          </a:prstGeom>
          <a:gradFill>
            <a:gsLst>
              <a:gs pos="0">
                <a:srgbClr val="C3E684">
                  <a:alpha val="62745"/>
                </a:srgbClr>
              </a:gs>
              <a:gs pos="100000">
                <a:srgbClr val="FFCC99">
                  <a:alpha val="82745"/>
                </a:srgbClr>
              </a:gs>
            </a:gsLst>
            <a:lin ang="10800025" scaled="0"/>
          </a:gradFill>
          <a:ln cap="flat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D. Taniar, C.H.C. Leung, W. Rahayu, S. Goel: </a:t>
            </a:r>
            <a:r>
              <a:rPr b="0" i="1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High-Performance Parallel Database Processing and Grid Databases</a:t>
            </a: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, John Wiley &amp; Sons, 2008</a:t>
            </a:r>
            <a:endParaRPr/>
          </a:p>
        </p:txBody>
      </p:sp>
      <p:pic>
        <p:nvPicPr>
          <p:cNvPr id="250" name="Google Shape;25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2959100"/>
            <a:ext cx="4876800" cy="153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" y="5181600"/>
            <a:ext cx="3852862" cy="1262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3733800"/>
            <a:ext cx="5029199" cy="2919412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2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elvetica Neue"/>
              <a:buNone/>
            </a:pP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1.6.</a:t>
            </a:r>
            <a:r>
              <a:rPr b="1" i="0" lang="en-US" sz="36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Grid Database Architecture</a:t>
            </a:r>
            <a:endParaRPr/>
          </a:p>
        </p:txBody>
      </p:sp>
      <p:sp>
        <p:nvSpPr>
          <p:cNvPr id="258" name="Google Shape;258;p32"/>
          <p:cNvSpPr txBox="1"/>
          <p:nvPr>
            <p:ph idx="1" type="body"/>
          </p:nvPr>
        </p:nvSpPr>
        <p:spPr>
          <a:xfrm>
            <a:off x="1066800" y="2101850"/>
            <a:ext cx="7696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Wide geographical area, autonomous and heterogeneous environment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Grid services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(Meta-repository services, look-up services, replica management services, …)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Grid middleware</a:t>
            </a:r>
            <a:endParaRPr/>
          </a:p>
        </p:txBody>
      </p:sp>
      <p:sp>
        <p:nvSpPr>
          <p:cNvPr id="259" name="Google Shape;259;p32"/>
          <p:cNvSpPr txBox="1"/>
          <p:nvPr/>
        </p:nvSpPr>
        <p:spPr>
          <a:xfrm>
            <a:off x="0" y="6607175"/>
            <a:ext cx="9144000" cy="254100"/>
          </a:xfrm>
          <a:prstGeom prst="rect">
            <a:avLst/>
          </a:prstGeom>
          <a:gradFill>
            <a:gsLst>
              <a:gs pos="0">
                <a:srgbClr val="C3E684">
                  <a:alpha val="62745"/>
                </a:srgbClr>
              </a:gs>
              <a:gs pos="100000">
                <a:srgbClr val="FFCC99">
                  <a:alpha val="82745"/>
                </a:srgbClr>
              </a:gs>
            </a:gsLst>
            <a:lin ang="10800025" scaled="0"/>
          </a:gradFill>
          <a:ln cap="flat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D. Taniar, C.H.C. Leung, W. Rahayu, S. Goel: </a:t>
            </a:r>
            <a:r>
              <a:rPr b="0" i="1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High-Performance Parallel Database Processing and Grid Databases</a:t>
            </a: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, John Wiley &amp; Sons, 2008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>
            <p:ph idx="1" type="body"/>
          </p:nvPr>
        </p:nvSpPr>
        <p:spPr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Parallel Database Systems: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administrative domain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Homogeneous working environment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 proximity of data storage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processors</a:t>
            </a:r>
            <a:endParaRPr/>
          </a:p>
          <a:p>
            <a:pPr indent="-398462" lvl="1" marL="10271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Grid Database Systems: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Heterogeneous collaboration of resources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seamless access to geographically distributed data sources</a:t>
            </a:r>
            <a:endParaRPr/>
          </a:p>
        </p:txBody>
      </p:sp>
      <p:sp>
        <p:nvSpPr>
          <p:cNvPr id="55" name="Google Shape;55;p6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elvetica Neue"/>
              <a:buNone/>
            </a:pP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1.1.</a:t>
            </a:r>
            <a:r>
              <a:rPr b="1" i="0" lang="en-US" sz="36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Brief Overview (cont’d)</a:t>
            </a:r>
            <a:endParaRPr/>
          </a:p>
        </p:txBody>
      </p:sp>
      <p:sp>
        <p:nvSpPr>
          <p:cNvPr id="56" name="Google Shape;56;p6"/>
          <p:cNvSpPr txBox="1"/>
          <p:nvPr/>
        </p:nvSpPr>
        <p:spPr>
          <a:xfrm>
            <a:off x="0" y="6607175"/>
            <a:ext cx="9144000" cy="254100"/>
          </a:xfrm>
          <a:prstGeom prst="rect">
            <a:avLst/>
          </a:prstGeom>
          <a:gradFill>
            <a:gsLst>
              <a:gs pos="0">
                <a:srgbClr val="C3E684">
                  <a:alpha val="62745"/>
                </a:srgbClr>
              </a:gs>
              <a:gs pos="100000">
                <a:srgbClr val="FFCC99">
                  <a:alpha val="82745"/>
                </a:srgbClr>
              </a:gs>
            </a:gsLst>
            <a:lin ang="10800025" scaled="0"/>
          </a:gradFill>
          <a:ln cap="flat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D. Taniar, C.H.C. Leung, W. Rahayu, S. Goel: </a:t>
            </a:r>
            <a:r>
              <a:rPr b="0" i="1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High-Performance Parallel Database Processing and Grid Databases</a:t>
            </a: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, John Wiley &amp; Sons, 2008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elvetica Neue"/>
              <a:buNone/>
            </a:pP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1.7.</a:t>
            </a:r>
            <a:r>
              <a:rPr b="1" i="0" lang="en-US" sz="36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Structure of the book</a:t>
            </a:r>
            <a:endParaRPr/>
          </a:p>
        </p:txBody>
      </p:sp>
      <p:sp>
        <p:nvSpPr>
          <p:cNvPr id="265" name="Google Shape;265;p33"/>
          <p:cNvSpPr txBox="1"/>
          <p:nvPr>
            <p:ph idx="1" type="body"/>
          </p:nvPr>
        </p:nvSpPr>
        <p:spPr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Char char="■"/>
            </a:pPr>
            <a:r>
              <a:rPr b="1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Part I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Introduction and analytical models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Char char="■"/>
            </a:pPr>
            <a:r>
              <a:rPr b="1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Parts II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III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Parallel query processing, including parallel algorithms and methods for all important database processing operations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Char char="■"/>
            </a:pPr>
            <a:r>
              <a:rPr b="1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Part IV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Grid transaction management, covering the ACID properties of transaction as well as replication in Grid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Char char="■"/>
            </a:pPr>
            <a:r>
              <a:rPr b="1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Part V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Parallelism of other data-intensive applications (OLAP and data mining)</a:t>
            </a:r>
            <a:endParaRPr/>
          </a:p>
        </p:txBody>
      </p:sp>
      <p:sp>
        <p:nvSpPr>
          <p:cNvPr id="266" name="Google Shape;266;p33"/>
          <p:cNvSpPr txBox="1"/>
          <p:nvPr/>
        </p:nvSpPr>
        <p:spPr>
          <a:xfrm>
            <a:off x="0" y="6607175"/>
            <a:ext cx="9144000" cy="254100"/>
          </a:xfrm>
          <a:prstGeom prst="rect">
            <a:avLst/>
          </a:prstGeom>
          <a:gradFill>
            <a:gsLst>
              <a:gs pos="0">
                <a:srgbClr val="C3E684">
                  <a:alpha val="62745"/>
                </a:srgbClr>
              </a:gs>
              <a:gs pos="100000">
                <a:srgbClr val="FFCC99">
                  <a:alpha val="82745"/>
                </a:srgbClr>
              </a:gs>
            </a:gsLst>
            <a:lin ang="10800025" scaled="0"/>
          </a:gradFill>
          <a:ln cap="flat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D. Taniar, C.H.C. Leung, W. Rahayu, S. Goel: </a:t>
            </a:r>
            <a:r>
              <a:rPr b="0" i="1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High-Performance Parallel Database Processing and Grid Databases</a:t>
            </a: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, John Wiley &amp; Sons, 2008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elvetica Neue"/>
              <a:buNone/>
            </a:pP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1.8.</a:t>
            </a:r>
            <a:r>
              <a:rPr b="1" i="0" lang="en-US" sz="36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Summary</a:t>
            </a:r>
            <a:endParaRPr/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Char char="■"/>
            </a:pPr>
            <a:r>
              <a:rPr b="1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What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How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parallel query processing:</a:t>
            </a:r>
            <a:endParaRPr/>
          </a:p>
          <a:p>
            <a:pPr indent="-3937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is parallelism necessary in database processing?</a:t>
            </a:r>
            <a:endParaRPr/>
          </a:p>
          <a:p>
            <a:pPr indent="-4048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can be achieved by parallelism in database processing?</a:t>
            </a:r>
            <a:endParaRPr/>
          </a:p>
          <a:p>
            <a:pPr indent="-4048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parallelism performed in database processing?</a:t>
            </a:r>
            <a:endParaRPr/>
          </a:p>
          <a:p>
            <a:pPr indent="-4048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facilities of parallel computing can be used?</a:t>
            </a:r>
            <a:endParaRPr/>
          </a:p>
        </p:txBody>
      </p:sp>
      <p:sp>
        <p:nvSpPr>
          <p:cNvPr id="273" name="Google Shape;273;p34"/>
          <p:cNvSpPr txBox="1"/>
          <p:nvPr/>
        </p:nvSpPr>
        <p:spPr>
          <a:xfrm>
            <a:off x="0" y="6607175"/>
            <a:ext cx="9144000" cy="254100"/>
          </a:xfrm>
          <a:prstGeom prst="rect">
            <a:avLst/>
          </a:prstGeom>
          <a:gradFill>
            <a:gsLst>
              <a:gs pos="0">
                <a:srgbClr val="C3E684">
                  <a:alpha val="62745"/>
                </a:srgbClr>
              </a:gs>
              <a:gs pos="100000">
                <a:srgbClr val="FFCC99">
                  <a:alpha val="82745"/>
                </a:srgbClr>
              </a:gs>
            </a:gsLst>
            <a:lin ang="10800025" scaled="0"/>
          </a:gradFill>
          <a:ln cap="flat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D. Taniar, C.H.C. Leung, W. Rahayu, S. Goel: </a:t>
            </a:r>
            <a:r>
              <a:rPr b="0" i="1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High-Performance Parallel Database Processing and Grid Databases</a:t>
            </a: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, John Wiley &amp; Sons, 2008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/>
          <p:nvPr>
            <p:ph type="ctrTitle"/>
          </p:nvPr>
        </p:nvSpPr>
        <p:spPr>
          <a:xfrm>
            <a:off x="0" y="1143000"/>
            <a:ext cx="9144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82DC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rgbClr val="8682DC"/>
                </a:solidFill>
                <a:latin typeface="Tahoma"/>
                <a:ea typeface="Tahoma"/>
                <a:cs typeface="Tahoma"/>
                <a:sym typeface="Tahoma"/>
              </a:rPr>
              <a:t>Continue to Chapter 2…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elvetica Neue"/>
              <a:buNone/>
            </a:pP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1.2.</a:t>
            </a:r>
            <a:r>
              <a:rPr b="1" i="0" lang="en-US" sz="36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Motivations</a:t>
            </a:r>
            <a:endParaRPr/>
          </a:p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example:</a:t>
            </a:r>
            <a:endParaRPr/>
          </a:p>
        </p:txBody>
      </p:sp>
      <p:sp>
        <p:nvSpPr>
          <p:cNvPr id="63" name="Google Shape;63;p7"/>
          <p:cNvSpPr txBox="1"/>
          <p:nvPr/>
        </p:nvSpPr>
        <p:spPr>
          <a:xfrm>
            <a:off x="0" y="6607175"/>
            <a:ext cx="9144000" cy="254100"/>
          </a:xfrm>
          <a:prstGeom prst="rect">
            <a:avLst/>
          </a:prstGeom>
          <a:gradFill>
            <a:gsLst>
              <a:gs pos="0">
                <a:srgbClr val="C3E684">
                  <a:alpha val="62745"/>
                </a:srgbClr>
              </a:gs>
              <a:gs pos="100000">
                <a:srgbClr val="FFCC99">
                  <a:alpha val="82745"/>
                </a:srgbClr>
              </a:gs>
            </a:gsLst>
            <a:lin ang="10800025" scaled="0"/>
          </a:gradFill>
          <a:ln cap="flat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D. Taniar, C.H.C. Leung, W. Rahayu, S. Goel: </a:t>
            </a:r>
            <a:r>
              <a:rPr b="0" i="1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High-Performance Parallel Database Processing and Grid Databases</a:t>
            </a: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, John Wiley &amp; Sons, 2008</a:t>
            </a:r>
            <a:endParaRPr/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2895600"/>
            <a:ext cx="5630862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/>
          <p:nvPr>
            <p:ph idx="1" type="body"/>
          </p:nvPr>
        </p:nvSpPr>
        <p:spPr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parallel processing, and why not just use a faster computer ?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 fast computers have speed limitations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Limited by speed of light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hardware limitations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8462" lvl="1" marL="10271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Parallel processing divides a large task into smaller subtasks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processing works well with parallelism (coarse-grained parallelism)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Lesser complexity but need to work with a large volume of data</a:t>
            </a:r>
            <a:endParaRPr/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elvetica Neue"/>
              <a:buNone/>
            </a:pP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1.2.</a:t>
            </a:r>
            <a:r>
              <a:rPr b="1" i="0" lang="en-US" sz="36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Motivations (cont’d)</a:t>
            </a:r>
            <a:endParaRPr/>
          </a:p>
        </p:txBody>
      </p:sp>
      <p:sp>
        <p:nvSpPr>
          <p:cNvPr id="71" name="Google Shape;71;p8"/>
          <p:cNvSpPr txBox="1"/>
          <p:nvPr/>
        </p:nvSpPr>
        <p:spPr>
          <a:xfrm>
            <a:off x="0" y="6607175"/>
            <a:ext cx="9144000" cy="254100"/>
          </a:xfrm>
          <a:prstGeom prst="rect">
            <a:avLst/>
          </a:prstGeom>
          <a:gradFill>
            <a:gsLst>
              <a:gs pos="0">
                <a:srgbClr val="C3E684">
                  <a:alpha val="62745"/>
                </a:srgbClr>
              </a:gs>
              <a:gs pos="100000">
                <a:srgbClr val="FFCC99">
                  <a:alpha val="82745"/>
                </a:srgbClr>
              </a:gs>
            </a:gsLst>
            <a:lin ang="10800025" scaled="0"/>
          </a:gradFill>
          <a:ln cap="flat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D. Taniar, C.H.C. Leung, W. Rahayu, S. Goel: </a:t>
            </a:r>
            <a:r>
              <a:rPr b="0" i="1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High-Performance Parallel Database Processing and Grid Databases</a:t>
            </a: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, John Wiley &amp; Sons, 2008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elvetica Neue"/>
              <a:buNone/>
            </a:pP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1.3.</a:t>
            </a:r>
            <a:r>
              <a:rPr b="1" i="0" lang="en-US" sz="36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Objectives</a:t>
            </a:r>
            <a:endParaRPr/>
          </a:p>
        </p:txBody>
      </p:sp>
      <p:sp>
        <p:nvSpPr>
          <p:cNvPr id="77" name="Google Shape;77;p9"/>
          <p:cNvSpPr txBox="1"/>
          <p:nvPr>
            <p:ph idx="1" type="body"/>
          </p:nvPr>
        </p:nvSpPr>
        <p:spPr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primary objective of parallel database processing is to gain performance improvement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main measures: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Char char="■"/>
            </a:pPr>
            <a:r>
              <a:rPr b="1" i="0" lang="en-US" sz="1800" u="none" cap="none" strike="noStrik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Throughput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number of tasks that can be completed within a given time interval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Char char="■"/>
            </a:pPr>
            <a:r>
              <a:rPr b="1" i="0" lang="en-US" sz="1800" u="none" cap="none" strike="noStrik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Response time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amount of time it takes to complete a single task from the time it is submitted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Metrics: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Speed up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Scale up</a:t>
            </a:r>
            <a:endParaRPr/>
          </a:p>
        </p:txBody>
      </p:sp>
      <p:sp>
        <p:nvSpPr>
          <p:cNvPr id="78" name="Google Shape;78;p9"/>
          <p:cNvSpPr txBox="1"/>
          <p:nvPr/>
        </p:nvSpPr>
        <p:spPr>
          <a:xfrm>
            <a:off x="0" y="6607175"/>
            <a:ext cx="9144000" cy="254100"/>
          </a:xfrm>
          <a:prstGeom prst="rect">
            <a:avLst/>
          </a:prstGeom>
          <a:gradFill>
            <a:gsLst>
              <a:gs pos="0">
                <a:srgbClr val="C3E684">
                  <a:alpha val="62745"/>
                </a:srgbClr>
              </a:gs>
              <a:gs pos="100000">
                <a:srgbClr val="FFCC99">
                  <a:alpha val="82745"/>
                </a:srgbClr>
              </a:gs>
            </a:gsLst>
            <a:lin ang="10800025" scaled="0"/>
          </a:gradFill>
          <a:ln cap="flat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D. Taniar, C.H.C. Leung, W. Rahayu, S. Goel: </a:t>
            </a:r>
            <a:r>
              <a:rPr b="0" i="1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High-Performance Parallel Database Processing and Grid Databases</a:t>
            </a: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, John Wiley &amp; Sons, 2008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elvetica Neue"/>
              <a:buNone/>
            </a:pP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1.3.</a:t>
            </a:r>
            <a:r>
              <a:rPr b="1" i="0" lang="en-US" sz="36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Objectives</a:t>
            </a:r>
            <a:endParaRPr/>
          </a:p>
        </p:txBody>
      </p:sp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primary objective of parallel database processing is to gain performance improvement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main measures: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Throughput: the number of tasks that can be completed within a given time interval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 time: the amount of time it takes to complete a single task from the time it is submitted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Metrics: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Char char="■"/>
            </a:pPr>
            <a:r>
              <a:rPr b="1" i="0" lang="en-US" sz="1800" u="none" cap="none" strike="noStrik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Speed up</a:t>
            </a:r>
            <a:endParaRPr b="0" i="0" sz="1800" u="none" cap="none" strike="noStrike">
              <a:solidFill>
                <a:srgbClr val="A500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5612" lvl="1" marL="10271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Char char="■"/>
            </a:pPr>
            <a:r>
              <a:rPr b="1" i="0" lang="en-US" sz="1800" u="none" cap="none" strike="noStrik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Scale up</a:t>
            </a:r>
            <a:endParaRPr/>
          </a:p>
        </p:txBody>
      </p:sp>
      <p:sp>
        <p:nvSpPr>
          <p:cNvPr id="85" name="Google Shape;85;p10"/>
          <p:cNvSpPr txBox="1"/>
          <p:nvPr/>
        </p:nvSpPr>
        <p:spPr>
          <a:xfrm>
            <a:off x="0" y="6607175"/>
            <a:ext cx="9144000" cy="254100"/>
          </a:xfrm>
          <a:prstGeom prst="rect">
            <a:avLst/>
          </a:prstGeom>
          <a:gradFill>
            <a:gsLst>
              <a:gs pos="0">
                <a:srgbClr val="C3E684">
                  <a:alpha val="62745"/>
                </a:srgbClr>
              </a:gs>
              <a:gs pos="100000">
                <a:srgbClr val="FFCC99">
                  <a:alpha val="82745"/>
                </a:srgbClr>
              </a:gs>
            </a:gsLst>
            <a:lin ang="10800025" scaled="0"/>
          </a:gradFill>
          <a:ln cap="flat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D. Taniar, C.H.C. Leung, W. Rahayu, S. Goel: </a:t>
            </a:r>
            <a:r>
              <a:rPr b="0" i="1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High-Performance Parallel Database Processing and Grid Databases</a:t>
            </a: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, John Wiley &amp; Sons, 2008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idx="1" type="body"/>
          </p:nvPr>
        </p:nvSpPr>
        <p:spPr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Speed up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improvement gained because of extra processing elements added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a given task in less time by increasing the degree of parallelism</a:t>
            </a:r>
            <a:endParaRPr/>
          </a:p>
          <a:p>
            <a:pPr indent="-398462" lvl="1" marL="10271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speed up: performance improvement growing linearly with additional resources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Superlinear speed up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Sublinear speed up</a:t>
            </a:r>
            <a:endParaRPr/>
          </a:p>
        </p:txBody>
      </p:sp>
      <p:sp>
        <p:nvSpPr>
          <p:cNvPr id="91" name="Google Shape;91;p11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elvetica Neue"/>
              <a:buNone/>
            </a:pP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1.3.</a:t>
            </a:r>
            <a:r>
              <a:rPr b="1" i="0" lang="en-US" sz="36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Objectives (cont’d)</a:t>
            </a:r>
            <a:endParaRPr/>
          </a:p>
        </p:txBody>
      </p:sp>
      <p:sp>
        <p:nvSpPr>
          <p:cNvPr id="92" name="Google Shape;92;p11"/>
          <p:cNvSpPr txBox="1"/>
          <p:nvPr/>
        </p:nvSpPr>
        <p:spPr>
          <a:xfrm>
            <a:off x="0" y="6607175"/>
            <a:ext cx="9144000" cy="254100"/>
          </a:xfrm>
          <a:prstGeom prst="rect">
            <a:avLst/>
          </a:prstGeom>
          <a:gradFill>
            <a:gsLst>
              <a:gs pos="0">
                <a:srgbClr val="C3E684">
                  <a:alpha val="62745"/>
                </a:srgbClr>
              </a:gs>
              <a:gs pos="100000">
                <a:srgbClr val="FFCC99">
                  <a:alpha val="82745"/>
                </a:srgbClr>
              </a:gs>
            </a:gsLst>
            <a:lin ang="10800025" scaled="0"/>
          </a:gradFill>
          <a:ln cap="flat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D. Taniar, C.H.C. Leung, W. Rahayu, S. Goel: </a:t>
            </a:r>
            <a:r>
              <a:rPr b="0" i="1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High-Performance Parallel Database Processing and Grid Databases</a:t>
            </a: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, John Wiley &amp; Sons, 2008</a:t>
            </a:r>
            <a:endParaRPr/>
          </a:p>
        </p:txBody>
      </p:sp>
      <p:pic>
        <p:nvPicPr>
          <p:cNvPr id="93" name="Google Shape;9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5800" y="4267200"/>
            <a:ext cx="4213226" cy="1993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94" name="Google Shape;9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5715000"/>
            <a:ext cx="3505200" cy="5222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idx="1" type="body"/>
          </p:nvPr>
        </p:nvSpPr>
        <p:spPr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Scale up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Handling of larger tasks by increasing the degree of parallelism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ability to process larger tasks in the same amount of time by providing more resources.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8462" lvl="1" marL="10271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scale up: the ability to maintain the same level of performance when both the workload and the resources are proportionally added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Transactional scale up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scale up</a:t>
            </a:r>
            <a:endParaRPr/>
          </a:p>
        </p:txBody>
      </p:sp>
      <p:sp>
        <p:nvSpPr>
          <p:cNvPr id="100" name="Google Shape;100;p12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elvetica Neue"/>
              <a:buNone/>
            </a:pP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1.3.</a:t>
            </a:r>
            <a:r>
              <a:rPr b="1" i="0" lang="en-US" sz="36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Objectives (cont’d)</a:t>
            </a:r>
            <a:endParaRPr/>
          </a:p>
        </p:txBody>
      </p:sp>
      <p:sp>
        <p:nvSpPr>
          <p:cNvPr id="101" name="Google Shape;101;p12"/>
          <p:cNvSpPr txBox="1"/>
          <p:nvPr/>
        </p:nvSpPr>
        <p:spPr>
          <a:xfrm>
            <a:off x="0" y="6607175"/>
            <a:ext cx="9144000" cy="254100"/>
          </a:xfrm>
          <a:prstGeom prst="rect">
            <a:avLst/>
          </a:prstGeom>
          <a:gradFill>
            <a:gsLst>
              <a:gs pos="0">
                <a:srgbClr val="C3E684">
                  <a:alpha val="62745"/>
                </a:srgbClr>
              </a:gs>
              <a:gs pos="100000">
                <a:srgbClr val="FFCC99">
                  <a:alpha val="82745"/>
                </a:srgbClr>
              </a:gs>
            </a:gsLst>
            <a:lin ang="10800025" scaled="0"/>
          </a:gradFill>
          <a:ln cap="flat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D. Taniar, C.H.C. Leung, W. Rahayu, S. Goel: </a:t>
            </a:r>
            <a:r>
              <a:rPr b="0" i="1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High-Performance Parallel Database Processing and Grid Databases</a:t>
            </a:r>
            <a:r>
              <a:rPr b="0" i="0" lang="en-US" sz="1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, John Wiley &amp; Sons, 2008</a:t>
            </a:r>
            <a:endParaRPr/>
          </a:p>
        </p:txBody>
      </p:sp>
      <p:pic>
        <p:nvPicPr>
          <p:cNvPr id="102" name="Google Shape;10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4468812"/>
            <a:ext cx="4170362" cy="17795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03" name="Google Shape;10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5672137"/>
            <a:ext cx="4038600" cy="5762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ature">
  <a:themeElements>
    <a:clrScheme name="Nature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C9DDF1"/>
      </a:accent4>
      <a:accent5>
        <a:srgbClr val="FAC164"/>
      </a:accent5>
      <a:accent6>
        <a:srgbClr val="FFFFFF"/>
      </a:accent6>
      <a:hlink>
        <a:srgbClr val="B0AE6A"/>
      </a:hlink>
      <a:folHlink>
        <a:srgbClr val="C3E6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