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6858000" cx="9144000"/>
  <p:notesSz cx="6997700" cy="92837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80">
          <p15:clr>
            <a:srgbClr val="000000"/>
          </p15:clr>
        </p15:guide>
        <p15:guide id="2" pos="52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80" orient="horz"/>
        <p:guide pos="5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3987" y="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931862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12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1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5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9" name="Google Shape;189;p1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3" name="Google Shape;203;p2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0" name="Google Shape;210;p2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22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4" name="Google Shape;234;p2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1" name="Google Shape;241;p2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8" name="Google Shape;248;p26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5" name="Google Shape;255;p2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2" name="Google Shape;262;p28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28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9" name="Google Shape;269;p2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p29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6" name="Google Shape;276;p3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30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3" name="Google Shape;283;p3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3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0" name="Google Shape;290;p3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32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7" name="Google Shape;297;p3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3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4" name="Google Shape;304;p3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34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1" name="Google Shape;311;p3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35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8" name="Google Shape;318;p36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p36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7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5" name="Google Shape;355;p3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37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8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2" name="Google Shape;362;p38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3" name="Google Shape;363;p38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9" name="Google Shape;399;p3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39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6" name="Google Shape;406;p4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p40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3" name="Google Shape;413;p4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4" name="Google Shape;414;p4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0" name="Google Shape;420;p4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1" name="Google Shape;421;p42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7" name="Google Shape;427;p4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8" name="Google Shape;428;p4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3" name="Google Shape;433;p4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p44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5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0" name="Google Shape;440;p4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Google Shape;441;p45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6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7" name="Google Shape;447;p46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46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4000" lIns="88000" spcFirstLastPara="1" rIns="88000" wrap="square" tIns="44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000" lIns="88000" spcFirstLastPara="1" rIns="88000" wrap="square" tIns="44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C33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  <a:defRPr/>
            </a:lvl1pPr>
            <a:lvl2pPr lvl="1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lvl="2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lvl="3" rtl="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lvl="4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lvl="5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lvl="6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lvl="7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lvl="8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814388" y="1093788"/>
            <a:ext cx="37545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rtl="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rtl="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rtl="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rtl="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14325" lvl="4" marL="22860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55" name="Google Shape;55;p12"/>
          <p:cNvSpPr txBox="1"/>
          <p:nvPr>
            <p:ph idx="2" type="body"/>
          </p:nvPr>
        </p:nvSpPr>
        <p:spPr>
          <a:xfrm>
            <a:off x="4721225" y="1093788"/>
            <a:ext cx="37545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rtl="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rtl="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rtl="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rtl="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14325" lvl="4" marL="22860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rtl="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rtl="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rtl="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rtl="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rtl="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rtl="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rtl="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rtl="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rtl="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rtl="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 rot="5400000">
            <a:off x="4895900" y="2047825"/>
            <a:ext cx="58800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 rot="5400000">
            <a:off x="781100" y="104725"/>
            <a:ext cx="58800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rtl="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 rot="5400000">
            <a:off x="2193062" y="-285013"/>
            <a:ext cx="4903800" cy="76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rtl="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rtl="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rtl="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rtl="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rtl="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rtl="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rtl="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rtl="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rtl="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55600" lvl="3" marL="1828800" rtl="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23850" lvl="4" marL="2286000" rtl="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rtl="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rtl="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rtl="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rtl="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rtl="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rtl="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rtl="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rtl="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rtl="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rtl="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rtl="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rtl="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4800" lvl="4" marL="22860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0" name="Google Shape;50;p1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rtl="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rtl="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rtl="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1" name="Google Shape;51;p1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rtl="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rtl="0" algn="l">
              <a:spcBef>
                <a:spcPts val="56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04800" lvl="4" marL="22860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rtl="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www.db-book.com/" TargetMode="External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524000" y="1397000"/>
            <a:ext cx="6096000" cy="40641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1"/>
          <p:cNvSpPr txBox="1"/>
          <p:nvPr/>
        </p:nvSpPr>
        <p:spPr>
          <a:xfrm>
            <a:off x="2705100" y="5726112"/>
            <a:ext cx="36894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6</a:t>
            </a:r>
            <a:r>
              <a:rPr b="1" baseline="30000" i="0" lang="en-US" sz="16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6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b="0" i="0" lang="en-US" sz="16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C3300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i="0" lang="en-US" sz="12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2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"/>
              </a:rPr>
              <a:t>www.db-book.com</a:t>
            </a:r>
            <a:r>
              <a:rPr b="1" i="0" lang="en-US" sz="1200" u="none" cap="none" strike="noStrike">
                <a:solidFill>
                  <a:srgbClr val="CC33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pic>
        <p:nvPicPr>
          <p:cNvPr descr="Cover-6Ed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392237" cy="170021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3"/>
          <p:cNvSpPr txBox="1"/>
          <p:nvPr/>
        </p:nvSpPr>
        <p:spPr>
          <a:xfrm>
            <a:off x="6762750" y="6613525"/>
            <a:ext cx="23814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4446587" y="6613525"/>
            <a:ext cx="5145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18.</a:t>
            </a:r>
            <a:fld id="{00000000-1234-1234-1234-123412341234}" type="slidenum">
              <a:rPr b="1" i="0" lang="en-US" sz="10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effectLst>
                  <a:outerShdw blurRad="38100" algn="tl" dir="2700000" dist="38100">
                    <a:srgbClr val="DDDDDD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3"/>
          <p:cNvSpPr txBox="1"/>
          <p:nvPr/>
        </p:nvSpPr>
        <p:spPr>
          <a:xfrm>
            <a:off x="0" y="6613525"/>
            <a:ext cx="2574900" cy="2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Helvetica Neue"/>
              <a:buNone/>
            </a:pPr>
            <a:r>
              <a:rPr b="1" i="0" lang="en-US" sz="10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- 6</a:t>
            </a:r>
            <a:r>
              <a:rPr b="1" baseline="30000" i="0" lang="en-US" sz="10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8916987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over-6Ed" id="25" name="Google Shape;25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175" y="0"/>
            <a:ext cx="668337" cy="815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CC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Chapter 18: Parallel Databases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754187" y="-560387"/>
            <a:ext cx="184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647700" y="85725"/>
            <a:ext cx="821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Comparison of Partitioning Techniques (Cont.)</a:t>
            </a:r>
            <a:endParaRPr/>
          </a:p>
        </p:txBody>
      </p:sp>
      <p:sp>
        <p:nvSpPr>
          <p:cNvPr id="128" name="Google Shape;128;p23"/>
          <p:cNvSpPr txBox="1"/>
          <p:nvPr>
            <p:ph idx="4294967295" type="body"/>
          </p:nvPr>
        </p:nvSpPr>
        <p:spPr>
          <a:xfrm>
            <a:off x="838200" y="1079500"/>
            <a:ext cx="7848600" cy="42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Range partitioning: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Provides data clustering by partitioning attribute value.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 for sequential access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 for point queries on partitioning attribute: only one disk needs to be accessed.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range queries on partitioning attribute, one to a few disks may need to be accessed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Remaining disks are available for other queries.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 if result tuples are from one to a few blocks.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many blocks are to be fetched, they are still fetched from one to a few disks, and potential parallelism  in disk access is wasted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execution skew.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1885950" y="561975"/>
            <a:ext cx="184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609600" y="1524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Partitioning a Relation across Disks</a:t>
            </a:r>
            <a:endParaRPr/>
          </a:p>
        </p:txBody>
      </p:sp>
      <p:sp>
        <p:nvSpPr>
          <p:cNvPr id="136" name="Google Shape;136;p24"/>
          <p:cNvSpPr txBox="1"/>
          <p:nvPr>
            <p:ph idx="4294967295" type="body"/>
          </p:nvPr>
        </p:nvSpPr>
        <p:spPr>
          <a:xfrm>
            <a:off x="838200" y="1079500"/>
            <a:ext cx="76614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relation contains only a few tuples which will fit into a single disk block, then assign the relation to a single disk.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 relations are preferably partitioned across all the available disks.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relation consists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disk blocks and there are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disks available in the system, then the relation should be allocated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m,n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disks.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Handling of Skew</a:t>
            </a:r>
            <a:endParaRPr/>
          </a:p>
        </p:txBody>
      </p:sp>
      <p:sp>
        <p:nvSpPr>
          <p:cNvPr id="143" name="Google Shape;143;p25"/>
          <p:cNvSpPr txBox="1"/>
          <p:nvPr>
            <p:ph idx="4294967295" type="body"/>
          </p:nvPr>
        </p:nvSpPr>
        <p:spPr>
          <a:xfrm>
            <a:off x="838200" y="1079500"/>
            <a:ext cx="7661400" cy="47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distribution of tuples to disks may be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skewed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— that is, some disks have many tuples, while others may have fewer tuples.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Types of skew: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Attribute-value skew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values appear in the partitioning attributes of many tuples; all the tuples with the same value for the partitioning attribute end up in the same partition.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occur with range-partitioning and hash-partitioning.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 skew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range-partitioning, badly chosen partition vector may assign too many tuples to some partitions and too few to others.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 likely with hash-partitioning if a good hash-function is chosen.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590550" y="5715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Handling Skew in Range-Partitioning</a:t>
            </a:r>
            <a:endParaRPr/>
          </a:p>
        </p:txBody>
      </p:sp>
      <p:sp>
        <p:nvSpPr>
          <p:cNvPr id="150" name="Google Shape;150;p26"/>
          <p:cNvSpPr txBox="1"/>
          <p:nvPr>
            <p:ph idx="4294967295" type="body"/>
          </p:nvPr>
        </p:nvSpPr>
        <p:spPr>
          <a:xfrm>
            <a:off x="838200" y="1079500"/>
            <a:ext cx="7551600" cy="52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create a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balanced partitioning vector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(assuming partitioning attribute forms a key of the relation):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 the relation on the partitioning attribute.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 the partition vector by scanning the relation in sorted order as follows.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every 1/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30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the relation has been read, the value of  the partitioning attribute of the next tuple is added to the partition vector.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denotes the number of partitions to be constructed.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Duplicate entries or imbalances can result if duplicates are present in partitioning attributes.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 technique based on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histograms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used in practice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Handling Skew using Histograms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850900" y="1079500"/>
            <a:ext cx="8293200" cy="11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Balanced partitioning vector can be constructed from histogram in a relatively straightforward fashion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 uniform distribution within each range of the histogram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Histogram can be constructed by scanning relation, or sampling (blocks containing) tuples of the relation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5300" y="2806700"/>
            <a:ext cx="5256211" cy="3703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561975" y="4699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Handling Skew Using Virtual Processor Partitioning 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Skew in range partitioning can be handled elegantly using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processor partitioning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large number of partitions (say 10 to 20 times the number of processors)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 virtual processors to partitions either in round-robin fashion or based on estimated cost of processing each virtual partition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idea: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any normal partition would have been skewed, it is very likely the skew is spread over a number of virtual partitions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Skewed virtual partitions get spread across a number of processors, so work gets distributed evenly!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Interquery Parallelism</a:t>
            </a:r>
            <a:endParaRPr/>
          </a:p>
        </p:txBody>
      </p:sp>
      <p:sp>
        <p:nvSpPr>
          <p:cNvPr id="172" name="Google Shape;172;p29"/>
          <p:cNvSpPr txBox="1"/>
          <p:nvPr>
            <p:ph idx="4294967295" type="body"/>
          </p:nvPr>
        </p:nvSpPr>
        <p:spPr>
          <a:xfrm>
            <a:off x="838200" y="1079500"/>
            <a:ext cx="7645500" cy="52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Queries/transactions execute in parallel with one another.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Increases transaction throughput; used primarily to scale up a transaction processing system to support a larger number of transactions per second.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Easiest form of parallelism to support, particularly in a shared-memory parallel database, because even sequential database systems support concurrent processing.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complicated to implement on shared-disk or shared-nothing architectures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Locking and logging must be coordinated by passing messages between processors.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in a local buffer may have been updated at another processor.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Cache-coherency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has to be maintained — reads and writes of data in buffer must find latest version of data.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Cache Coherency Protocol</a:t>
            </a:r>
            <a:endParaRPr/>
          </a:p>
        </p:txBody>
      </p:sp>
      <p:sp>
        <p:nvSpPr>
          <p:cNvPr id="179" name="Google Shape;179;p30"/>
          <p:cNvSpPr txBox="1"/>
          <p:nvPr>
            <p:ph idx="4294967295" type="body"/>
          </p:nvPr>
        </p:nvSpPr>
        <p:spPr>
          <a:xfrm>
            <a:off x="838200" y="1079500"/>
            <a:ext cx="75471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of a cache coherency protocol for shared disk systems: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reading/writing to a page, the page must be locked in shared/exclusive mode.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locking a page, the page must be read from disk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unlocking a page, the page must be written to disk if it was modified.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complex protocols with fewer disk reads/writes exist.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Cache coherency protocols for shared-nothing systems are similar. Each database page is assigned a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processor. Requests to fetch the page or write it to disk are sent to the home processor.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Intraquery Parallelism</a:t>
            </a:r>
            <a:endParaRPr/>
          </a:p>
        </p:txBody>
      </p:sp>
      <p:sp>
        <p:nvSpPr>
          <p:cNvPr id="186" name="Google Shape;186;p31"/>
          <p:cNvSpPr txBox="1"/>
          <p:nvPr>
            <p:ph idx="4294967295" type="body"/>
          </p:nvPr>
        </p:nvSpPr>
        <p:spPr>
          <a:xfrm>
            <a:off x="838200" y="1079500"/>
            <a:ext cx="74787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Execution of a single query in parallel on multiple processors/disks; important for speeding up long-running queries.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complementary forms of intraquery parallelism: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Intraoperation Parallelism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parallelize the execution of each individual operation in the query.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Interoperation Parallelism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execute the different operations in a query expression in parallel.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the first form scales better with increasing parallelism because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number of tuples processed by each operation is typically more than the number of operations in a query.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666750" y="109537"/>
            <a:ext cx="8477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Parallel Processing of Relational Operations</a:t>
            </a:r>
            <a:endParaRPr/>
          </a:p>
        </p:txBody>
      </p:sp>
      <p:sp>
        <p:nvSpPr>
          <p:cNvPr id="193" name="Google Shape;193;p32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discussion of parallel algorithms assumes: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read-only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queries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shared-nothing architecture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processors,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disks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 where disk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associated with processor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a processor has multiple disks they can simply simulate a single disk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Shared-nothing architectures can be efficiently simulated on shared-memory and shared-disk systems. 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Algorithms for shared-nothing systems can thus be run on shared-memory and shared-disk systems.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However, some optimizations may be possible.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Chapter 18: Parallel Databases</a:t>
            </a:r>
            <a:endParaRPr/>
          </a:p>
        </p:txBody>
      </p:sp>
      <p:sp>
        <p:nvSpPr>
          <p:cNvPr id="72" name="Google Shape;72;p15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I/O Parallelism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Interquery Parallelism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Intraquery Parallelism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Intraoperation Parallelism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Interoperation Parallelism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of Parallel Systems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457200" y="8572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Parallel Sort</a:t>
            </a:r>
            <a:endParaRPr/>
          </a:p>
        </p:txBody>
      </p:sp>
      <p:sp>
        <p:nvSpPr>
          <p:cNvPr id="200" name="Google Shape;200;p33"/>
          <p:cNvSpPr txBox="1"/>
          <p:nvPr>
            <p:ph idx="4294967295" type="body"/>
          </p:nvPr>
        </p:nvSpPr>
        <p:spPr>
          <a:xfrm>
            <a:off x="838200" y="1079500"/>
            <a:ext cx="76041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Range-Partitioning Sort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processors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≤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-1 to do sorting.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range-partition vector with m entries, on the sorting attributes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Redistribute the relation using range partitioning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all tuples that lie in the i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range are sent to processor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stores the tuples it received temporarily on disk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step requires I/O and communication overhead.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processor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sorts its partition of the relation locally.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processors executes same operation (sort) in parallel with other processors, without any interaction with the others (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parallelism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merge operation is trivial: range-partitioning ensures that, for 1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  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 key values in processor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30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all less than the key values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Parallel Sort (Cont.)</a:t>
            </a:r>
            <a:endParaRPr/>
          </a:p>
        </p:txBody>
      </p:sp>
      <p:sp>
        <p:nvSpPr>
          <p:cNvPr id="207" name="Google Shape;207;p34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 External Sort-Merge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 the relation has already been partitioned among disks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(in whatever manner).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processor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locally sorts the data on disk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sorted runs on each processor are then merged to get the final sorted output.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Parallelize the merging of sorted runs as follows: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sorted partitions at each processor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range-partitioned across the processors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processor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performs a merge on the streams as they are received, to get a single sorted run.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sorted runs on processors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,...,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concatenated to get the final result.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Parallel Join</a:t>
            </a:r>
            <a:endParaRPr/>
          </a:p>
        </p:txBody>
      </p:sp>
      <p:sp>
        <p:nvSpPr>
          <p:cNvPr id="214" name="Google Shape;214;p35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join operation requires pairs of tuples to be tested to see if they satisfy the join condition, and if they do, the pair is added to the join output.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 join algorithms attempt to split the pairs to be tested over several processors.  Each processor then computes part of the join locally. 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 final step, the results from each processor can be collected together to produce the final result.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Partitioned Join</a:t>
            </a:r>
            <a:endParaRPr/>
          </a:p>
        </p:txBody>
      </p:sp>
      <p:sp>
        <p:nvSpPr>
          <p:cNvPr id="221" name="Google Shape;221;p36"/>
          <p:cNvSpPr txBox="1"/>
          <p:nvPr>
            <p:ph idx="4294967295" type="body"/>
          </p:nvPr>
        </p:nvSpPr>
        <p:spPr>
          <a:xfrm>
            <a:off x="741362" y="1079500"/>
            <a:ext cx="77073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equi-joins and natural joins, it is possible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two input relations across the processors, and compute the join locally at each processor.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the input relations, and we want to compute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     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r.A=s.B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each are partitioned into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partitions, denoted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use either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range partitioning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 partitioning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must be partitioned on their join attributes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.A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.B), using the same range-partitioning vector or hash function.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sent to processor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processor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locally computes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i.A=si.B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Any of the standard join methods can be used.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22" name="Google Shape;222;p36"/>
          <p:cNvGrpSpPr/>
          <p:nvPr/>
        </p:nvGrpSpPr>
        <p:grpSpPr>
          <a:xfrm>
            <a:off x="7343775" y="2114550"/>
            <a:ext cx="228600" cy="228600"/>
            <a:chOff x="4896" y="1440"/>
            <a:chExt cx="144" cy="144"/>
          </a:xfrm>
        </p:grpSpPr>
        <p:cxnSp>
          <p:nvCxnSpPr>
            <p:cNvPr id="223" name="Google Shape;223;p36"/>
            <p:cNvCxnSpPr/>
            <p:nvPr/>
          </p:nvCxnSpPr>
          <p:spPr>
            <a:xfrm>
              <a:off x="4896" y="144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4" name="Google Shape;224;p36"/>
            <p:cNvCxnSpPr/>
            <p:nvPr/>
          </p:nvCxnSpPr>
          <p:spPr>
            <a:xfrm>
              <a:off x="5040" y="144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5" name="Google Shape;225;p36"/>
            <p:cNvCxnSpPr/>
            <p:nvPr/>
          </p:nvCxnSpPr>
          <p:spPr>
            <a:xfrm>
              <a:off x="4896" y="144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6" name="Google Shape;226;p36"/>
            <p:cNvCxnSpPr/>
            <p:nvPr/>
          </p:nvCxnSpPr>
          <p:spPr>
            <a:xfrm>
              <a:off x="4896" y="1584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227" name="Google Shape;227;p36"/>
          <p:cNvGrpSpPr/>
          <p:nvPr/>
        </p:nvGrpSpPr>
        <p:grpSpPr>
          <a:xfrm>
            <a:off x="5129212" y="4552950"/>
            <a:ext cx="247650" cy="228600"/>
            <a:chOff x="3348" y="3120"/>
            <a:chExt cx="156" cy="144"/>
          </a:xfrm>
        </p:grpSpPr>
        <p:cxnSp>
          <p:nvCxnSpPr>
            <p:cNvPr id="228" name="Google Shape;228;p36"/>
            <p:cNvCxnSpPr/>
            <p:nvPr/>
          </p:nvCxnSpPr>
          <p:spPr>
            <a:xfrm>
              <a:off x="3348" y="312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29" name="Google Shape;229;p36"/>
            <p:cNvCxnSpPr/>
            <p:nvPr/>
          </p:nvCxnSpPr>
          <p:spPr>
            <a:xfrm>
              <a:off x="3360" y="312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0" name="Google Shape;230;p36"/>
            <p:cNvCxnSpPr/>
            <p:nvPr/>
          </p:nvCxnSpPr>
          <p:spPr>
            <a:xfrm>
              <a:off x="3360" y="3264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1" name="Google Shape;231;p36"/>
            <p:cNvCxnSpPr/>
            <p:nvPr/>
          </p:nvCxnSpPr>
          <p:spPr>
            <a:xfrm>
              <a:off x="3504" y="3120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Partitioned Join (Cont.)</a:t>
            </a:r>
            <a:endParaRPr/>
          </a:p>
        </p:txBody>
      </p:sp>
      <p:pic>
        <p:nvPicPr>
          <p:cNvPr id="238" name="Google Shape;23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287" y="812800"/>
            <a:ext cx="5378450" cy="55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Fragment-and-Replicate Join</a:t>
            </a:r>
            <a:endParaRPr/>
          </a:p>
        </p:txBody>
      </p:sp>
      <p:sp>
        <p:nvSpPr>
          <p:cNvPr id="245" name="Google Shape;245;p38"/>
          <p:cNvSpPr txBox="1"/>
          <p:nvPr>
            <p:ph idx="4294967295" type="body"/>
          </p:nvPr>
        </p:nvSpPr>
        <p:spPr>
          <a:xfrm>
            <a:off x="814387" y="1093787"/>
            <a:ext cx="7661400" cy="3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Partitioning not possible for some join conditions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non-equijoin conditions, such as r.A &gt; s.B.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joins were partitioning is not applicable, parallelization  can be accomplished by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fragment and replicate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technique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Depicted on next slide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Special case –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asymmetric fragment-and-replicate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of the relations, say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is partitioned; any partitioning technique can be used.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other relation,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is replicated across all the processors.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locally computes the join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all of s using any join technique.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685800" y="762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Depiction of Fragment-and-Replicate Joins</a:t>
            </a:r>
            <a:endParaRPr/>
          </a:p>
        </p:txBody>
      </p:sp>
      <p:pic>
        <p:nvPicPr>
          <p:cNvPr id="252" name="Google Shape;25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462" y="930275"/>
            <a:ext cx="6569077" cy="536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Fragment-and-Replicate Join (Cont.)</a:t>
            </a:r>
            <a:endParaRPr/>
          </a:p>
        </p:txBody>
      </p:sp>
      <p:sp>
        <p:nvSpPr>
          <p:cNvPr id="259" name="Google Shape;259;p40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 case: reduces the sizes of the relations at each processor.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partitioned into n partitions,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;s is partitioned into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partitions,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 partitioning technique may be used.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must be at least m * n processors.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Label the processors 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0,0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0,1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0,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1,0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i,j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computes the join of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In order to do so,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replicated to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i,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i,m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while s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replicated to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1,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-1,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 join technique can be used at each processor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i,j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Fragment-and-Replicate Join (Cont.)</a:t>
            </a:r>
            <a:endParaRPr/>
          </a:p>
        </p:txBody>
      </p:sp>
      <p:sp>
        <p:nvSpPr>
          <p:cNvPr id="266" name="Google Shape;266;p41"/>
          <p:cNvSpPr txBox="1"/>
          <p:nvPr>
            <p:ph idx="4294967295" type="body"/>
          </p:nvPr>
        </p:nvSpPr>
        <p:spPr>
          <a:xfrm>
            <a:off x="838200" y="1079500"/>
            <a:ext cx="75201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Both versions of fragment-and-replicate work with any join condition, since every tuple in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be tested with every tuple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Usually has a higher cost than partitioning, since one of the relations (for asymmetric fragment-and-replicate) or both relations (for general fragment-and-replicate) have to be replicated.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Sometimes asymmetric fragment-and-replicate is preferable even though partitioning could be used.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say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small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large, and already partitioned. It may be cheaper to replicate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across all processors, rather than repartition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the join attributes.</a:t>
            </a:r>
            <a:endParaRPr/>
          </a:p>
          <a:p>
            <a:pPr indent="-24003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Partitioned Parallel Hash-Join</a:t>
            </a:r>
            <a:endParaRPr/>
          </a:p>
        </p:txBody>
      </p:sp>
      <p:sp>
        <p:nvSpPr>
          <p:cNvPr id="273" name="Google Shape;273;p42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Parallelizing partitioned hash join: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smaller than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therefore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chosen as the build relation.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hash function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takes the join attribute value of each tuple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maps this tuple to one of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processors.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processor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reads the tuples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are on its disk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sends each tuple to the appropriate processor based on hash function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Let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denote the tuples of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are sent to processor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tuples of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received at the destination processors, they are partitioned further using another hash function,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which is used to compute the hash-join locally.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(Cont.)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/>
          </a:p>
        </p:txBody>
      </p:sp>
      <p:sp>
        <p:nvSpPr>
          <p:cNvPr id="79" name="Google Shape;79;p16"/>
          <p:cNvSpPr txBox="1"/>
          <p:nvPr>
            <p:ph idx="4294967295" type="body"/>
          </p:nvPr>
        </p:nvSpPr>
        <p:spPr>
          <a:xfrm>
            <a:off x="814387" y="1093787"/>
            <a:ext cx="7661400" cy="53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 machines are becoming quite common and affordable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Prices of microprocessors, memory and disks have dropped sharply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Recent desktop computers feature multiple processors and this trend is projected to accelerate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Databases are growing increasingly large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 volumes of transaction data are collected and stored for later analysis.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multimedia objects like images are increasingly stored in databases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Large-scale parallel database systems increasingly used for: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storing large volumes of data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processing time-consuming decision-support queries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providing high throughput for transaction processing </a:t>
            </a:r>
            <a:endParaRPr/>
          </a:p>
          <a:p>
            <a:pPr indent="-194309" lvl="1" marL="742950" marR="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Partitioned Parallel Hash-Join (Cont.)</a:t>
            </a:r>
            <a:endParaRPr/>
          </a:p>
        </p:txBody>
      </p:sp>
      <p:sp>
        <p:nvSpPr>
          <p:cNvPr id="280" name="Google Shape;280;p43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Once the tuples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have been distributed, the larger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redistributed across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processors using the hash function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Let r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denote the tuples of relation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that are sent to processor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tuples are received at the destination processors, they are repartitioned using the function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(just as the probe relation is partitioned in the sequential hash-join algorithm).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processor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executes the build and probe phases of the hash-join algorithm on the local partitions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produce a partition of the final result of the hash-join.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Hash-join optimizations can be applied to the parallel case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e.g., the hybrid hash-join algorithm can be used to cache some of the incoming tuples in memory and avoid the cost of writing them and reading them back in.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Parallel Nested-Loop Join</a:t>
            </a:r>
            <a:endParaRPr/>
          </a:p>
        </p:txBody>
      </p:sp>
      <p:sp>
        <p:nvSpPr>
          <p:cNvPr id="287" name="Google Shape;287;p44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Assume that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much smaller than relation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that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stored by partitioning.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is an index on a join attribute of relation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 each of the partitions of relation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asymmetric fragment-and-replicate, with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being replicated, and using the existing partitioning of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processor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a partition of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stored reads the tuples of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stored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replicates the tuples to every other processor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the end of this phase, relation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replicated at all sites that store tuples of relation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processor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performs an indexed nested-loop join of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the i</a:t>
            </a:r>
            <a:r>
              <a:rPr b="0" baseline="30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partition of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Other Relational Operations</a:t>
            </a:r>
            <a:endParaRPr/>
          </a:p>
        </p:txBody>
      </p:sp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Selection σ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(r)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θ is of the form a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v, where a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an attribute and v a value.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r is partitioned on a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selection is performed at a single processor.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θ is of the form l &lt;= a</a:t>
            </a:r>
            <a:r>
              <a:rPr b="0" baseline="-2500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&lt;= u  (i.e., θ is a range selection) and the relation has been range-partitioned on a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Selection is performed at each processor whose partition overlaps with the specified range of values.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all other cases: the selection is performed in parallel at all the processors.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Other Relational Operations (Cont.)</a:t>
            </a:r>
            <a:endParaRPr/>
          </a:p>
        </p:txBody>
      </p:sp>
      <p:sp>
        <p:nvSpPr>
          <p:cNvPr id="301" name="Google Shape;301;p46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Duplicate elimination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 by using either of the parallel sort techniques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eliminate duplicates as soon as they are found during sorting.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also partition the tuples (using either range- or hash- partitioning) and perform duplicate elimination locally at each processor.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Projection without duplicate elimination can be performed as tuples are read in from disk in parallel.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duplicate elimination is required, any of the above duplicate elimination techniques can be used.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Grouping/Aggregation</a:t>
            </a:r>
            <a:endParaRPr/>
          </a:p>
        </p:txBody>
      </p:sp>
      <p:sp>
        <p:nvSpPr>
          <p:cNvPr id="308" name="Google Shape;308;p47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 the relation on the grouping attributes and then compute the aggregate values locally at each processor.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reduce cost of transferring tuples during partitioning by partly computing aggregate values before partitioning.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the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aggregation operation: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 aggregation operation at each processor P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 those tuples stored on disk D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 in tuples with partial sums at each processor.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of the local aggregation is partitioned on the grouping attributes, and the aggregation performed again at each processor P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get the final result.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Fewer tuples need to be sent to other processors during partitioning.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/>
          <p:nvPr>
            <p:ph type="title"/>
          </p:nvPr>
        </p:nvSpPr>
        <p:spPr>
          <a:xfrm>
            <a:off x="727075" y="4318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Cost of Parallel Evaluation of Operations </a:t>
            </a:r>
            <a:endParaRPr/>
          </a:p>
        </p:txBody>
      </p:sp>
      <p:sp>
        <p:nvSpPr>
          <p:cNvPr id="315" name="Google Shape;315;p48"/>
          <p:cNvSpPr txBox="1"/>
          <p:nvPr>
            <p:ph idx="1" type="body"/>
          </p:nvPr>
        </p:nvSpPr>
        <p:spPr>
          <a:xfrm>
            <a:off x="787400" y="1311275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there is no skew in the partitioning, and there is no overhead due to the parallel evaluation, expected speed-up will be 1/n   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skew and overheads are also to be taken into account, the time taken by a parallel operation can be estimated as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T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T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max (T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…, T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time for partitioning the relations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time for assembling the results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time taken for the operation at processor P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needs to be estimated taking into account the skew, and the time wasted in contentions. 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Interoperator Parallelism</a:t>
            </a:r>
            <a:endParaRPr/>
          </a:p>
        </p:txBody>
      </p:sp>
      <p:sp>
        <p:nvSpPr>
          <p:cNvPr id="322" name="Google Shape;322;p49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Pipelined parallelism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a join of four relations 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r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r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r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up a pipeline that computes the three joins in parallel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P1 be assigned the computation of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temp1 = r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r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P2 be assigned the computation of temp2 = temp1     r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P3 be assigned the computation of temp2      r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of these operations can execute in parallel, sending result tuples it computes to the next operation even as it is computing further results</a:t>
            </a:r>
            <a:endParaRPr/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Provided a pipelineable join evaluation algorithm (e.g., indexed nested loops join) is used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23" name="Google Shape;323;p49"/>
          <p:cNvGrpSpPr/>
          <p:nvPr/>
        </p:nvGrpSpPr>
        <p:grpSpPr>
          <a:xfrm>
            <a:off x="2265362" y="1995487"/>
            <a:ext cx="190500" cy="165100"/>
            <a:chOff x="3808" y="3648"/>
            <a:chExt cx="144" cy="144"/>
          </a:xfrm>
        </p:grpSpPr>
        <p:cxnSp>
          <p:nvCxnSpPr>
            <p:cNvPr id="324" name="Google Shape;324;p49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5" name="Google Shape;325;p49"/>
            <p:cNvCxnSpPr/>
            <p:nvPr/>
          </p:nvCxnSpPr>
          <p:spPr>
            <a:xfrm>
              <a:off x="3808" y="37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6" name="Google Shape;326;p49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7" name="Google Shape;327;p49"/>
            <p:cNvCxnSpPr/>
            <p:nvPr/>
          </p:nvCxnSpPr>
          <p:spPr>
            <a:xfrm>
              <a:off x="3952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28" name="Google Shape;328;p49"/>
          <p:cNvGrpSpPr/>
          <p:nvPr/>
        </p:nvGrpSpPr>
        <p:grpSpPr>
          <a:xfrm>
            <a:off x="2887662" y="2008187"/>
            <a:ext cx="190500" cy="165100"/>
            <a:chOff x="3808" y="3648"/>
            <a:chExt cx="144" cy="144"/>
          </a:xfrm>
        </p:grpSpPr>
        <p:cxnSp>
          <p:nvCxnSpPr>
            <p:cNvPr id="329" name="Google Shape;329;p49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0" name="Google Shape;330;p49"/>
            <p:cNvCxnSpPr/>
            <p:nvPr/>
          </p:nvCxnSpPr>
          <p:spPr>
            <a:xfrm>
              <a:off x="3808" y="37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1" name="Google Shape;331;p49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2" name="Google Shape;332;p49"/>
            <p:cNvCxnSpPr/>
            <p:nvPr/>
          </p:nvCxnSpPr>
          <p:spPr>
            <a:xfrm>
              <a:off x="3952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33" name="Google Shape;333;p49"/>
          <p:cNvGrpSpPr/>
          <p:nvPr/>
        </p:nvGrpSpPr>
        <p:grpSpPr>
          <a:xfrm>
            <a:off x="3433762" y="1982787"/>
            <a:ext cx="190500" cy="165100"/>
            <a:chOff x="3808" y="3648"/>
            <a:chExt cx="144" cy="144"/>
          </a:xfrm>
        </p:grpSpPr>
        <p:cxnSp>
          <p:nvCxnSpPr>
            <p:cNvPr id="334" name="Google Shape;334;p49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5" name="Google Shape;335;p49"/>
            <p:cNvCxnSpPr/>
            <p:nvPr/>
          </p:nvCxnSpPr>
          <p:spPr>
            <a:xfrm>
              <a:off x="3808" y="37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6" name="Google Shape;336;p49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7" name="Google Shape;337;p49"/>
            <p:cNvCxnSpPr/>
            <p:nvPr/>
          </p:nvCxnSpPr>
          <p:spPr>
            <a:xfrm>
              <a:off x="3952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38" name="Google Shape;338;p49"/>
          <p:cNvGrpSpPr/>
          <p:nvPr/>
        </p:nvGrpSpPr>
        <p:grpSpPr>
          <a:xfrm>
            <a:off x="3852862" y="2998787"/>
            <a:ext cx="190500" cy="165100"/>
            <a:chOff x="3808" y="3648"/>
            <a:chExt cx="144" cy="144"/>
          </a:xfrm>
        </p:grpSpPr>
        <p:cxnSp>
          <p:nvCxnSpPr>
            <p:cNvPr id="339" name="Google Shape;339;p49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0" name="Google Shape;340;p49"/>
            <p:cNvCxnSpPr/>
            <p:nvPr/>
          </p:nvCxnSpPr>
          <p:spPr>
            <a:xfrm>
              <a:off x="3808" y="37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1" name="Google Shape;341;p49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2" name="Google Shape;342;p49"/>
            <p:cNvCxnSpPr/>
            <p:nvPr/>
          </p:nvCxnSpPr>
          <p:spPr>
            <a:xfrm>
              <a:off x="3952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43" name="Google Shape;343;p49"/>
          <p:cNvGrpSpPr/>
          <p:nvPr/>
        </p:nvGrpSpPr>
        <p:grpSpPr>
          <a:xfrm>
            <a:off x="6761162" y="3678237"/>
            <a:ext cx="190500" cy="165100"/>
            <a:chOff x="3808" y="3648"/>
            <a:chExt cx="144" cy="144"/>
          </a:xfrm>
        </p:grpSpPr>
        <p:cxnSp>
          <p:nvCxnSpPr>
            <p:cNvPr id="344" name="Google Shape;344;p49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5" name="Google Shape;345;p49"/>
            <p:cNvCxnSpPr/>
            <p:nvPr/>
          </p:nvCxnSpPr>
          <p:spPr>
            <a:xfrm>
              <a:off x="3808" y="37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6" name="Google Shape;346;p49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47" name="Google Shape;347;p49"/>
            <p:cNvCxnSpPr/>
            <p:nvPr/>
          </p:nvCxnSpPr>
          <p:spPr>
            <a:xfrm>
              <a:off x="3952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48" name="Google Shape;348;p49"/>
          <p:cNvGrpSpPr/>
          <p:nvPr/>
        </p:nvGrpSpPr>
        <p:grpSpPr>
          <a:xfrm>
            <a:off x="7624762" y="3321050"/>
            <a:ext cx="190500" cy="165100"/>
            <a:chOff x="3808" y="3648"/>
            <a:chExt cx="144" cy="144"/>
          </a:xfrm>
        </p:grpSpPr>
        <p:cxnSp>
          <p:nvCxnSpPr>
            <p:cNvPr id="349" name="Google Shape;349;p49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0" name="Google Shape;350;p49"/>
            <p:cNvCxnSpPr/>
            <p:nvPr/>
          </p:nvCxnSpPr>
          <p:spPr>
            <a:xfrm>
              <a:off x="3808" y="37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1" name="Google Shape;351;p49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52" name="Google Shape;352;p49"/>
            <p:cNvCxnSpPr/>
            <p:nvPr/>
          </p:nvCxnSpPr>
          <p:spPr>
            <a:xfrm>
              <a:off x="3952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0"/>
          <p:cNvSpPr txBox="1"/>
          <p:nvPr>
            <p:ph type="title"/>
          </p:nvPr>
        </p:nvSpPr>
        <p:spPr>
          <a:xfrm>
            <a:off x="838200" y="4699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Factors Limiting Utility of Pipeline Parallelism </a:t>
            </a:r>
            <a:endParaRPr/>
          </a:p>
        </p:txBody>
      </p:sp>
      <p:sp>
        <p:nvSpPr>
          <p:cNvPr id="359" name="Google Shape;359;p50"/>
          <p:cNvSpPr txBox="1"/>
          <p:nvPr>
            <p:ph idx="1" type="body"/>
          </p:nvPr>
        </p:nvSpPr>
        <p:spPr>
          <a:xfrm>
            <a:off x="838200" y="1223962"/>
            <a:ext cx="74676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Pipeline parallelism is useful since it avoids writing intermediate results to disk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Useful with small number of processors, but does not scale up well with more processors. One reason is that pipeline chains do not attain sufficient length.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Cannot pipeline operators which do not produce output until all    inputs have been accessed (e.g., aggregate and sort) 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Little speedup is obtained for the frequent cases of skew in which        one operator's execution cost is much higher than the others.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Independent Parallelism</a:t>
            </a:r>
            <a:endParaRPr/>
          </a:p>
        </p:txBody>
      </p:sp>
      <p:sp>
        <p:nvSpPr>
          <p:cNvPr id="366" name="Google Shape;366;p51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Independent parallelism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a join of four relations 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r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r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r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r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assigned the computation of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temp1 = r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r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assigned the computation of temp2 = r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r</a:t>
            </a:r>
            <a:r>
              <a:rPr b="0" baseline="-2500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assigned the computation of temp1     temp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b="0" baseline="-25000" i="0" sz="24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work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independently in parallel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has to wait for input from 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  <a:p>
            <a:pPr indent="-228600" lvl="3" marL="14287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pipeline output of 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P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combining independent parallelism and pipelined parallelism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Does not provide a high degree of parallelism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useful with a lower degree of parallelism.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 useful in a highly parallel system. 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367" name="Google Shape;367;p51"/>
          <p:cNvGrpSpPr/>
          <p:nvPr/>
        </p:nvGrpSpPr>
        <p:grpSpPr>
          <a:xfrm>
            <a:off x="3862387" y="2508250"/>
            <a:ext cx="190500" cy="165100"/>
            <a:chOff x="3808" y="3648"/>
            <a:chExt cx="144" cy="144"/>
          </a:xfrm>
        </p:grpSpPr>
        <p:cxnSp>
          <p:nvCxnSpPr>
            <p:cNvPr id="368" name="Google Shape;368;p51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69" name="Google Shape;369;p51"/>
            <p:cNvCxnSpPr/>
            <p:nvPr/>
          </p:nvCxnSpPr>
          <p:spPr>
            <a:xfrm>
              <a:off x="3808" y="37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0" name="Google Shape;370;p51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1" name="Google Shape;371;p51"/>
            <p:cNvCxnSpPr/>
            <p:nvPr/>
          </p:nvCxnSpPr>
          <p:spPr>
            <a:xfrm>
              <a:off x="3952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72" name="Google Shape;372;p51"/>
          <p:cNvGrpSpPr/>
          <p:nvPr/>
        </p:nvGrpSpPr>
        <p:grpSpPr>
          <a:xfrm>
            <a:off x="3405187" y="1903412"/>
            <a:ext cx="190500" cy="165100"/>
            <a:chOff x="3808" y="3648"/>
            <a:chExt cx="144" cy="144"/>
          </a:xfrm>
        </p:grpSpPr>
        <p:cxnSp>
          <p:nvCxnSpPr>
            <p:cNvPr id="373" name="Google Shape;373;p51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4" name="Google Shape;374;p51"/>
            <p:cNvCxnSpPr/>
            <p:nvPr/>
          </p:nvCxnSpPr>
          <p:spPr>
            <a:xfrm>
              <a:off x="3808" y="37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5" name="Google Shape;375;p51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6" name="Google Shape;376;p51"/>
            <p:cNvCxnSpPr/>
            <p:nvPr/>
          </p:nvCxnSpPr>
          <p:spPr>
            <a:xfrm>
              <a:off x="3952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77" name="Google Shape;377;p51"/>
          <p:cNvGrpSpPr/>
          <p:nvPr/>
        </p:nvGrpSpPr>
        <p:grpSpPr>
          <a:xfrm>
            <a:off x="2833687" y="1890712"/>
            <a:ext cx="190500" cy="165100"/>
            <a:chOff x="3808" y="3648"/>
            <a:chExt cx="144" cy="144"/>
          </a:xfrm>
        </p:grpSpPr>
        <p:cxnSp>
          <p:nvCxnSpPr>
            <p:cNvPr id="378" name="Google Shape;378;p51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79" name="Google Shape;379;p51"/>
            <p:cNvCxnSpPr/>
            <p:nvPr/>
          </p:nvCxnSpPr>
          <p:spPr>
            <a:xfrm>
              <a:off x="3808" y="37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0" name="Google Shape;380;p51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1" name="Google Shape;381;p51"/>
            <p:cNvCxnSpPr/>
            <p:nvPr/>
          </p:nvCxnSpPr>
          <p:spPr>
            <a:xfrm>
              <a:off x="3952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82" name="Google Shape;382;p51"/>
          <p:cNvGrpSpPr/>
          <p:nvPr/>
        </p:nvGrpSpPr>
        <p:grpSpPr>
          <a:xfrm>
            <a:off x="2287587" y="1890712"/>
            <a:ext cx="190500" cy="165100"/>
            <a:chOff x="3808" y="3648"/>
            <a:chExt cx="144" cy="144"/>
          </a:xfrm>
        </p:grpSpPr>
        <p:cxnSp>
          <p:nvCxnSpPr>
            <p:cNvPr id="383" name="Google Shape;383;p51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4" name="Google Shape;384;p51"/>
            <p:cNvCxnSpPr/>
            <p:nvPr/>
          </p:nvCxnSpPr>
          <p:spPr>
            <a:xfrm>
              <a:off x="3808" y="37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" name="Google Shape;385;p51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6" name="Google Shape;386;p51"/>
            <p:cNvCxnSpPr/>
            <p:nvPr/>
          </p:nvCxnSpPr>
          <p:spPr>
            <a:xfrm>
              <a:off x="3952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87" name="Google Shape;387;p51"/>
          <p:cNvGrpSpPr/>
          <p:nvPr/>
        </p:nvGrpSpPr>
        <p:grpSpPr>
          <a:xfrm>
            <a:off x="6697662" y="3163887"/>
            <a:ext cx="190500" cy="165100"/>
            <a:chOff x="3808" y="3648"/>
            <a:chExt cx="144" cy="144"/>
          </a:xfrm>
        </p:grpSpPr>
        <p:cxnSp>
          <p:nvCxnSpPr>
            <p:cNvPr id="388" name="Google Shape;388;p51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9" name="Google Shape;389;p51"/>
            <p:cNvCxnSpPr/>
            <p:nvPr/>
          </p:nvCxnSpPr>
          <p:spPr>
            <a:xfrm>
              <a:off x="3808" y="37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0" name="Google Shape;390;p51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1" name="Google Shape;391;p51"/>
            <p:cNvCxnSpPr/>
            <p:nvPr/>
          </p:nvCxnSpPr>
          <p:spPr>
            <a:xfrm>
              <a:off x="3952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92" name="Google Shape;392;p51"/>
          <p:cNvGrpSpPr/>
          <p:nvPr/>
        </p:nvGrpSpPr>
        <p:grpSpPr>
          <a:xfrm>
            <a:off x="7167562" y="2862262"/>
            <a:ext cx="190500" cy="165100"/>
            <a:chOff x="3808" y="3648"/>
            <a:chExt cx="144" cy="144"/>
          </a:xfrm>
        </p:grpSpPr>
        <p:cxnSp>
          <p:nvCxnSpPr>
            <p:cNvPr id="393" name="Google Shape;393;p51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4" name="Google Shape;394;p51"/>
            <p:cNvCxnSpPr/>
            <p:nvPr/>
          </p:nvCxnSpPr>
          <p:spPr>
            <a:xfrm>
              <a:off x="3808" y="3792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5" name="Google Shape;395;p51"/>
            <p:cNvCxnSpPr/>
            <p:nvPr/>
          </p:nvCxnSpPr>
          <p:spPr>
            <a:xfrm>
              <a:off x="3808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6" name="Google Shape;396;p51"/>
            <p:cNvCxnSpPr/>
            <p:nvPr/>
          </p:nvCxnSpPr>
          <p:spPr>
            <a:xfrm>
              <a:off x="3952" y="3648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Query Optimization</a:t>
            </a:r>
            <a:endParaRPr/>
          </a:p>
        </p:txBody>
      </p:sp>
      <p:sp>
        <p:nvSpPr>
          <p:cNvPr id="403" name="Google Shape;403;p52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 optimization in parallel databases is significantly more complex than query optimization in sequential databases.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 models are more complicated, since we must take into account partitioning costs and issues such as skew and resource contention.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scheduling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execution tree in parallel system, must decide: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parallelize  each operation and how many processors  to use for it.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operations to pipeline, what operations to execute independently in parallel, and what operations to execute sequentially, one after the other.  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Determining the amount of resources to allocate for each operation is a problem.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E.g., allocating more processors than optimal can result in high communication overhead.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Long pipelines should be avoided as the final operation may wait a lot for inputs, while holding precious resources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Parallelism in Databases</a:t>
            </a:r>
            <a:endParaRPr/>
          </a:p>
        </p:txBody>
      </p:sp>
      <p:sp>
        <p:nvSpPr>
          <p:cNvPr id="86" name="Google Shape;86;p17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can be partitioned across multiple disks for parallel I/O.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Individual relational operations (e.g., sort, join, aggregation) can be executed in parallel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can be partitioned and each processor can work independently on its own partition.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Queries are expressed in high level language (SQL, translated to relational algebra)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makes parallelization easier.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Different queries can be run in parallel with each other.     Concurrency control takes care of conflicts.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Thus, databases naturally lend themselves to parallelism.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Query Optimization (Cont.)</a:t>
            </a:r>
            <a:endParaRPr/>
          </a:p>
        </p:txBody>
      </p:sp>
      <p:sp>
        <p:nvSpPr>
          <p:cNvPr id="410" name="Google Shape;410;p53"/>
          <p:cNvSpPr txBox="1"/>
          <p:nvPr>
            <p:ph idx="1" type="body"/>
          </p:nvPr>
        </p:nvSpPr>
        <p:spPr>
          <a:xfrm>
            <a:off x="838200" y="1079500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3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number of parallel evaluation plans from which to choose from is much larger than the number of sequential evaluation plans.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Therefore heuristics are needed while optimization</a:t>
            </a:r>
            <a:endParaRPr b="0" i="0" sz="17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53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alternative heuristics for choosing parallel plans:</a:t>
            </a:r>
            <a:endParaRPr b="0" i="0" sz="17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pipelining and inter-operation pipelining; just parallelize every operation across all processors. </a:t>
            </a:r>
            <a:endParaRPr b="0" i="0" sz="17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rgbClr val="33CC33"/>
              </a:buClr>
              <a:buSzPts val="1275"/>
              <a:buFont typeface="Arimo"/>
              <a:buChar char="4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Finding best plan is now much easier --- use standard optimization technique, but with new cost model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rgbClr val="33CC33"/>
              </a:buClr>
              <a:buSzPts val="1275"/>
              <a:buFont typeface="Arimo"/>
              <a:buChar char="4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Volcano parallel database popularize the </a:t>
            </a:r>
            <a:r>
              <a:rPr b="1" i="0" lang="en-US" sz="17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exchange-operator</a:t>
            </a: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model </a:t>
            </a:r>
            <a:endParaRPr/>
          </a:p>
          <a:p>
            <a:pPr indent="-228600" lvl="3" marL="14287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Times New Roman"/>
              <a:buChar char="–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exchange operator is introduced into query plans to partition and distribute tuples</a:t>
            </a:r>
            <a:endParaRPr/>
          </a:p>
          <a:p>
            <a:pPr indent="-228600" lvl="3" marL="14287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Times New Roman"/>
              <a:buChar char="–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operation works independently on local data on each processor, in parallel with other copies of the operation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folHlink"/>
              </a:buClr>
              <a:buSzPts val="136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choose most efficient sequential plan and then choose how best to parallelize the operations in that plan.</a:t>
            </a:r>
            <a:endParaRPr b="0" i="0" sz="17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rgbClr val="33CC33"/>
              </a:buClr>
              <a:buSzPts val="1275"/>
              <a:buFont typeface="Arimo"/>
              <a:buChar char="4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explore pipelined parallelism as an option </a:t>
            </a:r>
            <a:endParaRPr b="0" i="0" sz="17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530"/>
              <a:buFont typeface="Arial"/>
              <a:buChar char="●"/>
            </a:pPr>
            <a:r>
              <a:rPr b="0" i="0" lang="en-US" sz="17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Choosing a good physical organization (partitioning technique) is important to speed up queries.</a:t>
            </a:r>
            <a:endParaRPr b="0" i="0" sz="17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5745" lvl="0" marL="342900" rtl="0" algn="l">
              <a:spcBef>
                <a:spcPts val="595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b="0" i="0" sz="17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Design of Parallel Systems</a:t>
            </a:r>
            <a:endParaRPr/>
          </a:p>
        </p:txBody>
      </p:sp>
      <p:sp>
        <p:nvSpPr>
          <p:cNvPr id="417" name="Google Shape;417;p54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issues in the design of parallel systems: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Parallel loading of data from external sources is needed in order to handle large volumes of incoming data.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Resilience to failure of some processors or disks.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Probability of some disk or processor failing is higher in a parallel system.  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 (perhaps with degraded performance) should be possible in spite of failure. 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Redundancy achieved by storing extra copy of every data item at another processor.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Design of Parallel Systems (Cont.)</a:t>
            </a:r>
            <a:endParaRPr/>
          </a:p>
        </p:txBody>
      </p:sp>
      <p:sp>
        <p:nvSpPr>
          <p:cNvPr id="424" name="Google Shape;424;p55"/>
          <p:cNvSpPr txBox="1"/>
          <p:nvPr>
            <p:ph idx="1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On-line reorganization of data and schema changes must be supported.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example, index construction on terabyte databases can take hours or days even on a parallel system.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to allow other processing (insertions/deletions/updates) to be performed on relation even as index is being constructed.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idea: index construction tracks changes and “catches up” on changes at the end.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Also need support for on-line repartitioning and schema changes (executed concurrently with other processing).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6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rgbClr val="CC3300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End of Chapter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Figure 18.01</a:t>
            </a:r>
            <a:endParaRPr/>
          </a:p>
        </p:txBody>
      </p:sp>
      <p:pic>
        <p:nvPicPr>
          <p:cNvPr id="437" name="Google Shape;437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337" y="796925"/>
            <a:ext cx="7851776" cy="553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Figure 18.02</a:t>
            </a:r>
            <a:endParaRPr/>
          </a:p>
        </p:txBody>
      </p:sp>
      <p:pic>
        <p:nvPicPr>
          <p:cNvPr id="444" name="Google Shape;44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2287" y="812800"/>
            <a:ext cx="5378450" cy="55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Figure 18.03</a:t>
            </a:r>
            <a:endParaRPr/>
          </a:p>
        </p:txBody>
      </p:sp>
      <p:pic>
        <p:nvPicPr>
          <p:cNvPr id="451" name="Google Shape;451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462" y="930275"/>
            <a:ext cx="6569077" cy="5367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I/O Parallelism</a:t>
            </a:r>
            <a:endParaRPr/>
          </a:p>
        </p:txBody>
      </p:sp>
      <p:sp>
        <p:nvSpPr>
          <p:cNvPr id="93" name="Google Shape;93;p18"/>
          <p:cNvSpPr txBox="1"/>
          <p:nvPr>
            <p:ph idx="4294967295" type="body"/>
          </p:nvPr>
        </p:nvSpPr>
        <p:spPr>
          <a:xfrm>
            <a:off x="838200" y="1079500"/>
            <a:ext cx="76137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 the time required to retrieve relations from disk by partitioning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relations on multiple disks.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Horizontal partitioning – tuples of a relation are divided among many disks such that each tuple resides on one disk.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Partitioning techniques (number of disks =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Round-robin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/>
          </a:p>
          <a:p>
            <a:pPr indent="-228600" lvl="2" marL="10858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 the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 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tuple inserted in the relation to disk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mod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rPr b="1" i="0" lang="en-US" sz="1800" u="none" cap="none" strike="noStrik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 partitioning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one or more attributes as the partitioning attributes.  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Choose hash function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range 0…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- 1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denote result of hash function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applied to	the partitioning attribute value of a tuple. Send tuple to disk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I/O Parallelism (Cont.)</a:t>
            </a:r>
            <a:endParaRPr/>
          </a:p>
        </p:txBody>
      </p:sp>
      <p:sp>
        <p:nvSpPr>
          <p:cNvPr id="100" name="Google Shape;100;p19"/>
          <p:cNvSpPr txBox="1"/>
          <p:nvPr>
            <p:ph idx="4294967295" type="body"/>
          </p:nvPr>
        </p:nvSpPr>
        <p:spPr>
          <a:xfrm>
            <a:off x="814387" y="1093787"/>
            <a:ext cx="7661400" cy="3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Partitioning techniques (cont.):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Range partitioning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Choose an attribute as the partitioning attribute.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partitioning vector [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  is chosen.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the partitioning attribute value of a tuple. Tuples such that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≤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+1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go to disk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+ 1. Tuples with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go to disk 0 and tuples with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≥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n-2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go to disk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-1.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E.g., with a partitioning vector [5,11], a tuple with partitioning attribute value of 2 will go to disk 0, a tuple with value 8 will go to disk 1, while a  tuple with value 20 will go to disk2.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Comparison of Partitioning Techniques</a:t>
            </a:r>
            <a:endParaRPr/>
          </a:p>
        </p:txBody>
      </p:sp>
      <p:sp>
        <p:nvSpPr>
          <p:cNvPr id="107" name="Google Shape;107;p20"/>
          <p:cNvSpPr txBox="1"/>
          <p:nvPr>
            <p:ph idx="4294967295" type="body"/>
          </p:nvPr>
        </p:nvSpPr>
        <p:spPr>
          <a:xfrm>
            <a:off x="814387" y="1093787"/>
            <a:ext cx="7661400" cy="49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Evaluate how well partitioning techniques support the following types of data access: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1.  Scanning the entire relation.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2.  Locating a tuple associatively –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point queries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r.A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25.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3.  Locating all tuples such that the value of a given attribute lies within  a specified range – </a:t>
            </a:r>
            <a:r>
              <a:rPr b="1" i="0" lang="en-US" sz="1800" u="none">
                <a:solidFill>
                  <a:srgbClr val="0000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range queries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E.g.,  10 ≤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r.A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 25.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538162" y="95250"/>
            <a:ext cx="85773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Comparison of Partitioning Techniques (Cont.)</a:t>
            </a:r>
            <a:endParaRPr/>
          </a:p>
        </p:txBody>
      </p:sp>
      <p:sp>
        <p:nvSpPr>
          <p:cNvPr id="114" name="Google Shape;114;p21"/>
          <p:cNvSpPr txBox="1"/>
          <p:nvPr>
            <p:ph idx="4294967295" type="body"/>
          </p:nvPr>
        </p:nvSpPr>
        <p:spPr>
          <a:xfrm>
            <a:off x="838200" y="1079500"/>
            <a:ext cx="7848600" cy="3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Round robin: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Best suited for sequential scan of entire relation on each query.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disks have almost an equal number of tuples; retrieval work is thus well balanced between disks.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Range queries are difficult to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clustering -- tuples are scattered across all disks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4294967295" type="body"/>
          </p:nvPr>
        </p:nvSpPr>
        <p:spPr>
          <a:xfrm>
            <a:off x="838200" y="1079500"/>
            <a:ext cx="7661400" cy="4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 partitioning: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Good for sequential access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Assuming hash function is good, and partitioning attributes form a key, tuples will be equally distributed between disks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Retrieval work is then well balanced between disks.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 for point queries on partitioning attribute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lookup single disk, leaving others available for answering other queries.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Index on partitioning attribute can be local to disk, making lookup and update more efficient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clustering, so difficult to answer range queries</a:t>
            </a:r>
            <a:endParaRPr/>
          </a:p>
          <a:p>
            <a:pPr indent="-240030" lvl="0" marL="3429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704850" y="114300"/>
            <a:ext cx="821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elvetica Neue"/>
              <a:buNone/>
            </a:pPr>
            <a:r>
              <a:rPr b="1" i="0" lang="en-US" sz="2800" u="none">
                <a:solidFill>
                  <a:schemeClr val="dk2"/>
                </a:solidFill>
                <a:effectLst>
                  <a:outerShdw blurRad="38100" algn="tl" dir="2700000" dist="38100">
                    <a:srgbClr val="C0C0C0"/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rPr>
              <a:t>Comparison of Partitioning Techniques (Cont.)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