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</p:sldIdLst>
  <p:sldSz cy="6858000" cx="9144000"/>
  <p:notesSz cx="69977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8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8" orient="horz"/>
        <p:guide pos="5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n"/>
          <p:cNvSpPr txBox="1"/>
          <p:nvPr>
            <p:ph idx="2" type="hdr"/>
          </p:nvPr>
        </p:nvSpPr>
        <p:spPr>
          <a:xfrm>
            <a:off x="0" y="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6" name="Google Shape;1026;n"/>
          <p:cNvSpPr txBox="1"/>
          <p:nvPr>
            <p:ph idx="10" type="dt"/>
          </p:nvPr>
        </p:nvSpPr>
        <p:spPr>
          <a:xfrm>
            <a:off x="3965575" y="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7" name="Google Shape;1027;n"/>
          <p:cNvSpPr/>
          <p:nvPr>
            <p:ph idx="3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8" name="Google Shape;1028;n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9" name="Google Shape;1029;n"/>
          <p:cNvSpPr txBox="1"/>
          <p:nvPr>
            <p:ph idx="11" type="ftr"/>
          </p:nvPr>
        </p:nvSpPr>
        <p:spPr>
          <a:xfrm>
            <a:off x="0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0" name="Google Shape;1030;n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5" name="Google Shape;1095;p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6" name="Google Shape;1096;p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2" name="Google Shape;1182;p1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3" name="Google Shape;1183;p1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10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0" name="Google Shape;1870;p10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1" name="Google Shape;1871;p10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0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7" name="Google Shape;1877;p10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8" name="Google Shape;1878;p10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0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4" name="Google Shape;1884;p10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5" name="Google Shape;1885;p10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10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1" name="Google Shape;1891;p10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2" name="Google Shape;1892;p10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0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8" name="Google Shape;1898;p10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9" name="Google Shape;1899;p10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05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5" name="Google Shape;1905;p10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6" name="Google Shape;1906;p10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106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12" name="Google Shape;1912;p10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3" name="Google Shape;1913;p10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0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19" name="Google Shape;1919;p10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0" name="Google Shape;1920;p10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08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6" name="Google Shape;1926;p10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7" name="Google Shape;1927;p10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0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3" name="Google Shape;1933;p10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4" name="Google Shape;1934;p10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15" name="Google Shape;1215;p1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6" name="Google Shape;1216;p1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11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0" name="Google Shape;1940;p11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1" name="Google Shape;1941;p11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7" name="Google Shape;1947;p11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8" name="Google Shape;1948;p11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1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4" name="Google Shape;1954;p11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5" name="Google Shape;1955;p11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11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1" name="Google Shape;1961;p11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2" name="Google Shape;1962;p11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1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8" name="Google Shape;1968;p11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9" name="Google Shape;1969;p11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11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11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11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11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11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11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11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11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11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11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2" name="Google Shape;1222;p1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3" name="Google Shape;1223;p1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2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05" name="Google Shape;2005;p12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6" name="Google Shape;2006;p12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12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2" name="Google Shape;2012;p12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3" name="Google Shape;2013;p12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2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9" name="Google Shape;2019;p12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0" name="Google Shape;2020;p12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12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6" name="Google Shape;2026;p12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7" name="Google Shape;2027;p12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12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3" name="Google Shape;2033;p12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4" name="Google Shape;2034;p12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25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0" name="Google Shape;2040;p12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1" name="Google Shape;2041;p12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9" name="Google Shape;1229;p1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0" name="Google Shape;1230;p1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6" name="Google Shape;1236;p1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7" name="Google Shape;1237;p1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5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3" name="Google Shape;1243;p1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4" name="Google Shape;1244;p1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6" name="Google Shape;1256;p1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7" name="Google Shape;1257;p1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8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3" name="Google Shape;1263;p1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4" name="Google Shape;1264;p1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0" name="Google Shape;1270;p1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1" name="Google Shape;1271;p1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1" name="Google Shape;1101;p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2" name="Google Shape;1102;p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7" name="Google Shape;1277;p2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8" name="Google Shape;1278;p2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2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4" name="Google Shape;1284;p2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5" name="Google Shape;1285;p2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1" name="Google Shape;1291;p2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2" name="Google Shape;1292;p2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2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8" name="Google Shape;1298;p2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9" name="Google Shape;1299;p2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5" name="Google Shape;1305;p2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6" name="Google Shape;1306;p2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26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8" name="Google Shape;1318;p2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9" name="Google Shape;1319;p2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5" name="Google Shape;1325;p2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6" name="Google Shape;1326;p2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28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2" name="Google Shape;1332;p2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3" name="Google Shape;1333;p2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2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9" name="Google Shape;1339;p2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0" name="Google Shape;1340;p2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8" name="Google Shape;1108;p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9" name="Google Shape;1109;p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3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6" name="Google Shape;1346;p3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7" name="Google Shape;1347;p3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3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3" name="Google Shape;1353;p3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4" name="Google Shape;1354;p3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0" name="Google Shape;1360;p3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1" name="Google Shape;1361;p3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6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5" name="Google Shape;1385;p3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6" name="Google Shape;1386;p3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2" name="Google Shape;1392;p3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3" name="Google Shape;1393;p3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8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9" name="Google Shape;1399;p3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0" name="Google Shape;1400;p3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3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6" name="Google Shape;1406;p3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7" name="Google Shape;1407;p3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5" name="Google Shape;1115;p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6" name="Google Shape;1116;p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3" name="Google Shape;1413;p4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4" name="Google Shape;1414;p4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0" name="Google Shape;1420;p4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1" name="Google Shape;1421;p4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7" name="Google Shape;1427;p4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8" name="Google Shape;1428;p4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4" name="Google Shape;1434;p4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5" name="Google Shape;1435;p4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1" name="Google Shape;1441;p4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2" name="Google Shape;1442;p4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45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8" name="Google Shape;1448;p4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9" name="Google Shape;1449;p4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46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6" name="Google Shape;1456;p4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7" name="Google Shape;1457;p4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3" name="Google Shape;1463;p4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4" name="Google Shape;1464;p4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8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0" name="Google Shape;1470;p4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1" name="Google Shape;1471;p4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7" name="Google Shape;1477;p4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8" name="Google Shape;1478;p4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2" name="Google Shape;1122;p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3" name="Google Shape;1123;p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4" name="Google Shape;1484;p5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5" name="Google Shape;1485;p5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1" name="Google Shape;1501;p5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2" name="Google Shape;1502;p5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5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8" name="Google Shape;1508;p5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9" name="Google Shape;1509;p5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8" name="Google Shape;1518;p5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9" name="Google Shape;1519;p5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6" name="Google Shape;1526;p5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7" name="Google Shape;1527;p5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55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3" name="Google Shape;1533;p5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4" name="Google Shape;1534;p5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5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5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6" name="Google Shape;1546;p5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7" name="Google Shape;1547;p5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8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3" name="Google Shape;1553;p5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4" name="Google Shape;1554;p5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0" name="Google Shape;1560;p5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1" name="Google Shape;1561;p5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9" name="Google Shape;1129;p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0" name="Google Shape;1130;p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6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7" name="Google Shape;1567;p6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8" name="Google Shape;1568;p6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74" name="Google Shape;1574;p6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5" name="Google Shape;1575;p6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6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1" name="Google Shape;1581;p6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2" name="Google Shape;1582;p6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6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8" name="Google Shape;1588;p6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9" name="Google Shape;1589;p6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6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5" name="Google Shape;1595;p6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6" name="Google Shape;1596;p6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5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2" name="Google Shape;1602;p6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3" name="Google Shape;1603;p6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66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9" name="Google Shape;1609;p6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0" name="Google Shape;1610;p6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6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6" name="Google Shape;1616;p6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7" name="Google Shape;1617;p6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6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6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6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6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6" name="Google Shape;1136;p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7" name="Google Shape;1137;p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7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5" name="Google Shape;1635;p7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6" name="Google Shape;1636;p7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2" name="Google Shape;1642;p71:notes"/>
          <p:cNvSpPr/>
          <p:nvPr>
            <p:ph idx="2" type="sldImg"/>
          </p:nvPr>
        </p:nvSpPr>
        <p:spPr>
          <a:xfrm>
            <a:off x="1179512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3" name="Google Shape;1643;p7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7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7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5" name="Google Shape;1655;p73:notes"/>
          <p:cNvSpPr/>
          <p:nvPr>
            <p:ph idx="2" type="sldImg"/>
          </p:nvPr>
        </p:nvSpPr>
        <p:spPr>
          <a:xfrm>
            <a:off x="1179512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6" name="Google Shape;1656;p7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7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7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7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7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76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5" name="Google Shape;1675;p7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6" name="Google Shape;1676;p7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7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2" name="Google Shape;1682;p7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3" name="Google Shape;1683;p7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78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9" name="Google Shape;1689;p7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0" name="Google Shape;1690;p7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7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6" name="Google Shape;1696;p7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7" name="Google Shape;1697;p7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8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3" name="Google Shape;1143;p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4" name="Google Shape;1144;p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8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5" name="Google Shape;1705;p8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6" name="Google Shape;1706;p8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81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13" name="Google Shape;1713;p8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4" name="Google Shape;1714;p8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82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24" name="Google Shape;1724;p8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5" name="Google Shape;1725;p8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83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45" name="Google Shape;1745;p8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6" name="Google Shape;1746;p8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84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6" name="Google Shape;1766;p8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7" name="Google Shape;1767;p8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85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3" name="Google Shape;1773;p8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4" name="Google Shape;1774;p8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86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80" name="Google Shape;1780;p8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1" name="Google Shape;1781;p8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87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87" name="Google Shape;1787;p8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8" name="Google Shape;1788;p8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88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4" name="Google Shape;1794;p8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5" name="Google Shape;1795;p8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8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1" name="Google Shape;1801;p8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2" name="Google Shape;1802;p8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0" name="Google Shape;1150;p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1" name="Google Shape;1151;p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9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9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9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9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92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9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93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9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94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9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95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9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96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4" name="Google Shape;1844;p9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5" name="Google Shape;1845;p96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97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9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98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9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99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63" name="Google Shape;1863;p9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4" name="Google Shape;1864;p99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9" name="Google Shape;103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1" name="Google Shape;1081;p1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rtl="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rtl="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rtl="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rtl="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1082" name="Google Shape;1082;p1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rtl="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rtl="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5" name="Google Shape;1085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86" name="Google Shape;1086;p1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rtl="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rtl="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9" name="Google Shape;1089;p14"/>
          <p:cNvSpPr txBox="1"/>
          <p:nvPr>
            <p:ph idx="1" type="body"/>
          </p:nvPr>
        </p:nvSpPr>
        <p:spPr>
          <a:xfrm rot="5400000">
            <a:off x="2193062" y="-285013"/>
            <a:ext cx="4903800" cy="7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5"/>
          <p:cNvSpPr txBox="1"/>
          <p:nvPr>
            <p:ph type="title"/>
          </p:nvPr>
        </p:nvSpPr>
        <p:spPr>
          <a:xfrm rot="5400000">
            <a:off x="4895900" y="2047825"/>
            <a:ext cx="5880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15"/>
          <p:cNvSpPr txBox="1"/>
          <p:nvPr>
            <p:ph idx="1" type="body"/>
          </p:nvPr>
        </p:nvSpPr>
        <p:spPr>
          <a:xfrm rot="5400000">
            <a:off x="781100" y="104725"/>
            <a:ext cx="58800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5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5" name="Google Shape;1055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lvl="1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056" name="Google Shape;1056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57" name="Google Shape;1057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58" name="Google Shape;1058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7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062" name="Google Shape;1062;p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63" name="Google Shape;1063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64" name="Google Shape;1064;p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rtl="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rtl="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rtl="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p10"/>
          <p:cNvSpPr txBox="1"/>
          <p:nvPr>
            <p:ph idx="1" type="body"/>
          </p:nvPr>
        </p:nvSpPr>
        <p:spPr>
          <a:xfrm>
            <a:off x="814388" y="1093788"/>
            <a:ext cx="37545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rtl="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rtl="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1072" name="Google Shape;1072;p10"/>
          <p:cNvSpPr txBox="1"/>
          <p:nvPr>
            <p:ph idx="2" type="body"/>
          </p:nvPr>
        </p:nvSpPr>
        <p:spPr>
          <a:xfrm>
            <a:off x="4721225" y="1093788"/>
            <a:ext cx="37545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rtl="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rtl="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1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rtl="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rtl="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076" name="Google Shape;1076;p1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rtl="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1077" name="Google Shape;1077;p1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rtl="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rtl="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078" name="Google Shape;1078;p1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rtl="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db-book.com/" TargetMode="External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"/>
          <p:cNvSpPr/>
          <p:nvPr/>
        </p:nvSpPr>
        <p:spPr>
          <a:xfrm>
            <a:off x="1524000" y="1397000"/>
            <a:ext cx="60960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3" name="Google Shape;1033;p1"/>
          <p:cNvSpPr txBox="1"/>
          <p:nvPr/>
        </p:nvSpPr>
        <p:spPr>
          <a:xfrm>
            <a:off x="2674937" y="5726112"/>
            <a:ext cx="36942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6</a:t>
            </a:r>
            <a:r>
              <a:rPr b="1" baseline="30000" i="0" lang="en-US" sz="16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6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b="0" i="0" lang="en-US" sz="16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Helvetica Neue"/>
              <a:buNone/>
            </a:pPr>
            <a:r>
              <a:rPr b="1" i="0" lang="en-US" sz="1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/>
              </a:rPr>
              <a:t>www.db-book.com</a:t>
            </a:r>
            <a:r>
              <a:rPr b="1" i="0" lang="en-US" sz="1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Cover-6Ed" id="1034" name="Google Shape;103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92237" cy="170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1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6" name="Google Shape;1036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2" name="Google Shape;1042;p3"/>
          <p:cNvSpPr txBox="1"/>
          <p:nvPr/>
        </p:nvSpPr>
        <p:spPr>
          <a:xfrm>
            <a:off x="6762750" y="6613525"/>
            <a:ext cx="2381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043" name="Google Shape;1043;p3"/>
          <p:cNvSpPr txBox="1"/>
          <p:nvPr/>
        </p:nvSpPr>
        <p:spPr>
          <a:xfrm>
            <a:off x="4446587" y="6613525"/>
            <a:ext cx="514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19.</a:t>
            </a:r>
            <a:fld id="{00000000-1234-1234-1234-123412341234}" type="slidenum"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44" name="Google Shape;1044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5" name="Google Shape;1045;p3"/>
          <p:cNvSpPr txBox="1"/>
          <p:nvPr/>
        </p:nvSpPr>
        <p:spPr>
          <a:xfrm>
            <a:off x="0" y="6613525"/>
            <a:ext cx="2571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b="1" baseline="30000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1046" name="Google Shape;1046;p3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1047" name="Google Shape;104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9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0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1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2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3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Chapter 19: Distributed Databases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"/>
          <p:cNvSpPr txBox="1"/>
          <p:nvPr/>
        </p:nvSpPr>
        <p:spPr>
          <a:xfrm>
            <a:off x="3324225" y="3740150"/>
            <a:ext cx="21147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6" name="Google Shape;1186;p25"/>
          <p:cNvSpPr txBox="1"/>
          <p:nvPr/>
        </p:nvSpPr>
        <p:spPr>
          <a:xfrm>
            <a:off x="3390900" y="773112"/>
            <a:ext cx="21336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7" name="Google Shape;1187;p25"/>
          <p:cNvSpPr txBox="1"/>
          <p:nvPr>
            <p:ph type="title"/>
          </p:nvPr>
        </p:nvSpPr>
        <p:spPr>
          <a:xfrm>
            <a:off x="942975" y="0"/>
            <a:ext cx="8201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Vertical Fragmentation of </a:t>
            </a:r>
            <a:r>
              <a:rPr b="1" i="1" lang="en-US" sz="24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employee_info </a:t>
            </a:r>
            <a:r>
              <a:rPr b="1" i="0" lang="en-US" sz="24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Relation</a:t>
            </a:r>
            <a:endParaRPr/>
          </a:p>
        </p:txBody>
      </p:sp>
      <p:sp>
        <p:nvSpPr>
          <p:cNvPr id="1188" name="Google Shape;1188;p25"/>
          <p:cNvSpPr txBox="1"/>
          <p:nvPr/>
        </p:nvSpPr>
        <p:spPr>
          <a:xfrm>
            <a:off x="1247775" y="773112"/>
            <a:ext cx="21336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9" name="Google Shape;1189;p25"/>
          <p:cNvSpPr txBox="1"/>
          <p:nvPr/>
        </p:nvSpPr>
        <p:spPr>
          <a:xfrm>
            <a:off x="1419225" y="760412"/>
            <a:ext cx="1736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3413125" y="784225"/>
            <a:ext cx="2004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endParaRPr/>
          </a:p>
        </p:txBody>
      </p:sp>
      <p:sp>
        <p:nvSpPr>
          <p:cNvPr id="1191" name="Google Shape;1191;p25"/>
          <p:cNvSpPr txBox="1"/>
          <p:nvPr/>
        </p:nvSpPr>
        <p:spPr>
          <a:xfrm>
            <a:off x="5514975" y="773112"/>
            <a:ext cx="21336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2" name="Google Shape;1192;p25"/>
          <p:cNvSpPr txBox="1"/>
          <p:nvPr/>
        </p:nvSpPr>
        <p:spPr>
          <a:xfrm>
            <a:off x="5976937" y="755650"/>
            <a:ext cx="1073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tuple_id</a:t>
            </a:r>
            <a:endParaRPr/>
          </a:p>
        </p:txBody>
      </p:sp>
      <p:sp>
        <p:nvSpPr>
          <p:cNvPr id="1193" name="Google Shape;1193;p25"/>
          <p:cNvSpPr txBox="1"/>
          <p:nvPr/>
        </p:nvSpPr>
        <p:spPr>
          <a:xfrm>
            <a:off x="1247775" y="1252537"/>
            <a:ext cx="2133600" cy="1984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4" name="Google Shape;1194;p25"/>
          <p:cNvSpPr txBox="1"/>
          <p:nvPr/>
        </p:nvSpPr>
        <p:spPr>
          <a:xfrm>
            <a:off x="1276350" y="1273175"/>
            <a:ext cx="1384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Hillside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Hillside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Valleyview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Valleyview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Hillside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Valleyview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Valleyview</a:t>
            </a:r>
            <a:endParaRPr/>
          </a:p>
        </p:txBody>
      </p:sp>
      <p:sp>
        <p:nvSpPr>
          <p:cNvPr id="1195" name="Google Shape;1195;p25"/>
          <p:cNvSpPr txBox="1"/>
          <p:nvPr/>
        </p:nvSpPr>
        <p:spPr>
          <a:xfrm>
            <a:off x="3381375" y="1255712"/>
            <a:ext cx="2133600" cy="198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6" name="Google Shape;1196;p25"/>
          <p:cNvSpPr txBox="1"/>
          <p:nvPr/>
        </p:nvSpPr>
        <p:spPr>
          <a:xfrm>
            <a:off x="3800475" y="1249362"/>
            <a:ext cx="11445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Lowman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Kahn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Kahn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Kahn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Green</a:t>
            </a:r>
            <a:endParaRPr/>
          </a:p>
        </p:txBody>
      </p:sp>
      <p:sp>
        <p:nvSpPr>
          <p:cNvPr id="1197" name="Google Shape;1197;p25"/>
          <p:cNvSpPr txBox="1"/>
          <p:nvPr/>
        </p:nvSpPr>
        <p:spPr>
          <a:xfrm>
            <a:off x="5514975" y="1252537"/>
            <a:ext cx="2133600" cy="1984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8" name="Google Shape;1198;p25"/>
          <p:cNvSpPr txBox="1"/>
          <p:nvPr/>
        </p:nvSpPr>
        <p:spPr>
          <a:xfrm>
            <a:off x="6245225" y="1765300"/>
            <a:ext cx="184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9" name="Google Shape;1199;p25"/>
          <p:cNvSpPr txBox="1"/>
          <p:nvPr/>
        </p:nvSpPr>
        <p:spPr>
          <a:xfrm>
            <a:off x="1116012" y="3265487"/>
            <a:ext cx="7281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Π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branch_name, customer_name, tuple_id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employee_info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1200" name="Google Shape;1200;p25"/>
          <p:cNvSpPr txBox="1"/>
          <p:nvPr/>
        </p:nvSpPr>
        <p:spPr>
          <a:xfrm>
            <a:off x="6527800" y="1255712"/>
            <a:ext cx="3255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1201" name="Google Shape;1201;p25"/>
          <p:cNvSpPr txBox="1"/>
          <p:nvPr/>
        </p:nvSpPr>
        <p:spPr>
          <a:xfrm>
            <a:off x="1190625" y="3740150"/>
            <a:ext cx="21336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2" name="Google Shape;1202;p25"/>
          <p:cNvSpPr txBox="1"/>
          <p:nvPr/>
        </p:nvSpPr>
        <p:spPr>
          <a:xfrm>
            <a:off x="1231900" y="3751262"/>
            <a:ext cx="2076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endParaRPr/>
          </a:p>
        </p:txBody>
      </p:sp>
      <p:sp>
        <p:nvSpPr>
          <p:cNvPr id="1203" name="Google Shape;1203;p25"/>
          <p:cNvSpPr txBox="1"/>
          <p:nvPr/>
        </p:nvSpPr>
        <p:spPr>
          <a:xfrm>
            <a:off x="3810000" y="3779837"/>
            <a:ext cx="1073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endParaRPr/>
          </a:p>
        </p:txBody>
      </p:sp>
      <p:sp>
        <p:nvSpPr>
          <p:cNvPr id="1204" name="Google Shape;1204;p25"/>
          <p:cNvSpPr txBox="1"/>
          <p:nvPr/>
        </p:nvSpPr>
        <p:spPr>
          <a:xfrm>
            <a:off x="5457825" y="3740150"/>
            <a:ext cx="21336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5" name="Google Shape;1205;p25"/>
          <p:cNvSpPr txBox="1"/>
          <p:nvPr/>
        </p:nvSpPr>
        <p:spPr>
          <a:xfrm>
            <a:off x="5919787" y="3751262"/>
            <a:ext cx="1073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tuple_id</a:t>
            </a:r>
            <a:endParaRPr/>
          </a:p>
        </p:txBody>
      </p:sp>
      <p:sp>
        <p:nvSpPr>
          <p:cNvPr id="1206" name="Google Shape;1206;p25"/>
          <p:cNvSpPr txBox="1"/>
          <p:nvPr/>
        </p:nvSpPr>
        <p:spPr>
          <a:xfrm>
            <a:off x="1190625" y="4241800"/>
            <a:ext cx="2133600" cy="205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7" name="Google Shape;1207;p25"/>
          <p:cNvSpPr txBox="1"/>
          <p:nvPr/>
        </p:nvSpPr>
        <p:spPr>
          <a:xfrm>
            <a:off x="3324225" y="4235450"/>
            <a:ext cx="2133600" cy="204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8" name="Google Shape;1208;p25"/>
          <p:cNvSpPr txBox="1"/>
          <p:nvPr/>
        </p:nvSpPr>
        <p:spPr>
          <a:xfrm>
            <a:off x="3743325" y="4241800"/>
            <a:ext cx="8907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750</a:t>
            </a:r>
            <a:endParaRPr/>
          </a:p>
        </p:txBody>
      </p:sp>
      <p:sp>
        <p:nvSpPr>
          <p:cNvPr id="1209" name="Google Shape;1209;p25"/>
          <p:cNvSpPr txBox="1"/>
          <p:nvPr/>
        </p:nvSpPr>
        <p:spPr>
          <a:xfrm>
            <a:off x="5457825" y="4244975"/>
            <a:ext cx="2133600" cy="20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0" name="Google Shape;1210;p25"/>
          <p:cNvSpPr txBox="1"/>
          <p:nvPr/>
        </p:nvSpPr>
        <p:spPr>
          <a:xfrm>
            <a:off x="6470650" y="4287837"/>
            <a:ext cx="3255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1211" name="Google Shape;1211;p25"/>
          <p:cNvSpPr txBox="1"/>
          <p:nvPr/>
        </p:nvSpPr>
        <p:spPr>
          <a:xfrm>
            <a:off x="1738312" y="4278312"/>
            <a:ext cx="8619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A-305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A-226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A-177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A-402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A-155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A-408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A-639</a:t>
            </a:r>
            <a:endParaRPr/>
          </a:p>
        </p:txBody>
      </p:sp>
      <p:sp>
        <p:nvSpPr>
          <p:cNvPr id="1212" name="Google Shape;1212;p25"/>
          <p:cNvSpPr txBox="1"/>
          <p:nvPr/>
        </p:nvSpPr>
        <p:spPr>
          <a:xfrm>
            <a:off x="723900" y="6246812"/>
            <a:ext cx="6720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Π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account_number, balance, tuple_id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employee_info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1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Directory Access Protocols</a:t>
            </a:r>
            <a:endParaRPr/>
          </a:p>
        </p:txBody>
      </p:sp>
      <p:sp>
        <p:nvSpPr>
          <p:cNvPr id="1874" name="Google Shape;1874;p115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commonly used directory access protocol: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(Lightweight Directory Access Protocol)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Simplified from earlier X.500 protocol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Question: Why not use database protocols like ODBC/JDBC?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Answer: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Simplified protocols for a limited type of data access, evolved parallel to ODBC/JDBC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nice hierarchical naming mechanism similar to file system directories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can be partitioned amongst multiple servers for different parts of the hierarchy, yet give a single view to user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different servers for Bell Labs Murray Hill and Bell Labs Bangalore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Directories may use databases as storage mechanism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16"/>
          <p:cNvSpPr txBox="1"/>
          <p:nvPr>
            <p:ph type="title"/>
          </p:nvPr>
        </p:nvSpPr>
        <p:spPr>
          <a:xfrm>
            <a:off x="666750" y="0"/>
            <a:ext cx="82074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LDAP: Lightweight Directory Access Protocol</a:t>
            </a:r>
            <a:endParaRPr/>
          </a:p>
        </p:txBody>
      </p:sp>
      <p:sp>
        <p:nvSpPr>
          <p:cNvPr id="1881" name="Google Shape;1881;p116"/>
          <p:cNvSpPr txBox="1"/>
          <p:nvPr>
            <p:ph idx="1" type="body"/>
          </p:nvPr>
        </p:nvSpPr>
        <p:spPr>
          <a:xfrm>
            <a:off x="827087" y="1092200"/>
            <a:ext cx="81678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Data Model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Manipulation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Directory Trees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LDAP Data Model</a:t>
            </a:r>
            <a:endParaRPr/>
          </a:p>
        </p:txBody>
      </p:sp>
      <p:sp>
        <p:nvSpPr>
          <p:cNvPr id="1888" name="Google Shape;1888;p117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directories store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Entries are similar to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entry must have unique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distinguished name (DN)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DN made up of a sequence of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 distinguished names (RDNs)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of a DN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cn=Silberschatz, ou-Bell Labs, o=Lucent, c=USA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RDNs (can be specified as part of schema)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cn: common name  ou: organizational unit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o:  organization       c:  country</a:t>
            </a:r>
            <a:endParaRPr b="1" i="0" sz="18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paths in a file system but written in reverse direction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1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LDAP Data Model (Cont.)</a:t>
            </a:r>
            <a:endParaRPr/>
          </a:p>
        </p:txBody>
      </p:sp>
      <p:sp>
        <p:nvSpPr>
          <p:cNvPr id="1895" name="Google Shape;1895;p118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Entries can have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 are multi-valued by default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has several built-in types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Binary, string, time types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Tel:   telephone number        PostalAddress:  postal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allows definition of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 classes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 classes specify attribute names and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use inheritance to define object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 can be specified to be of one or more object classes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have single most-specific type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LDAP Data Model (cont.)</a:t>
            </a:r>
            <a:endParaRPr/>
          </a:p>
        </p:txBody>
      </p:sp>
      <p:sp>
        <p:nvSpPr>
          <p:cNvPr id="1902" name="Google Shape;1902;p119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Entries organized into 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information tree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according to their DNs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Leaf level usually represent specific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node entries represent objects such as organizational units, organizations or countries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Children of a node inherit the DN of the parent, and add on RDNs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internal node with DN c=USA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Children nodes have DN starting with c=USA and further RDNs such as o or ou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DN of an entry can be generated by traversing path from root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Leaf level can be an alias pointing to another entry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Entries can thus have more than one DN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person in more than one organizational unit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LDAP Data Manipulation</a:t>
            </a:r>
            <a:endParaRPr/>
          </a:p>
        </p:txBody>
      </p:sp>
      <p:sp>
        <p:nvSpPr>
          <p:cNvPr id="1909" name="Google Shape;1909;p120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Unlike SQL, LDAP does not define DDL or DML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Instead, it defines a network protocol for DDL and DML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use an API or vendor specific front ends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also defines a file format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Data Interchange Format (LDIF)</a:t>
            </a:r>
            <a: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Querying mechanism is very simple: only selection &amp; projection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LDAP Queries</a:t>
            </a:r>
            <a:endParaRPr/>
          </a:p>
        </p:txBody>
      </p:sp>
      <p:sp>
        <p:nvSpPr>
          <p:cNvPr id="1916" name="Google Shape;1916;p121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query must specify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Base: a node in the DIT from where search is to start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search condition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 combination of conditions on attributes of entries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Equality, wild-cards and approximate equality supported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scope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the base, the  base and its children, or the entire subtree from the 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 to be returned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Limits on number of results and on resource consumption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also specify whether to automatically dereference aliases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URLs are one way of specifying query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API is another alternative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LDAP URLs</a:t>
            </a:r>
            <a:endParaRPr/>
          </a:p>
        </p:txBody>
      </p:sp>
      <p:sp>
        <p:nvSpPr>
          <p:cNvPr id="1923" name="Google Shape;1923;p122"/>
          <p:cNvSpPr txBox="1"/>
          <p:nvPr>
            <p:ph idx="1" type="body"/>
          </p:nvPr>
        </p:nvSpPr>
        <p:spPr>
          <a:xfrm>
            <a:off x="827087" y="1092200"/>
            <a:ext cx="81963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part of URL specifis server and DN of base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ldap:://aura.research.bell-labs.com/o=Lucent,c=USA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further parts separated by ? symbol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ldap:://aura.research.bell-labs.com/o=Lucent,c=USA??sub?cn=Korth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parts specify</a:t>
            </a:r>
            <a:endParaRPr/>
          </a:p>
          <a:p>
            <a:pPr indent="-342900" lvl="2" marL="12001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 to return (empty means all)</a:t>
            </a:r>
            <a:endParaRPr/>
          </a:p>
          <a:p>
            <a:pPr indent="-342900" lvl="2" marL="12001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(sub indicates entire subtree)</a:t>
            </a:r>
            <a:endParaRPr/>
          </a:p>
          <a:p>
            <a:pPr indent="-342900" lvl="2" marL="12001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condition (cn=Korth)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 Code using LDAP API</a:t>
            </a:r>
            <a:endParaRPr/>
          </a:p>
        </p:txBody>
      </p:sp>
      <p:sp>
        <p:nvSpPr>
          <p:cNvPr id="1930" name="Google Shape;1930;p123"/>
          <p:cNvSpPr txBox="1"/>
          <p:nvPr>
            <p:ph idx="1" type="body"/>
          </p:nvPr>
        </p:nvSpPr>
        <p:spPr>
          <a:xfrm>
            <a:off x="860425" y="1092200"/>
            <a:ext cx="828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#include &lt;stdio.h&gt;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#include &lt;ldap.h&gt;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main( ) {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LDAP *ld;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LDAPMessage *res, *entry;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char *dn, *attr, *attrList [ ] = {“telephoneNumber”, NULL};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BerElement *ptr;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int vals, i;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//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a connection to server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ld = ldap_open(“aura.research.bell-labs.com”, LDAP_PORT);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ldap_simple_bind(ld, “avi”, “avi-passwd”);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actual query (next slide)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ldap_unbind(ld);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1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 Code using LDAP API (Cont.)</a:t>
            </a:r>
            <a:endParaRPr/>
          </a:p>
        </p:txBody>
      </p:sp>
      <p:sp>
        <p:nvSpPr>
          <p:cNvPr id="1937" name="Google Shape;1937;p124"/>
          <p:cNvSpPr txBox="1"/>
          <p:nvPr>
            <p:ph idx="1" type="body"/>
          </p:nvPr>
        </p:nvSpPr>
        <p:spPr>
          <a:xfrm>
            <a:off x="804862" y="773112"/>
            <a:ext cx="85455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ldap_search_s(ld, “o=Lucent, c=USA”, LDAP_SCOPE_SUBTREE,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  “cn=Korth”, attrList, /* attrsonly*/ 0, &amp;res);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/*attrsonly = 1 =&gt; return only schema not actual results*/ printf(“found%d entries”, ldap_count_entries(ld, res));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(entry=ldap_first_entry(ld, res); entry != NULL;  						entry=ldap_next_entry(id, entry)) {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dn = ldap_get_dn(ld, entry);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printf(“dn: %s”, dn);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/* dn: DN of matching entry */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ldap_memfree(dn);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for(attr = ldap_first_attribute(ld, entry, &amp;ptr); attr != NULL;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attr = ldap_next_attribute(ld, entry, ptr))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                                      //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attribute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printf(“%s:”, attr);               //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name of attribute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    vals = ldap_get_values(ld, entry, attr);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for (i = 0; vals[i] != NULL; i ++)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printf(“%s”, vals[i]);  //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attrs can be multivalued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    ldap_value_free(vals);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ldap_msgfree(res);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Advantages of Fragmentation</a:t>
            </a:r>
            <a:endParaRPr/>
          </a:p>
        </p:txBody>
      </p:sp>
      <p:sp>
        <p:nvSpPr>
          <p:cNvPr id="1219" name="Google Shape;1219;p26"/>
          <p:cNvSpPr txBox="1"/>
          <p:nvPr>
            <p:ph idx="4294967295" type="body"/>
          </p:nvPr>
        </p:nvSpPr>
        <p:spPr>
          <a:xfrm>
            <a:off x="827087" y="1092200"/>
            <a:ext cx="70803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Horizontal: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parallel processing on fragments of a relation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a relation to be split so that tuples are located where they are most frequently accessed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Vertical: 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tuples to be split so that each part of the tuple is stored where it is most frequently accessed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tuple-id attribute allows efficient joining of vertical fragments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parallel processing on a relation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Vertical and horizontal fragmentation can be mixed.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Fragments may be successively fragmented to an arbitrary depth.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LDAP API (Cont.)</a:t>
            </a:r>
            <a:endParaRPr/>
          </a:p>
        </p:txBody>
      </p:sp>
      <p:sp>
        <p:nvSpPr>
          <p:cNvPr id="1944" name="Google Shape;1944;p125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API also has functions to create, update and delete entries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function call behaves as a separate transaction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LDAP does not support atomicity of updates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Distributed Directory Trees</a:t>
            </a:r>
            <a:endParaRPr/>
          </a:p>
        </p:txBody>
      </p:sp>
      <p:sp>
        <p:nvSpPr>
          <p:cNvPr id="1951" name="Google Shape;1951;p126"/>
          <p:cNvSpPr txBox="1"/>
          <p:nvPr>
            <p:ph idx="1" type="body"/>
          </p:nvPr>
        </p:nvSpPr>
        <p:spPr>
          <a:xfrm>
            <a:off x="827087" y="1092200"/>
            <a:ext cx="8240700" cy="5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Organizational information may be split into multiple directory information trees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Suffix</a:t>
            </a: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DIT gives RDN to be tagged onto to all entries to get an overall DN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275"/>
              <a:buFont typeface="Arimo"/>
              <a:buChar char="4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two DITs, one with suffix   o=Lucent, c=USA </a:t>
            </a:r>
            <a:b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and another with suffix           o=Lucent, c=India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Organizations often split up DITs based on geographical location or by organizational structure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LDAP implementations support replication (master-slave or multi-master replication) of DITs (not part of LDAP 3 standard)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node in a DIT may be a</a:t>
            </a:r>
            <a:r>
              <a:rPr b="0" i="0" lang="en-US" sz="17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7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referral</a:t>
            </a: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a node in another DIT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 Ou= Bell Labs may have a separate DIT, and DIT for o=Lucent may have a leaf with ou=Bell Labs containing a referral to the Bell Labs DIT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Referalls are the key to integrating a distributed collection of directories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server gets a query reaching a referral node, it may either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275"/>
              <a:buFont typeface="Arimo"/>
              <a:buChar char="4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query to referred DIT and return answer to client, or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275"/>
              <a:buFont typeface="Arimo"/>
              <a:buChar char="4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referral back to client, which transparently sends query to referred DIT (without user intervention)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127"/>
          <p:cNvSpPr txBox="1"/>
          <p:nvPr>
            <p:ph idx="4294967295"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CC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End of Chapter</a:t>
            </a:r>
            <a:endParaRPr/>
          </a:p>
        </p:txBody>
      </p:sp>
      <p:sp>
        <p:nvSpPr>
          <p:cNvPr id="1958" name="Google Shape;1958;p127"/>
          <p:cNvSpPr txBox="1"/>
          <p:nvPr>
            <p:ph idx="4294967295" type="subTitle"/>
          </p:nvPr>
        </p:nvSpPr>
        <p:spPr>
          <a:xfrm flipH="1">
            <a:off x="-441463" y="3811587"/>
            <a:ext cx="144600" cy="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2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Extra Slides on 3PC</a:t>
            </a:r>
            <a:endParaRPr/>
          </a:p>
        </p:txBody>
      </p:sp>
      <p:sp>
        <p:nvSpPr>
          <p:cNvPr id="1965" name="Google Shape;1965;p128"/>
          <p:cNvSpPr txBox="1"/>
          <p:nvPr>
            <p:ph idx="1" type="subTitle"/>
          </p:nvPr>
        </p:nvSpPr>
        <p:spPr>
          <a:xfrm flipH="1">
            <a:off x="-441463" y="3811587"/>
            <a:ext cx="144600" cy="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Three Phase Commit (3PC)</a:t>
            </a:r>
            <a:endParaRPr/>
          </a:p>
        </p:txBody>
      </p:sp>
      <p:sp>
        <p:nvSpPr>
          <p:cNvPr id="1972" name="Google Shape;1972;p129"/>
          <p:cNvSpPr txBox="1"/>
          <p:nvPr>
            <p:ph idx="4294967295" type="body"/>
          </p:nvPr>
        </p:nvSpPr>
        <p:spPr>
          <a:xfrm>
            <a:off x="827087" y="1092200"/>
            <a:ext cx="8180400" cy="5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Assumptions: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network partitioning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any point, at least one site must be up.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most K sites (participants as well as coordinator) can fail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1: Obtaining Preliminary Decision: Identical to 2PC Phase 1.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site is ready to commit if instructed to do so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2 of 2PC is split into 2 phases, Phase 2 and Phase 3 of 3PC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phase 2 coordinator makes a decision as in 2PC (called the </a:t>
            </a:r>
            <a:r>
              <a:rPr b="0" i="0" lang="en-US" sz="17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pre-commit decision</a:t>
            </a: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records it in multiple (at least K) sites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phase 3, coordinator sends commit/abort message to all participating sites,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3PC, knowledge of pre-commit decision can be used to commit despite coordinator failure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Avoids blocking problem as long as &lt; K sites fail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Drawbacks: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higher overheads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assumptions may not be satisfied in practice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1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Phase Commit (3PC)</a:t>
            </a:r>
            <a:endParaRPr/>
          </a:p>
        </p:txBody>
      </p:sp>
      <p:sp>
        <p:nvSpPr>
          <p:cNvPr id="1978" name="Google Shape;1978;p130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Assumptions: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network partitioning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any point, at least one site must be up.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most K sites (participants as well as coordinator) can fail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1: Obtaining Preliminary Decision: Identical to 2PC Phase 1.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site is ready to commit if instructed to do so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2 PC each site is obligated to wait for decision from coordinator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3PC, knowledge of pre-commit decision can be used to commit despite coordinator failure.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131"/>
          <p:cNvSpPr txBox="1"/>
          <p:nvPr>
            <p:ph type="title"/>
          </p:nvPr>
        </p:nvSpPr>
        <p:spPr>
          <a:xfrm>
            <a:off x="768350" y="3286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3PC: Phase 2. Recording the Preliminary Decision</a:t>
            </a:r>
            <a:endParaRPr/>
          </a:p>
        </p:txBody>
      </p:sp>
      <p:sp>
        <p:nvSpPr>
          <p:cNvPr id="1984" name="Google Shape;1984;p131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Coordinator adds a decision record (&lt;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or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precommit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&gt;) in its log and forces record to stable storage.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Coordinator sends a message to each participant informing it of the decision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Participant records decision in its log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abort decision reached then participant aborts locally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pre-commit decision reached then participant replies with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132"/>
          <p:cNvSpPr txBox="1"/>
          <p:nvPr>
            <p:ph type="title"/>
          </p:nvPr>
        </p:nvSpPr>
        <p:spPr>
          <a:xfrm>
            <a:off x="768350" y="30638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3PC: Phase 3. Recording Decision in the Database</a:t>
            </a:r>
            <a:endParaRPr/>
          </a:p>
        </p:txBody>
      </p:sp>
      <p:sp>
        <p:nvSpPr>
          <p:cNvPr id="1990" name="Google Shape;1990;p132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Executed only if decision in phase 2 was to precommit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Coordinator collects acknowledgements. It sends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message to the participants as soon as it receives K acknowledgements.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Coordinator adds the record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in its log and forces record to stable storage.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Coordinator sends a message to each participant to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Participants take appropriate action locally 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3PC: Handling Site Failure</a:t>
            </a:r>
            <a:endParaRPr/>
          </a:p>
        </p:txBody>
      </p:sp>
      <p:sp>
        <p:nvSpPr>
          <p:cNvPr id="1996" name="Google Shape;1996;p133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 Failure.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Upon recovery, a participating site examines its log and does the following: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contains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record: no 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contains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record: no 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contains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record, but no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or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precommit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record: site consults Ci to determine the fate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Ci  says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aborted, site 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(and writes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record)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Ci  says T committed, site 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(and writes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record)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says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committed, site resumes the protocol from receipt of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precommit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 (thus recording 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precommit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in the log, and sending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acknowledge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 sent to coordinator).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3PC: Handling Site Failure (Cont.)</a:t>
            </a:r>
            <a:endParaRPr/>
          </a:p>
        </p:txBody>
      </p:sp>
      <p:sp>
        <p:nvSpPr>
          <p:cNvPr id="2002" name="Google Shape;2002;p134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contains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precommit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record, but no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or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site consults Ci to determine the fate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says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aborted, site 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Ci  says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committed, site 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Ci  says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still in precommit state, site resumes protocol at this point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contains no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 for a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site executes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writes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Data Transparency</a:t>
            </a:r>
            <a:endParaRPr/>
          </a:p>
        </p:txBody>
      </p:sp>
      <p:sp>
        <p:nvSpPr>
          <p:cNvPr id="1226" name="Google Shape;1226;p27"/>
          <p:cNvSpPr txBox="1"/>
          <p:nvPr>
            <p:ph idx="4294967295" type="body"/>
          </p:nvPr>
        </p:nvSpPr>
        <p:spPr>
          <a:xfrm>
            <a:off x="827087" y="1092200"/>
            <a:ext cx="7980300" cy="54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transparency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Degree to which system user may remain unaware of the details of how and where the data items are stored in a distributed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transparency issues in relation 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Fragmentation transparency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Replication transparency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 transparency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1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Figure 19.02</a:t>
            </a:r>
            <a:endParaRPr/>
          </a:p>
        </p:txBody>
      </p:sp>
      <p:pic>
        <p:nvPicPr>
          <p:cNvPr id="2009" name="Google Shape;2009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5" y="906462"/>
            <a:ext cx="8002587" cy="428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1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Figure 19.03</a:t>
            </a:r>
            <a:endParaRPr/>
          </a:p>
        </p:txBody>
      </p:sp>
      <p:pic>
        <p:nvPicPr>
          <p:cNvPr id="2016" name="Google Shape;2016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500187"/>
            <a:ext cx="8258174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1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Figure 19.04</a:t>
            </a:r>
            <a:endParaRPr/>
          </a:p>
        </p:txBody>
      </p:sp>
      <p:pic>
        <p:nvPicPr>
          <p:cNvPr id="2023" name="Google Shape;2023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" y="917575"/>
            <a:ext cx="8016874" cy="32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Figure 19.05</a:t>
            </a:r>
            <a:endParaRPr/>
          </a:p>
        </p:txBody>
      </p:sp>
      <p:pic>
        <p:nvPicPr>
          <p:cNvPr id="2030" name="Google Shape;2030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412" y="1057275"/>
            <a:ext cx="3451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Figure 19.06</a:t>
            </a:r>
            <a:endParaRPr/>
          </a:p>
        </p:txBody>
      </p:sp>
      <p:pic>
        <p:nvPicPr>
          <p:cNvPr id="2037" name="Google Shape;2037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262" y="781050"/>
            <a:ext cx="4964112" cy="5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Figure 19.07</a:t>
            </a:r>
            <a:endParaRPr/>
          </a:p>
        </p:txBody>
      </p:sp>
      <p:pic>
        <p:nvPicPr>
          <p:cNvPr descr="New PDF from Images Output.pdf" id="2044" name="Google Shape;2044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731837"/>
            <a:ext cx="8483601" cy="54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Naming of Data Items - Criteria</a:t>
            </a:r>
            <a:endParaRPr/>
          </a:p>
        </p:txBody>
      </p:sp>
      <p:sp>
        <p:nvSpPr>
          <p:cNvPr id="1233" name="Google Shape;1233;p28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 Every data item must have a system-wide unique name.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 It should be possible to find the location of data items efficiently.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 It should be possible to change the location of data items transparently.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 Each site should be able to create new data items autonomously.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Centralized Scheme - Name Server</a:t>
            </a:r>
            <a:endParaRPr/>
          </a:p>
        </p:txBody>
      </p:sp>
      <p:sp>
        <p:nvSpPr>
          <p:cNvPr id="1240" name="Google Shape;1240;p29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server assigns all names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site maintains a record of local data items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sites ask name server to locate non-local data items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satisfies naming criteria 1-3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Disadvantages: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satisfy naming criterion 4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server is a potential performance bottleneck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server is a single point of failure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Use of Aliases</a:t>
            </a:r>
            <a:endParaRPr/>
          </a:p>
        </p:txBody>
      </p:sp>
      <p:sp>
        <p:nvSpPr>
          <p:cNvPr id="1247" name="Google Shape;1247;p30"/>
          <p:cNvSpPr txBox="1"/>
          <p:nvPr>
            <p:ph idx="4294967295" type="body"/>
          </p:nvPr>
        </p:nvSpPr>
        <p:spPr>
          <a:xfrm>
            <a:off x="814387" y="1093787"/>
            <a:ext cx="76614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to centralized scheme: each site prefixes its own site identifier to any name that it generates i.e.,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17.a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ccount.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Fulfills having a unique identifier, and avoids problems associated with central control.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fails to achieve network transparency.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Create  a set of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aliases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data items; Store the mapping of aliases to the real names at each site.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user can be unaware of the physical location of a data item, and is unaffected if the data item is moved from one site to another.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3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Transactions </a:t>
            </a:r>
            <a:b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2 Phase Commit</a:t>
            </a:r>
            <a:endParaRPr/>
          </a:p>
        </p:txBody>
      </p:sp>
      <p:sp>
        <p:nvSpPr>
          <p:cNvPr id="1253" name="Google Shape;1253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Distributed Transactions</a:t>
            </a:r>
            <a:endParaRPr/>
          </a:p>
        </p:txBody>
      </p:sp>
      <p:sp>
        <p:nvSpPr>
          <p:cNvPr id="1260" name="Google Shape;1260;p32"/>
          <p:cNvSpPr txBox="1"/>
          <p:nvPr>
            <p:ph idx="4294967295" type="body"/>
          </p:nvPr>
        </p:nvSpPr>
        <p:spPr>
          <a:xfrm>
            <a:off x="814387" y="1093787"/>
            <a:ext cx="76614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may access data at several sites.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site has a local </a:t>
            </a: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manager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responsible for: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Maintaining a log for recovery purposes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Participating in coordinating the concurrent execution of the transactions executing at that site.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site has a </a:t>
            </a: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coordinator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is responsible for: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 the execution of transactions that originate at the site.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Distributing subtransactions at appropriate sites for execution.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Coordinating the termination of each transaction that originates at the site, which may result in the transaction being committed at all sites or aborted at all sites.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Transaction System Architecture</a:t>
            </a:r>
            <a:endParaRPr/>
          </a:p>
        </p:txBody>
      </p:sp>
      <p:pic>
        <p:nvPicPr>
          <p:cNvPr id="1267" name="Google Shape;12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5" y="906462"/>
            <a:ext cx="8002587" cy="428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System Failure Modes</a:t>
            </a:r>
            <a:endParaRPr/>
          </a:p>
        </p:txBody>
      </p:sp>
      <p:sp>
        <p:nvSpPr>
          <p:cNvPr id="1274" name="Google Shape;1274;p34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Failures unique to distributed systems: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 of a site.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 of massages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Handled by network transmission control protocols such as TCP-IP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 of a communication link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Handled by network protocols, by routing messages via alternative links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partition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network is said to be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partitioned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it has been split into two or more subsystems that lack any connection between them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a subsystem may consist of a single node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partitioning and site failures are generally indistinguishable.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7"/>
          <p:cNvSpPr txBox="1"/>
          <p:nvPr>
            <p:ph type="title"/>
          </p:nvPr>
        </p:nvSpPr>
        <p:spPr>
          <a:xfrm>
            <a:off x="457200" y="1524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Chapter 19: Distributed Databases</a:t>
            </a:r>
            <a:endParaRPr/>
          </a:p>
        </p:txBody>
      </p:sp>
      <p:sp>
        <p:nvSpPr>
          <p:cNvPr id="1105" name="Google Shape;1105;p17"/>
          <p:cNvSpPr txBox="1"/>
          <p:nvPr>
            <p:ph idx="4294967295" type="body"/>
          </p:nvPr>
        </p:nvSpPr>
        <p:spPr>
          <a:xfrm>
            <a:off x="827087" y="1092200"/>
            <a:ext cx="8001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Heterogeneous and Homogeneous Databases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Data Storage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Transactions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Protocols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in Distributed Databases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Query Processing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Heterogeneous Distributed Databases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Commit Protocols</a:t>
            </a:r>
            <a:endParaRPr/>
          </a:p>
        </p:txBody>
      </p:sp>
      <p:sp>
        <p:nvSpPr>
          <p:cNvPr id="1281" name="Google Shape;1281;p35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protocols are used to ensure atomicity across sites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which executes at multiple sites must either be committed at all the sites, or aborted at all the sites.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acceptable to have a transaction committed at one site and aborted at another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two-phase commit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(2PC) protocol is widely used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three-phase commit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(3PC) protocol is more complicated and more expensive, but avoids some drawbacks of two-phase commit protocol.  This protocol is not used in practice.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Two Phase Commit Protocol (2PC)</a:t>
            </a:r>
            <a:endParaRPr/>
          </a:p>
        </p:txBody>
      </p:sp>
      <p:sp>
        <p:nvSpPr>
          <p:cNvPr id="1288" name="Google Shape;1288;p36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Assumes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fail-stop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– failed sites simply stop working, and do not cause any other harm, such as sending incorrect messages to other sites.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of the protocol is initiated by the coordinator after the last step of the transaction has been reached.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protocol involves all the local sites at which the transaction executed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 transaction initiated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let the transaction coordinator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Phase 1: Obtaining a Decision</a:t>
            </a:r>
            <a:endParaRPr/>
          </a:p>
        </p:txBody>
      </p:sp>
      <p:sp>
        <p:nvSpPr>
          <p:cNvPr id="1295" name="Google Shape;1295;p37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Coordinator asks all participants to </a:t>
            </a:r>
            <a:r>
              <a:rPr b="0" i="1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commit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adds the records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to the log and forces log to stable storage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messages to all sites at which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executed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Upon receiving message, transaction manager at site determines if it can commit the transaction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not, add a record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to the log and send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0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53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transaction can be committed, then: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53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the record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to the log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53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force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records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stable storage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53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 to C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Phase 2: Recording the Decision</a:t>
            </a:r>
            <a:endParaRPr/>
          </a:p>
        </p:txBody>
      </p:sp>
      <p:sp>
        <p:nvSpPr>
          <p:cNvPr id="1302" name="Google Shape;1302;p38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committed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received 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 from all the participating sites: otherwise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aborted.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Coordinator adds a decision record,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or &lt;a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to the log and forces record onto stable storage. Once the record stable storage it is irrevocable (even if failures occur)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Coordinator sends a message to each participant informing it of the decision (commit or abort)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Participants take appropriate action locally.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Handling of Failures - Site Failure</a:t>
            </a:r>
            <a:endParaRPr/>
          </a:p>
        </p:txBody>
      </p:sp>
      <p:sp>
        <p:nvSpPr>
          <p:cNvPr id="1309" name="Google Shape;1309;p39"/>
          <p:cNvSpPr txBox="1"/>
          <p:nvPr>
            <p:ph idx="4294967295" type="body"/>
          </p:nvPr>
        </p:nvSpPr>
        <p:spPr>
          <a:xfrm>
            <a:off x="827087" y="10922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recovers, it examines its log to determine the fate of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 active at the time of the failure.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contain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record: txn had completed, nothing to be done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contains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record: txn had completed, nothing to be done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contains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record: site must consult C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determine the fate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committed,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 write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aborted,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log contains no log records concerning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Implies that 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failed before responding to the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from 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the failure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precludes the sending of such a response, coordinator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abort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execute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Handling of Failures- Coordinator Failure</a:t>
            </a:r>
            <a:endParaRPr/>
          </a:p>
        </p:txBody>
      </p:sp>
      <p:sp>
        <p:nvSpPr>
          <p:cNvPr id="1315" name="Google Shape;1315;p40"/>
          <p:cNvSpPr txBox="1"/>
          <p:nvPr>
            <p:ph idx="1" type="body"/>
          </p:nvPr>
        </p:nvSpPr>
        <p:spPr>
          <a:xfrm>
            <a:off x="814387" y="1093787"/>
            <a:ext cx="7661400" cy="5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coordinator fails while the commit protocol for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executing then participating sites must decide on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’s fate: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an active site contains a &lt;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 in its log, then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be committed.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an active site contains an &lt;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 in its log, then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be aborted.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some active participating site does not contain a &lt;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 in its log, then the failed coordinator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cannot have decided to commit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therefore abort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T;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however, such a site must reject any subsequent &lt;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message from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none of the above cases holds, then all active sites must have a &lt;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record in their logs, but no additional control records (such as &lt;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of &lt;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&gt;).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case active sites must wait for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recover, to find decision.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 problem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active sites may have to wait for failed coordinator to recover.</a:t>
            </a:r>
            <a:endParaRPr/>
          </a:p>
          <a:p>
            <a:pPr indent="-251459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1"/>
          <p:cNvSpPr txBox="1"/>
          <p:nvPr>
            <p:ph type="title"/>
          </p:nvPr>
        </p:nvSpPr>
        <p:spPr>
          <a:xfrm>
            <a:off x="885825" y="21748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Handling of Failures - Network Partition</a:t>
            </a:r>
            <a:endParaRPr/>
          </a:p>
        </p:txBody>
      </p:sp>
      <p:sp>
        <p:nvSpPr>
          <p:cNvPr id="1322" name="Google Shape;1322;p41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coordinator and all its participants remain in one partition, the failure has no effect on the commit protocol.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coordinator and its participants belong to several partitions: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Sites that are not in the partition containing the coordinator think the coordinator has failed, and execute the protocol to deal with failure of the coordinator.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harm results, but sites may still have to wait for decision from coordinator.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coordinator and the sites are in the same partition as the coordinator think that the sites in the other partition have failed, and follow the usual commit protocol.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Again, no harm results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Recovery and Concurrency Control</a:t>
            </a:r>
            <a:endParaRPr/>
          </a:p>
        </p:txBody>
      </p:sp>
      <p:sp>
        <p:nvSpPr>
          <p:cNvPr id="1329" name="Google Shape;1329;p42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In-doubt</a:t>
            </a: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a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but neither a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nor an &lt;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log record.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recovering site must determine the commit-abort status of such transactions by contacting other sites; this can slow and potentially block recovery.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 algorithms can note lock information in the log.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write out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list of locks held 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when the log is written (read locks can be omitted).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every in-doubt 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all the locks noted in the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log record are reacquired.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lock reacquisition, transaction processing can resume; the commit or rollback of in-doubt transactions is performed concurrently with the execution of new transactions.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3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Three Phase Commit (3PC)</a:t>
            </a:r>
            <a:endParaRPr/>
          </a:p>
        </p:txBody>
      </p:sp>
      <p:sp>
        <p:nvSpPr>
          <p:cNvPr id="1336" name="Google Shape;1336;p43"/>
          <p:cNvSpPr txBox="1"/>
          <p:nvPr>
            <p:ph idx="4294967295" type="body"/>
          </p:nvPr>
        </p:nvSpPr>
        <p:spPr>
          <a:xfrm>
            <a:off x="827087" y="1092200"/>
            <a:ext cx="8180400" cy="5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Assumptions: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network partitioning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any point, at least one site must be up.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most K sites (participants as well as coordinator) can fail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1: Obtaining Preliminary Decision: Identical to 2PC Phase 1.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site is ready to commit if instructed to do so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2 of 2PC is split into 2 phases, Phase 2 and Phase 3 of 3PC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phase 2 coordinator makes a decision as in 2PC (called the </a:t>
            </a:r>
            <a:r>
              <a:rPr b="0" i="0" lang="en-US" sz="17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pre-commit decision</a:t>
            </a: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records it in multiple (at least K) sites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phase 3, coordinator sends commit/abort message to all participating sites,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3PC, knowledge of pre-commit decision can be used to commit despite coordinator failure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Avoids blocking problem as long as &lt; K sites fail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Drawbacks: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higher overheads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assumptions may not be satisfied in practice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4"/>
          <p:cNvSpPr txBox="1"/>
          <p:nvPr>
            <p:ph type="title"/>
          </p:nvPr>
        </p:nvSpPr>
        <p:spPr>
          <a:xfrm>
            <a:off x="609600" y="482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Alternative Models of Transaction Processing</a:t>
            </a:r>
            <a:endParaRPr/>
          </a:p>
        </p:txBody>
      </p:sp>
      <p:sp>
        <p:nvSpPr>
          <p:cNvPr id="1343" name="Google Shape;1343;p44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Notion of a single transaction spanning multiple sites is inappropriate for many applications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transaction crossing an organizational boundary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organization would like to permit an externally initiated transaction  to block local transactions for an indeterminate period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models carry out transactions by sending messages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to handle messages must be carefully designed to ensure atomicity and durability properties for updates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cannot be guaranteed, in that intermediate stages are visible,  but code must ensure no inconsistent states result due to concurrency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Persistent messaging systems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systems that provide transactional properties to messages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Messages are guaranteed to be delivered exactly once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discuss implementation techniques later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8"/>
          <p:cNvSpPr txBox="1"/>
          <p:nvPr>
            <p:ph type="title"/>
          </p:nvPr>
        </p:nvSpPr>
        <p:spPr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Distributed Database System</a:t>
            </a:r>
            <a:endParaRPr/>
          </a:p>
        </p:txBody>
      </p:sp>
      <p:sp>
        <p:nvSpPr>
          <p:cNvPr id="1112" name="Google Shape;1112;p18"/>
          <p:cNvSpPr txBox="1"/>
          <p:nvPr>
            <p:ph idx="4294967295" type="body"/>
          </p:nvPr>
        </p:nvSpPr>
        <p:spPr>
          <a:xfrm>
            <a:off x="827087" y="1092200"/>
            <a:ext cx="8267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distributed database system consists of loosely coupled sites that share no physical component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systems that run on each site are independent of each other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 may access data at one or more sites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5"/>
          <p:cNvSpPr txBox="1"/>
          <p:nvPr>
            <p:ph type="title"/>
          </p:nvPr>
        </p:nvSpPr>
        <p:spPr>
          <a:xfrm>
            <a:off x="609600" y="2603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Alternative Models (Cont.)</a:t>
            </a:r>
            <a:endParaRPr/>
          </a:p>
        </p:txBody>
      </p:sp>
      <p:sp>
        <p:nvSpPr>
          <p:cNvPr id="1350" name="Google Shape;1350;p45"/>
          <p:cNvSpPr txBox="1"/>
          <p:nvPr>
            <p:ph idx="1" type="body"/>
          </p:nvPr>
        </p:nvSpPr>
        <p:spPr>
          <a:xfrm>
            <a:off x="827087" y="1092200"/>
            <a:ext cx="8082000" cy="5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Motivating example:  funds transfer between two banks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phase commit would have the potential to block updates on the accounts involved in funds transfer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solution: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Debit money from source account and send a message to other site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 receives message and credits destination account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Messaging has long been used for distributed transactions (even before computers were invented!)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 issue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once transaction sending a message is committed, message must guaranteed to be delivered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Guarantee as long as destination site is up and reachable, code to handle undeliverable messages must also be available 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credit money back to source account.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sending transaction aborts, message must not be sent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6"/>
          <p:cNvSpPr txBox="1"/>
          <p:nvPr>
            <p:ph type="title"/>
          </p:nvPr>
        </p:nvSpPr>
        <p:spPr>
          <a:xfrm>
            <a:off x="652462" y="482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Error Conditions with Persistent Messaging</a:t>
            </a:r>
            <a:endParaRPr/>
          </a:p>
        </p:txBody>
      </p:sp>
      <p:sp>
        <p:nvSpPr>
          <p:cNvPr id="1357" name="Google Shape;1357;p46"/>
          <p:cNvSpPr txBox="1"/>
          <p:nvPr>
            <p:ph idx="1" type="body"/>
          </p:nvPr>
        </p:nvSpPr>
        <p:spPr>
          <a:xfrm>
            <a:off x="827087" y="10922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to handle messages has to take care of variety of failure situations (even assuming guaranteed message delivery)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if destination account does not exist, failure message must be sent back to source site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failure message is received from destination site, or destination site itself does not exist, money must be deposited back in source account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if source account has been closed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get humans to take care of problem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code executing transaction processing using 2PC does not have to deal with such failures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many situations where extra effort of error handling is worth the benefit of absence of blocking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pretty much all transactions across organizations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7"/>
          <p:cNvSpPr txBox="1"/>
          <p:nvPr>
            <p:ph type="title"/>
          </p:nvPr>
        </p:nvSpPr>
        <p:spPr>
          <a:xfrm>
            <a:off x="827087" y="2905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Persistent Messaging and Workflows</a:t>
            </a:r>
            <a:endParaRPr/>
          </a:p>
        </p:txBody>
      </p:sp>
      <p:sp>
        <p:nvSpPr>
          <p:cNvPr id="1364" name="Google Shape;1364;p47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Workflows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general model of transactional processing involving multiple sites and possibly human processing of certain steps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when a bank receives a loan application, it may need to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 external credit-checking agencies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approvals of one or more managers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and then respond to the loan application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study workflows in Chapter 25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Persistent messaging forms the underlying infrastructure for workflows in a distributed environment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Persistent Messaging</a:t>
            </a:r>
            <a:endParaRPr/>
          </a:p>
        </p:txBody>
      </p:sp>
      <p:sp>
        <p:nvSpPr>
          <p:cNvPr id="1370" name="Google Shape;1370;p48"/>
          <p:cNvSpPr txBox="1"/>
          <p:nvPr>
            <p:ph idx="1" type="body"/>
          </p:nvPr>
        </p:nvSpPr>
        <p:spPr>
          <a:xfrm>
            <a:off x="644525" y="1093787"/>
            <a:ext cx="78312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Sending site protocol.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transaction wishes to send a persistent message, it writes a record containing the message in a special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messages_to_send; 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 message is given a unique message identifier.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message delivery process monitors the relation, and when a new message is found, it sends the message to its destination.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message delivery process deletes a message from the relation only after it receives an acknowledgment from the destination site. 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receives no acknowledgement from the destination site, after some time it sends the message again. It repeats this until an acknowledgment is received. 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after some period of time, that the message is undeliverable, exception handling code provided by the application is invoked to deal with the failure.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Writing the message to a relation and processing it only after the transaction commits ensures that the message will be delivered if and only if the transaction commits.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9"/>
          <p:cNvSpPr txBox="1"/>
          <p:nvPr>
            <p:ph type="title"/>
          </p:nvPr>
        </p:nvSpPr>
        <p:spPr>
          <a:xfrm>
            <a:off x="768350" y="28416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Persistent Messaging (Cont.)</a:t>
            </a:r>
            <a:endParaRPr/>
          </a:p>
        </p:txBody>
      </p:sp>
      <p:sp>
        <p:nvSpPr>
          <p:cNvPr id="1376" name="Google Shape;1376;p49"/>
          <p:cNvSpPr txBox="1"/>
          <p:nvPr>
            <p:ph idx="1" type="body"/>
          </p:nvPr>
        </p:nvSpPr>
        <p:spPr>
          <a:xfrm>
            <a:off x="814387" y="1093787"/>
            <a:ext cx="7955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Receiving site protocol.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When a site receives a persistent message, it runs a transaction that adds the message to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received_messages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message identifier is not already present in the relation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transaction commits, or if the message was already present in the relation, the receiving site sends an acknowledgment back to the sending site.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sending the acknowledgment before the transaction commits is not safe, since a system failure may then result in loss of the message.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many messaging systems, it is possible for messages to get delayed arbitrarily, although such delays are very unlikely. 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message is given a timestamp, and if the timestamp of a received message is older than some cutoff, the message is discarded. 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messages recorded in the received messages relation that are older than the cutoff can be deleted.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</a:t>
            </a:r>
            <a:endParaRPr/>
          </a:p>
        </p:txBody>
      </p:sp>
      <p:sp>
        <p:nvSpPr>
          <p:cNvPr id="1382" name="Google Shape;1382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Concurrency Control</a:t>
            </a:r>
            <a:endParaRPr/>
          </a:p>
        </p:txBody>
      </p:sp>
      <p:sp>
        <p:nvSpPr>
          <p:cNvPr id="1389" name="Google Shape;1389;p51"/>
          <p:cNvSpPr txBox="1"/>
          <p:nvPr>
            <p:ph idx="4294967295" type="body"/>
          </p:nvPr>
        </p:nvSpPr>
        <p:spPr>
          <a:xfrm>
            <a:off x="827087" y="1092200"/>
            <a:ext cx="78486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concurrency control schemes for use in distributed environment.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assume that each site participates in the execution of a commit protocol to ensure global transaction automicity.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assume all replicas of any item are updated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see how to relax this in case of site failures later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5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Single-Lock-Manager Approach</a:t>
            </a:r>
            <a:endParaRPr/>
          </a:p>
        </p:txBody>
      </p:sp>
      <p:sp>
        <p:nvSpPr>
          <p:cNvPr id="1396" name="Google Shape;1396;p52"/>
          <p:cNvSpPr txBox="1"/>
          <p:nvPr>
            <p:ph idx="4294967295" type="body"/>
          </p:nvPr>
        </p:nvSpPr>
        <p:spPr>
          <a:xfrm>
            <a:off x="827087" y="1092200"/>
            <a:ext cx="7661400" cy="3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maintains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lock manager that resides in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chosen site, say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transaction needs to lock a data item, it sends a lock request to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lock manager determines whether the lock can be granted immediately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yes, lock manager sends a message to the site which initiated the request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no, request is delayed until it can be granted, at which time a message is sent to the initiating site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Single-Lock-Manager Approach (Cont.)</a:t>
            </a:r>
            <a:endParaRPr/>
          </a:p>
        </p:txBody>
      </p:sp>
      <p:sp>
        <p:nvSpPr>
          <p:cNvPr id="1403" name="Google Shape;1403;p53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transaction can read the data item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one of the sites at which a replica of the data item resides.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must be performed on all replicas of a data item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scheme: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implementation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deadlock handling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Disadvantages of scheme are: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Bottleneck: lock manager site becomes a bottleneck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Vulnerability: system is vulnerable to lock manager site failure.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Distributed Lock Manager</a:t>
            </a:r>
            <a:endParaRPr/>
          </a:p>
        </p:txBody>
      </p:sp>
      <p:sp>
        <p:nvSpPr>
          <p:cNvPr id="1410" name="Google Shape;1410;p54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approach, functionality of locking is implemented by lock managers at each site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managers control access to local data items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special protocols may be used for replicas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Advantage: work is distributed and can be made robust to failures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Disadvantage:  deadlock detection is more complicated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managers cooperate for deadlock detection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on this later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variants of this 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copy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Majority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Biased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Quorum consensus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Homogeneous Distributed Databases</a:t>
            </a:r>
            <a:endParaRPr/>
          </a:p>
        </p:txBody>
      </p:sp>
      <p:sp>
        <p:nvSpPr>
          <p:cNvPr id="1119" name="Google Shape;1119;p19"/>
          <p:cNvSpPr txBox="1"/>
          <p:nvPr>
            <p:ph idx="1" type="body"/>
          </p:nvPr>
        </p:nvSpPr>
        <p:spPr>
          <a:xfrm>
            <a:off x="827087" y="10922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homogeneous distributed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sites have identical software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aware of each other and agree to cooperate in processing user requests.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site surrenders part of its autonomy in terms of right to change schemas or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Appears to user as a single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heterogeneous distributed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sites may use different schemas and software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 in schema is a major problem for query processing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 in software is a major problem for transaction processing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Sites may not be aware of each other and may provide only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facilities for cooperation in transaction processing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Primary Copy</a:t>
            </a:r>
            <a:endParaRPr/>
          </a:p>
        </p:txBody>
      </p:sp>
      <p:sp>
        <p:nvSpPr>
          <p:cNvPr id="1417" name="Google Shape;1417;p55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one replica of data item to be the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copy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 containing the replica is called  the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site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that data item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data items can have different primary sites</a:t>
            </a:r>
            <a:endParaRPr b="1" i="0" sz="1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transaction needs to lock a data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 requests a lock at the primary site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Implicitly gets lock on all replicas of the data item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for replicated data handled similarly to unreplicated data - simple implementation.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Drawback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primary site of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fails,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inaccessible even though other  sites containing a replica may be accessible.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5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Majority Protocol</a:t>
            </a:r>
            <a:endParaRPr/>
          </a:p>
        </p:txBody>
      </p:sp>
      <p:sp>
        <p:nvSpPr>
          <p:cNvPr id="1424" name="Google Shape;1424;p56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lock manager at each site administers lock and unlock requests for data items stored at that site.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transaction wishes to lock an unreplicated data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residing at site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message is sent to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‘s lock manager.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locked in an incompatible mode, then the request is delayed until it can be granted.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lock request can be granted, the lock manager sends a message back to the initiator indicating that the lock request has been granted.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Majority Protocol (Cont.)</a:t>
            </a:r>
            <a:endParaRPr/>
          </a:p>
        </p:txBody>
      </p:sp>
      <p:sp>
        <p:nvSpPr>
          <p:cNvPr id="1431" name="Google Shape;1431;p57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case of replicated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replicated at n sites, then a lock request message must be sent to more than half of the n sites in which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stored.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transaction does not operate 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until it has obtained a lock on a majority of the replicas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writing the data item, transaction performs writes 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replicas.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even when some sites are unavailable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 on how handle writes in the presence of site failure later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Drawback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Requires 2(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 + 1) messages for handling lock requests, and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 + 1) messages for handling unlock requests.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for deadlock even with single item - e.g., each of 3 transactions may have locks on 1/3rd of the replicas of a data.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Biased Protocol</a:t>
            </a:r>
            <a:endParaRPr/>
          </a:p>
        </p:txBody>
      </p:sp>
      <p:sp>
        <p:nvSpPr>
          <p:cNvPr id="1438" name="Google Shape;1438;p58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lock manager at each site as in majority protocol, however, requests for shared locks are handled differently than requests for exclusive locks.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When a transaction needs to lock data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 simply requests a lock 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the lock manager at one site containing a replica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When transaction needs to lock data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 requests a lock 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the lock manager at all sites containing a replica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 - imposes less overhead on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Disadvantage - additional overhead on writes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5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Quorum Consensus Protocol</a:t>
            </a:r>
            <a:endParaRPr/>
          </a:p>
        </p:txBody>
      </p:sp>
      <p:sp>
        <p:nvSpPr>
          <p:cNvPr id="1445" name="Google Shape;1445;p59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generalization of both majority and biased protocols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site is assigned a weight.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S be the total of all site weights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two values </a:t>
            </a: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quorum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quorum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Such that    Q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S     and    2 *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 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Quorums can be chosen (and S computed) separately for each item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read must lock enough replicas that the sum of the site weights is &gt;= Q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write must lock enough replicas that the sum of the site weights is &gt;= Q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now we assume all replicas are written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Extensions to allow some sites to be unavailable described later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6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Timestamping</a:t>
            </a:r>
            <a:endParaRPr/>
          </a:p>
        </p:txBody>
      </p:sp>
      <p:sp>
        <p:nvSpPr>
          <p:cNvPr id="1452" name="Google Shape;1452;p60"/>
          <p:cNvSpPr txBox="1"/>
          <p:nvPr>
            <p:ph idx="4294967295" type="body"/>
          </p:nvPr>
        </p:nvSpPr>
        <p:spPr>
          <a:xfrm>
            <a:off x="827087" y="10922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Timestamp based concurrency-control protocols can be used in distributed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transaction must be given a unique timestamp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problem:  how to generate a timestamp in a distributed fashion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site generates a unique local timestamp using either a logical counter or the local clock.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unique timestamp is obtained by concatenating the unique local timestamp with the unique identifier.</a:t>
            </a:r>
            <a:endParaRPr/>
          </a:p>
        </p:txBody>
      </p:sp>
      <p:pic>
        <p:nvPicPr>
          <p:cNvPr id="1453" name="Google Shape;145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" y="3883025"/>
            <a:ext cx="8258174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Timestamping (Cont.)</a:t>
            </a:r>
            <a:endParaRPr/>
          </a:p>
        </p:txBody>
      </p:sp>
      <p:sp>
        <p:nvSpPr>
          <p:cNvPr id="1460" name="Google Shape;1460;p61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site with a slow clock will assign smaller timestamps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Still logically correct: serializability not affected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But: “disadvantages” transactions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fix this problem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within each site S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clock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LC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which generates the unique local timestamp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 that S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 its logical clock whenever a request is received from a transaction Ti with timestamp &lt;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and x is greater that the current value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LC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case, site S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advances its logical clock to the value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6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Replication with Weak Consistency</a:t>
            </a:r>
            <a:endParaRPr/>
          </a:p>
        </p:txBody>
      </p:sp>
      <p:sp>
        <p:nvSpPr>
          <p:cNvPr id="1467" name="Google Shape;1467;p62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commercial databases support replication of data with weak degrees of consistency (I.e., without a guarantee of serializabiliy)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E.g.: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master-slave replication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updates are performed at a single “master” site, and propagated to “slave” sites.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Propagation is not part of the update transaction: its is decoupled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immediately after transaction commits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periodic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may only be read at slave sites, not updated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obtain locks at any remote site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Particularly useful for distributing information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from central office to branch-office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useful for running read-only queries offline from the main database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63"/>
          <p:cNvSpPr txBox="1"/>
          <p:nvPr>
            <p:ph type="title"/>
          </p:nvPr>
        </p:nvSpPr>
        <p:spPr>
          <a:xfrm>
            <a:off x="827087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Replication with Weak Consistency (Cont.)</a:t>
            </a:r>
            <a:endParaRPr/>
          </a:p>
        </p:txBody>
      </p:sp>
      <p:sp>
        <p:nvSpPr>
          <p:cNvPr id="1474" name="Google Shape;1474;p63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Replicas should see 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transaction-consistent</a:t>
            </a: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snapshot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a state of the database reflecting all effects of all transactions up to some point in the serialization order, and no effects of any later transactions.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Oracle provides 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snapshot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statement to create a snapshot of a relation or a set of relations at a remote site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snapshot refresh either by recomputation or by incremental update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 refresh (continuous or periodic) or  manual refresh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Multimaster and Lazy Replication</a:t>
            </a:r>
            <a:endParaRPr/>
          </a:p>
        </p:txBody>
      </p:sp>
      <p:sp>
        <p:nvSpPr>
          <p:cNvPr id="1481" name="Google Shape;1481;p64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multimaster replication (also called update-anywhere replication) updates are permitted at any replica, and are automatically propagated to all replicas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model in distributed databases, where transactions are unaware of the details of replication, and database system propagates updates as part of the same transaction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Coupled with 2 phase commit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systems support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lazy propagation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  updates are transmitted after transaction commits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updates to occur even if some sites are disconnected from the network, but at the cost of consistency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0"/>
          <p:cNvSpPr txBox="1"/>
          <p:nvPr>
            <p:ph type="title"/>
          </p:nvPr>
        </p:nvSpPr>
        <p:spPr>
          <a:xfrm>
            <a:off x="844550" y="11747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Distributed Data Storage</a:t>
            </a:r>
            <a:endParaRPr/>
          </a:p>
        </p:txBody>
      </p:sp>
      <p:sp>
        <p:nvSpPr>
          <p:cNvPr id="1126" name="Google Shape;1126;p20"/>
          <p:cNvSpPr txBox="1"/>
          <p:nvPr>
            <p:ph idx="4294967295" type="body"/>
          </p:nvPr>
        </p:nvSpPr>
        <p:spPr>
          <a:xfrm>
            <a:off x="827087" y="109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relational data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maintains multiple copies of data, stored in different sites, for faster retrieval and fault tolerance.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Fragmentation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is partitioned into several fragments stored in distinct sites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Replication and fragmentation can be combined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is partitioned into several fragments: system maintains several identical replicas of each such fragment.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6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Deadlock Handling</a:t>
            </a:r>
            <a:endParaRPr/>
          </a:p>
        </p:txBody>
      </p:sp>
      <p:sp>
        <p:nvSpPr>
          <p:cNvPr id="1488" name="Google Shape;1488;p65"/>
          <p:cNvSpPr txBox="1"/>
          <p:nvPr>
            <p:ph idx="4294967295" type="body"/>
          </p:nvPr>
        </p:nvSpPr>
        <p:spPr>
          <a:xfrm>
            <a:off x="827087" y="1092200"/>
            <a:ext cx="7920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following two transactions and history, with item X and transaction 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site 1, and item Y and transaction 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site 2:</a:t>
            </a:r>
            <a:endParaRPr/>
          </a:p>
        </p:txBody>
      </p:sp>
      <p:sp>
        <p:nvSpPr>
          <p:cNvPr id="1489" name="Google Shape;1489;p65"/>
          <p:cNvSpPr txBox="1"/>
          <p:nvPr/>
        </p:nvSpPr>
        <p:spPr>
          <a:xfrm>
            <a:off x="1398587" y="1841500"/>
            <a:ext cx="20448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   	write 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write (Y)</a:t>
            </a:r>
            <a:endParaRPr/>
          </a:p>
        </p:txBody>
      </p:sp>
      <p:sp>
        <p:nvSpPr>
          <p:cNvPr id="1490" name="Google Shape;1490;p65"/>
          <p:cNvSpPr txBox="1"/>
          <p:nvPr/>
        </p:nvSpPr>
        <p:spPr>
          <a:xfrm>
            <a:off x="5665787" y="1841500"/>
            <a:ext cx="20448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   	write (Y)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write (X)</a:t>
            </a:r>
            <a:endParaRPr/>
          </a:p>
        </p:txBody>
      </p:sp>
      <p:cxnSp>
        <p:nvCxnSpPr>
          <p:cNvPr id="1491" name="Google Shape;1491;p65"/>
          <p:cNvCxnSpPr/>
          <p:nvPr/>
        </p:nvCxnSpPr>
        <p:spPr>
          <a:xfrm>
            <a:off x="914400" y="3048000"/>
            <a:ext cx="0" cy="25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2" name="Google Shape;1492;p65"/>
          <p:cNvCxnSpPr/>
          <p:nvPr/>
        </p:nvCxnSpPr>
        <p:spPr>
          <a:xfrm>
            <a:off x="7391400" y="3048000"/>
            <a:ext cx="0" cy="25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3" name="Google Shape;1493;p65"/>
          <p:cNvCxnSpPr/>
          <p:nvPr/>
        </p:nvCxnSpPr>
        <p:spPr>
          <a:xfrm>
            <a:off x="639762" y="3276600"/>
            <a:ext cx="708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4" name="Google Shape;1494;p65"/>
          <p:cNvCxnSpPr/>
          <p:nvPr/>
        </p:nvCxnSpPr>
        <p:spPr>
          <a:xfrm>
            <a:off x="4267200" y="3048000"/>
            <a:ext cx="0" cy="25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5" name="Google Shape;1495;p65"/>
          <p:cNvSpPr txBox="1"/>
          <p:nvPr/>
        </p:nvSpPr>
        <p:spPr>
          <a:xfrm>
            <a:off x="1050925" y="3440112"/>
            <a:ext cx="1482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X-lock on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(X)</a:t>
            </a:r>
            <a:endParaRPr/>
          </a:p>
        </p:txBody>
      </p:sp>
      <p:sp>
        <p:nvSpPr>
          <p:cNvPr id="1496" name="Google Shape;1496;p65"/>
          <p:cNvSpPr txBox="1"/>
          <p:nvPr/>
        </p:nvSpPr>
        <p:spPr>
          <a:xfrm>
            <a:off x="4464050" y="3757612"/>
            <a:ext cx="2371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X-lock on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(Y)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X-lock on X</a:t>
            </a:r>
            <a:endParaRPr/>
          </a:p>
        </p:txBody>
      </p:sp>
      <p:sp>
        <p:nvSpPr>
          <p:cNvPr id="1497" name="Google Shape;1497;p65"/>
          <p:cNvSpPr txBox="1"/>
          <p:nvPr/>
        </p:nvSpPr>
        <p:spPr>
          <a:xfrm>
            <a:off x="1050925" y="5121275"/>
            <a:ext cx="2428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X-lock on Y</a:t>
            </a:r>
            <a:endParaRPr/>
          </a:p>
        </p:txBody>
      </p:sp>
      <p:sp>
        <p:nvSpPr>
          <p:cNvPr id="1498" name="Google Shape;1498;p65"/>
          <p:cNvSpPr txBox="1"/>
          <p:nvPr/>
        </p:nvSpPr>
        <p:spPr>
          <a:xfrm>
            <a:off x="652462" y="5745162"/>
            <a:ext cx="7243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Result: deadlock which cannot be detected locally at either site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6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Centralized Approach</a:t>
            </a:r>
            <a:endParaRPr/>
          </a:p>
        </p:txBody>
      </p:sp>
      <p:sp>
        <p:nvSpPr>
          <p:cNvPr id="1505" name="Google Shape;1505;p66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global  wait-for graph is constructed and maintained in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site; the deadlock-detection coordinator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 graph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Real, but unknown, state of the system.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Constructed graph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:Approximation generated by the controller during the execution of its algorithm 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global wait-for graph can be constructed when: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new edge is inserted in or removed from one of the local  wait-for graphs.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number of changes  have occurred in a local wait-for graph.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coordinator needs to invoke cycle-detection.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coordinator finds a cycle, it selects a victim and notifies all sites. The sites roll back the victim transaction.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6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Local and Global Wait-For Graphs</a:t>
            </a:r>
            <a:endParaRPr/>
          </a:p>
        </p:txBody>
      </p:sp>
      <p:sp>
        <p:nvSpPr>
          <p:cNvPr id="1512" name="Google Shape;1512;p67"/>
          <p:cNvSpPr txBox="1"/>
          <p:nvPr/>
        </p:nvSpPr>
        <p:spPr>
          <a:xfrm>
            <a:off x="7848600" y="1801812"/>
            <a:ext cx="87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</a:t>
            </a:r>
            <a:endParaRPr/>
          </a:p>
        </p:txBody>
      </p:sp>
      <p:sp>
        <p:nvSpPr>
          <p:cNvPr id="1513" name="Google Shape;1513;p67"/>
          <p:cNvSpPr txBox="1"/>
          <p:nvPr/>
        </p:nvSpPr>
        <p:spPr>
          <a:xfrm>
            <a:off x="6343650" y="47879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</a:t>
            </a:r>
            <a:endParaRPr/>
          </a:p>
        </p:txBody>
      </p:sp>
      <p:pic>
        <p:nvPicPr>
          <p:cNvPr id="1514" name="Google Shape;151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37" y="720725"/>
            <a:ext cx="8018461" cy="32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4962" y="4198937"/>
            <a:ext cx="3452812" cy="249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6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Example Wait-For Graph for False Cycles</a:t>
            </a:r>
            <a:endParaRPr/>
          </a:p>
        </p:txBody>
      </p:sp>
      <p:sp>
        <p:nvSpPr>
          <p:cNvPr id="1522" name="Google Shape;1522;p68"/>
          <p:cNvSpPr txBox="1"/>
          <p:nvPr/>
        </p:nvSpPr>
        <p:spPr>
          <a:xfrm>
            <a:off x="1054100" y="1068387"/>
            <a:ext cx="1339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state:</a:t>
            </a:r>
            <a:endParaRPr/>
          </a:p>
        </p:txBody>
      </p:sp>
      <p:pic>
        <p:nvPicPr>
          <p:cNvPr id="1523" name="Google Shape;152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262" y="781050"/>
            <a:ext cx="4964112" cy="5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6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False Cycles (Cont.)</a:t>
            </a:r>
            <a:endParaRPr/>
          </a:p>
        </p:txBody>
      </p:sp>
      <p:sp>
        <p:nvSpPr>
          <p:cNvPr id="1530" name="Google Shape;1530;p69"/>
          <p:cNvSpPr txBox="1"/>
          <p:nvPr>
            <p:ph idx="4294967295" type="body"/>
          </p:nvPr>
        </p:nvSpPr>
        <p:spPr>
          <a:xfrm>
            <a:off x="827087" y="10922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that starting from the state shown in figure,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1.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releases resources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resulting in a message remove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 from  the Transaction  Manager at site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coordinator)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2.  And then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requests a resource held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resulting in a message insert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coordinator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further that the insert message reaches before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can happen due to network delays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coordinator would then find a false cycle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false cycle above never existed in reality.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cycles cannot occur if two-phase locking is used.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7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Unnecessary Rollbacks</a:t>
            </a:r>
            <a:endParaRPr/>
          </a:p>
        </p:txBody>
      </p:sp>
      <p:sp>
        <p:nvSpPr>
          <p:cNvPr id="1537" name="Google Shape;1537;p70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Unnecessary rollbacks may result when deadlock has indeed occurred and a victim has been picked, and meanwhile one of the transactions was aborted for reasons unrelated to the deadlock.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Unnecessary rollbacks can result from false cycles in the global wait-for graph; however, likelihood of false cycles is low.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7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</a:t>
            </a:r>
            <a:endParaRPr/>
          </a:p>
        </p:txBody>
      </p:sp>
      <p:sp>
        <p:nvSpPr>
          <p:cNvPr id="1543" name="Google Shape;1543;p7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7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Availability</a:t>
            </a:r>
            <a:endParaRPr/>
          </a:p>
        </p:txBody>
      </p:sp>
      <p:sp>
        <p:nvSpPr>
          <p:cNvPr id="1550" name="Google Shape;1550;p72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availability: time for which system is not fully usable should be extremely low (e.g. 99.99% availability)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Robustness: ability of system to function spite of failures of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Failures are more likely in large distributed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robust, a distributed system must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 failures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Reconfigure the system so computation may continue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Recovery/reintegration when a site or link is repaired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 detection: distinguishing link failure from site failure is hard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(partial) solution: have multiple links, multiple link failure is likely a site failure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Reconfiguration</a:t>
            </a:r>
            <a:endParaRPr/>
          </a:p>
        </p:txBody>
      </p:sp>
      <p:sp>
        <p:nvSpPr>
          <p:cNvPr id="1557" name="Google Shape;1557;p73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Reconfiguration: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 all transactions that were active at a failed site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them wait could interfere with other transactions since they may hold locks on other sites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in case only some replicas of a data item failed, it may be possible to continue transactions that had accessed data at a failed site (more on this later)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replicated data items were at failed site, update system catalog to remove them from the list of replicas.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should be reversed when failed site recovers, but additional care needs to be taken to bring values up to date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failed site was a central server for some subsystem, 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be held to determine the new server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name server, concurrency coordinator, global deadlock detector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7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Reconfiguration (Cont.)</a:t>
            </a:r>
            <a:endParaRPr/>
          </a:p>
        </p:txBody>
      </p:sp>
      <p:sp>
        <p:nvSpPr>
          <p:cNvPr id="1564" name="Google Shape;1564;p74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network partition may not be distinguishable from site failure, the following situations must be avoided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ore more central servers elected in distinct partitions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than one partition updates a replicated data item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Updates must be able to continue even if some sites are down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majority based 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of “read one write all available” is tantalizing but causes problems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21"/>
          <p:cNvSpPr txBox="1"/>
          <p:nvPr>
            <p:ph type="title"/>
          </p:nvPr>
        </p:nvSpPr>
        <p:spPr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Data Replication</a:t>
            </a:r>
            <a:endParaRPr/>
          </a:p>
        </p:txBody>
      </p:sp>
      <p:sp>
        <p:nvSpPr>
          <p:cNvPr id="1133" name="Google Shape;1133;p21"/>
          <p:cNvSpPr txBox="1"/>
          <p:nvPr>
            <p:ph idx="4294967295" type="body"/>
          </p:nvPr>
        </p:nvSpPr>
        <p:spPr>
          <a:xfrm>
            <a:off x="827087" y="1092200"/>
            <a:ext cx="7815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relation or fragment of a relation is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replicated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it is stored redundantly in two or more sites.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replication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relation is the case where the relation is stored at all sites.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Fully redundant databases are those in which every site contains a copy of the entire database.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7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Majority-Based Approach</a:t>
            </a:r>
            <a:endParaRPr/>
          </a:p>
        </p:txBody>
      </p:sp>
      <p:sp>
        <p:nvSpPr>
          <p:cNvPr id="1571" name="Google Shape;1571;p75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majority protocol for distributed concurrency control can be modified to work even if some sites are unavailable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replica of each item has 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number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updated when the replica is updated, as outlined below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lock request is sent to at least ½ the sites at which item replicas are stored and operation continues only when a lock is obtained on a majority of the sites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operations look at all replicas locked, and read the value from the replica with largest version number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write this value and version number back to replicas with lower version numbers (no need to obtain locks on all replicas for this task)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7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Majority-Based Approach</a:t>
            </a:r>
            <a:endParaRPr/>
          </a:p>
        </p:txBody>
      </p:sp>
      <p:sp>
        <p:nvSpPr>
          <p:cNvPr id="1578" name="Google Shape;1578;p76"/>
          <p:cNvSpPr txBox="1"/>
          <p:nvPr>
            <p:ph idx="1" type="body"/>
          </p:nvPr>
        </p:nvSpPr>
        <p:spPr>
          <a:xfrm>
            <a:off x="827087" y="1092200"/>
            <a:ext cx="8082000" cy="5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Majority protocol (Cont.)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operations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find highest version number like reads, and set new version number to  old highest version + 1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are then performed on all locked replicas and version number on these replicas is set to new version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Failures (network and site) cause no problems as long as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Sites at commit contain a majority of replicas of any updated data items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reads a majority of replicas are available to find version numbers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Subject to above, 2 phase commit can be used to update replicas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reads are guaranteed to see latest version of data item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Reintegration is trivial: nothing needs to be done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Quorum consensus algorithm can be similarly extended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7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Read One Write All (Available)</a:t>
            </a:r>
            <a:endParaRPr/>
          </a:p>
        </p:txBody>
      </p:sp>
      <p:sp>
        <p:nvSpPr>
          <p:cNvPr id="1585" name="Google Shape;1585;p77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Biased protocol is a special case of quorum consensus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reads to read any one replica but updates require all replicas to be available at commit time (called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one write all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one write all available (ignoring failed sites) is attractive, but incorrect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failed link may come back up, without a disconnected site ever being aware that it was disconnected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site then has old values, and a read from that site would return an incorrect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site was aware of failure reintegration could have been performed, but no way to guarantee this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network partitioning, sites in each partition may update same item concurrently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believing sites in other partitions have all failed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7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Site Reintegration</a:t>
            </a:r>
            <a:endParaRPr/>
          </a:p>
        </p:txBody>
      </p:sp>
      <p:sp>
        <p:nvSpPr>
          <p:cNvPr id="1592" name="Google Shape;1592;p78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failed site recovers, it must catch up with all updates that it missed while it was down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 updates may be happening to items whose replica is stored at the site while the site is recovering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1: halt all updates on system while reintegrating a site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Unacceptable disruption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2: lock all replicas of all data items at the site, update to latest version, then release locks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solutions with better concurrency also available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7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Comparison with Remote Backup</a:t>
            </a:r>
            <a:endParaRPr/>
          </a:p>
        </p:txBody>
      </p:sp>
      <p:sp>
        <p:nvSpPr>
          <p:cNvPr id="1599" name="Google Shape;1599;p79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backup (hot spare) systems (Section 17.10) are also designed to provide high availability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backup systems are simpler and have lower overhead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actions performed at a single site, and only log records shipped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distributed concurrency control, or 2 phase commit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distributed databases with replicas of data items can provide higher availability by having multiple (&gt; 2) replicas and using the majority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avoid failure detection and switchover time associated with remote backup systems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8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Coordinator Selection</a:t>
            </a:r>
            <a:endParaRPr/>
          </a:p>
        </p:txBody>
      </p:sp>
      <p:sp>
        <p:nvSpPr>
          <p:cNvPr id="1606" name="Google Shape;1606;p80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Backup coordinators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 which maintains enough information locally to assume the role of coordinator if the actual coordinator fails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executes the same algorithms and maintains the same internal state information as the actual coordinator fails executes state information as the actual coordinator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fast recovery from coordinator failure but involves overhead during normal processing.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Election algorithms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elect a new coordinator in case of failures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Bully Algorithm - applicable to systems where every site can send a message to every other site.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8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Bully Algorithm</a:t>
            </a:r>
            <a:endParaRPr/>
          </a:p>
        </p:txBody>
      </p:sp>
      <p:sp>
        <p:nvSpPr>
          <p:cNvPr id="1613" name="Google Shape;1613;p81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site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sends a request that is not answered by the coordinator within a time interval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assume that the coordinator has failed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tries to elect itself as the new coordinator.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sends an election message to every site with a higher identification number,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waits for any of these processes to answer within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response within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assume that all sites with number greater than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failed,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elects itself the new coordinator.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answer is received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begins time interval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’, waiting to receive a message that a site with a higher identification number has been elected.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8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Bully Algorithm (Cont.)</a:t>
            </a:r>
            <a:endParaRPr/>
          </a:p>
        </p:txBody>
      </p:sp>
      <p:sp>
        <p:nvSpPr>
          <p:cNvPr id="1620" name="Google Shape;1620;p82"/>
          <p:cNvSpPr txBox="1"/>
          <p:nvPr>
            <p:ph idx="4294967295" type="body"/>
          </p:nvPr>
        </p:nvSpPr>
        <p:spPr>
          <a:xfrm>
            <a:off x="814387" y="1093787"/>
            <a:ext cx="7661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message is sent within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’, assume the site with a higher number has failed; 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restarts the algorithm.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 failed site recovers, it immediately begins execution of the same algorithm.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are no active sites with higher numbers, the recovered site forces all processes with lower numbers to let it become the coordinator site, even if there is a currently active coordinator with a lower number.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8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Trading Consistency for Availability</a:t>
            </a:r>
            <a:endParaRPr/>
          </a:p>
        </p:txBody>
      </p:sp>
      <p:sp>
        <p:nvSpPr>
          <p:cNvPr id="1626" name="Google Shape;1626;p8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8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Consistency?</a:t>
            </a:r>
            <a:endParaRPr/>
          </a:p>
        </p:txBody>
      </p:sp>
      <p:sp>
        <p:nvSpPr>
          <p:cNvPr id="1632" name="Google Shape;1632;p84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in Databases (ACID):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has a set of integrity constraints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consistent database state is one where all integrity constraints are satisfied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transaction run individually on a consistent database state must leave the database in a consistent state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in distributed systems with replication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Strong consistency: a schedule with read and write operations on a replicated object should give results and final state equivalent to some schedule on a single copy of the object, with order of operations from a single site preserved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consistency (several forms)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2"/>
          <p:cNvSpPr txBox="1"/>
          <p:nvPr>
            <p:ph type="title"/>
          </p:nvPr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Data Replication (Cont.)</a:t>
            </a:r>
            <a:endParaRPr/>
          </a:p>
        </p:txBody>
      </p:sp>
      <p:sp>
        <p:nvSpPr>
          <p:cNvPr id="1140" name="Google Shape;1140;p22"/>
          <p:cNvSpPr txBox="1"/>
          <p:nvPr>
            <p:ph idx="4294967295" type="body"/>
          </p:nvPr>
        </p:nvSpPr>
        <p:spPr>
          <a:xfrm>
            <a:off x="827087" y="1092200"/>
            <a:ext cx="8305800" cy="4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Replication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failure of site containing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result in unavailability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replicas exist.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queries 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processed by several nodes in parallel.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Reduced data transfer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relation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available locally at each site containing a replica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Disadvantages of Replication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cost of updates: each replica of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be updated.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complexity of concurrency control: concurrent updates to distinct replicas may lead to inconsistent data unless special concurrency control mechanisms are implemented.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solution: choose one copy as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copy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apply concurrency control operations on primary copy</a:t>
            </a:r>
            <a:endParaRPr b="1" i="0" sz="1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8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</a:t>
            </a:r>
            <a:endParaRPr/>
          </a:p>
        </p:txBody>
      </p:sp>
      <p:sp>
        <p:nvSpPr>
          <p:cNvPr id="1639" name="Google Shape;1639;p85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Traditionally, availability of centralized server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distributed systems, availability of system to process requests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large system, at almost any point in time there’s a good chance that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node is down or even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partitioning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consensus algorithms will block during partitions to ensure consistency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applications require continued operation even during a network partition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at cost of consistency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8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Brewer’s CAP Theorem</a:t>
            </a:r>
            <a:endParaRPr/>
          </a:p>
        </p:txBody>
      </p:sp>
      <p:sp>
        <p:nvSpPr>
          <p:cNvPr id="1646" name="Google Shape;1646;p86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properties of a system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B812F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(all copies have same value)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B812F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 (system can run even if parts have failed)</a:t>
            </a:r>
            <a:endParaRPr/>
          </a:p>
          <a:p>
            <a:pPr indent="-228600" lvl="2" marL="108585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3B812F"/>
              </a:buClr>
              <a:buSzPts val="108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Via replication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B812F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Partitions (network can break into two or more parts, each with active systems that can’t talk to other parts)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Brewer’s CAP “Theorem”: You can have at most two of these three properties for any system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large systems will partition at some point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one of consistency or availablity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B812F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 database choose consistency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B812F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Web applications choose availability</a:t>
            </a:r>
            <a:endParaRPr/>
          </a:p>
          <a:p>
            <a:pPr indent="-228600" lvl="2" marL="108585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 specific parts such as order processing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8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Replication with Weak Consistency</a:t>
            </a:r>
            <a:endParaRPr/>
          </a:p>
        </p:txBody>
      </p:sp>
      <p:sp>
        <p:nvSpPr>
          <p:cNvPr id="1652" name="Google Shape;1652;p87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systems support replication of data with weak degrees of consistency (I.e., without a guarantee of serializabiliy)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i.e. Q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 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&lt;= S  or 2*Q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 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only when not enough sites are available to ensure quorum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sometimes to allow fast local reads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Tradeoff of consistency versus availability or latency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issues: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may get old versions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may occur in parallel, leading to inconsistent versions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Question: how to detect, and how to resolve</a:t>
            </a:r>
            <a:endParaRPr/>
          </a:p>
          <a:p>
            <a:pPr indent="-228600" lvl="3" marL="1428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vector scheme, Section 25.5.4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8"/>
          <p:cNvSpPr txBox="1"/>
          <p:nvPr/>
        </p:nvSpPr>
        <p:spPr>
          <a:xfrm>
            <a:off x="512762" y="333375"/>
            <a:ext cx="8118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9" name="Google Shape;1659;p8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Eventual Consistency</a:t>
            </a:r>
            <a:endParaRPr/>
          </a:p>
        </p:txBody>
      </p:sp>
      <p:sp>
        <p:nvSpPr>
          <p:cNvPr id="1660" name="Google Shape;1660;p88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no updates occur for a long period of time, eventually all updates will propagate through the system and all the nodes will be consistent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 given accepted update and a given node, eventually either the update reaches the node or the node is removed from service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9900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Known as </a:t>
            </a:r>
            <a:r>
              <a:rPr b="1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</a:t>
            </a:r>
            <a:r>
              <a:rPr b="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asically </a:t>
            </a:r>
            <a:r>
              <a:rPr b="1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vailable, </a:t>
            </a:r>
            <a:r>
              <a:rPr b="1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 state, </a:t>
            </a:r>
            <a:r>
              <a:rPr b="1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ventual consistency), as opposed to ACID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812F"/>
              </a:buClr>
              <a:buSzPts val="132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 state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copies of a data item may be inconsistent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812F"/>
              </a:buClr>
              <a:buSzPts val="132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Eventually Consistent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copies becomes consistent at some later time if there are no more updates to that data item</a:t>
            </a:r>
            <a:b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8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 vs Latency</a:t>
            </a:r>
            <a:endParaRPr/>
          </a:p>
        </p:txBody>
      </p:sp>
      <p:sp>
        <p:nvSpPr>
          <p:cNvPr id="1666" name="Google Shape;1666;p89"/>
          <p:cNvSpPr txBox="1"/>
          <p:nvPr>
            <p:ph idx="1" type="body"/>
          </p:nvPr>
        </p:nvSpPr>
        <p:spPr>
          <a:xfrm>
            <a:off x="814387" y="1093787"/>
            <a:ext cx="8045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 theorem only matters when there is a partition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if partitions are rare, applications may trade off consistency for latency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PNUTS allows inconsistent reads to reduce latency</a:t>
            </a:r>
            <a:endParaRPr/>
          </a:p>
          <a:p>
            <a:pPr indent="-228600" lvl="3" marL="14287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Critical for many applications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update protocol (via master) ensures consistency over availability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 there are two questions :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is partitioning, how does system tradeoff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 how does system trade off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latency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</a:t>
            </a:r>
            <a:endParaRPr/>
          </a:p>
          <a:p>
            <a:pPr indent="-228600" lvl="0" marL="3429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9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Query Processing</a:t>
            </a:r>
            <a:endParaRPr/>
          </a:p>
        </p:txBody>
      </p:sp>
      <p:sp>
        <p:nvSpPr>
          <p:cNvPr id="1672" name="Google Shape;1672;p9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9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Distributed Query Processing</a:t>
            </a:r>
            <a:endParaRPr/>
          </a:p>
        </p:txBody>
      </p:sp>
      <p:sp>
        <p:nvSpPr>
          <p:cNvPr id="1679" name="Google Shape;1679;p91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centralized systems, the primary criterion for measuring the cost of a particular strategy is the number of disk accesses.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distributed system, other issues must be taken into account: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cost of a data transmission over the network.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potential gain in performance from having several sites process parts of the query in parallel.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9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Query Transformation</a:t>
            </a:r>
            <a:endParaRPr/>
          </a:p>
        </p:txBody>
      </p:sp>
      <p:sp>
        <p:nvSpPr>
          <p:cNvPr id="1686" name="Google Shape;1686;p92"/>
          <p:cNvSpPr txBox="1"/>
          <p:nvPr>
            <p:ph idx="4294967295" type="body"/>
          </p:nvPr>
        </p:nvSpPr>
        <p:spPr>
          <a:xfrm>
            <a:off x="509587" y="1044575"/>
            <a:ext cx="83709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Translating algebraic queries on fragments.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must be possible to construct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its fragments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the expression to construct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its fragments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horizontal fragmentation of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into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σ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“Hillside”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σ 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“Valleyview”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query σ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“Hillside”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becomes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“Hillside”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which is optimized into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“Hillside”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∪ σ 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“Hillside”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93"/>
          <p:cNvSpPr txBox="1"/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Example Query (Cont.)</a:t>
            </a:r>
            <a:endParaRPr/>
          </a:p>
        </p:txBody>
      </p:sp>
      <p:sp>
        <p:nvSpPr>
          <p:cNvPr id="1693" name="Google Shape;1693;p93"/>
          <p:cNvSpPr txBox="1"/>
          <p:nvPr>
            <p:ph idx="4294967295" type="body"/>
          </p:nvPr>
        </p:nvSpPr>
        <p:spPr>
          <a:xfrm>
            <a:off x="827087" y="1092200"/>
            <a:ext cx="72405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only tuples pertaining to the Hillside branch, we can eliminate the selection operation.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Apply the definition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obtain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σ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“Hillside”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(σ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“Valleyview”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expression is the empty set regardless of the contents of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strategy is for the Hillside site to return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the result of the query.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9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Simple Join Processing</a:t>
            </a:r>
            <a:endParaRPr/>
          </a:p>
        </p:txBody>
      </p:sp>
      <p:sp>
        <p:nvSpPr>
          <p:cNvPr id="1700" name="Google Shape;1700;p94"/>
          <p:cNvSpPr txBox="1"/>
          <p:nvPr>
            <p:ph idx="4294967295" type="body"/>
          </p:nvPr>
        </p:nvSpPr>
        <p:spPr>
          <a:xfrm>
            <a:off x="827087" y="109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following relational algebra expression in which the three relations are neither replicated nor fragmented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account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stored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 query issued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system needs to produce the result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endParaRPr/>
          </a:p>
        </p:txBody>
      </p:sp>
      <p:pic>
        <p:nvPicPr>
          <p:cNvPr id="1701" name="Google Shape;170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1798637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900" y="1804987"/>
            <a:ext cx="234950" cy="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3"/>
          <p:cNvSpPr txBox="1"/>
          <p:nvPr>
            <p:ph type="title"/>
          </p:nvPr>
        </p:nvSpPr>
        <p:spPr>
          <a:xfrm>
            <a:off x="552450" y="76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Data Fragmentation</a:t>
            </a:r>
            <a:endParaRPr/>
          </a:p>
        </p:txBody>
      </p:sp>
      <p:sp>
        <p:nvSpPr>
          <p:cNvPr id="1147" name="Google Shape;1147;p23"/>
          <p:cNvSpPr txBox="1"/>
          <p:nvPr>
            <p:ph idx="4294967295" type="body"/>
          </p:nvPr>
        </p:nvSpPr>
        <p:spPr>
          <a:xfrm>
            <a:off x="827087" y="1092200"/>
            <a:ext cx="7010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Division of relation r into fragments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contain sufficient information to reconstruct relation 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Horizontal fragmentation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each tuple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assigned to one or more fragments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Vertical fragmentation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schema for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split into several smaller schemas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schemas must contain a common candidate key (or superkey) to ensure lossless join property.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special attribute, the tuple-id attribute may be added to each schema to serve as a candidate key.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9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Possible Query Processing Strategies</a:t>
            </a:r>
            <a:endParaRPr/>
          </a:p>
        </p:txBody>
      </p:sp>
      <p:sp>
        <p:nvSpPr>
          <p:cNvPr id="1709" name="Google Shape;1709;p95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Ship copies of all three relations to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choose a strategy for processing the entire locally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Ship a copy of the account relation to site 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compute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	depositor at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Ship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compute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Ship the result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temp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Devise similar strategies, exchanging the roles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consider following factors: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of data being shipped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of transmitting a data block between sites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 processing speed at each site </a:t>
            </a:r>
            <a:endParaRPr/>
          </a:p>
        </p:txBody>
      </p:sp>
      <p:pic>
        <p:nvPicPr>
          <p:cNvPr id="1710" name="Google Shape;171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600" y="2084387"/>
            <a:ext cx="234950" cy="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96"/>
          <p:cNvSpPr txBox="1"/>
          <p:nvPr>
            <p:ph type="title"/>
          </p:nvPr>
        </p:nvSpPr>
        <p:spPr>
          <a:xfrm>
            <a:off x="762000" y="3810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Semijoin Strategy</a:t>
            </a:r>
            <a:endParaRPr/>
          </a:p>
        </p:txBody>
      </p:sp>
      <p:sp>
        <p:nvSpPr>
          <p:cNvPr id="1717" name="Google Shape;1717;p96"/>
          <p:cNvSpPr txBox="1"/>
          <p:nvPr>
            <p:ph idx="4294967295" type="body"/>
          </p:nvPr>
        </p:nvSpPr>
        <p:spPr>
          <a:xfrm>
            <a:off x="827087" y="1092200"/>
            <a:ext cx="7620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 relation with schema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stores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 relation with schema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stores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 the expression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obtain the result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Compute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∏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∩ 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(r1)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Ship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baseline="-2500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Compute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←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temp1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Ship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Compute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This is the same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</p:txBody>
      </p:sp>
      <p:pic>
        <p:nvPicPr>
          <p:cNvPr id="1718" name="Google Shape;1718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187" y="3671887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587" y="2994025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600" y="1938337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Google Shape;1721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4762" y="3702050"/>
            <a:ext cx="234950" cy="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97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Formal Definition</a:t>
            </a:r>
            <a:endParaRPr/>
          </a:p>
        </p:txBody>
      </p:sp>
      <p:sp>
        <p:nvSpPr>
          <p:cNvPr id="1728" name="Google Shape;1728;p97"/>
          <p:cNvSpPr txBox="1"/>
          <p:nvPr>
            <p:ph idx="4294967295" type="body"/>
          </p:nvPr>
        </p:nvSpPr>
        <p:spPr>
          <a:xfrm>
            <a:off x="827087" y="1092200"/>
            <a:ext cx="7947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semijoin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is denoted by: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defined by: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∏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selects those tuples of 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contributed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step 3 above,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joins of several relations, the above strategy can be extended to a series of semijoin steps.</a:t>
            </a:r>
            <a:endParaRPr/>
          </a:p>
        </p:txBody>
      </p:sp>
      <p:pic>
        <p:nvPicPr>
          <p:cNvPr id="1729" name="Google Shape;1729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5" y="2297112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2325" y="2681287"/>
            <a:ext cx="234950" cy="23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1" name="Google Shape;1731;p97"/>
          <p:cNvGrpSpPr/>
          <p:nvPr/>
        </p:nvGrpSpPr>
        <p:grpSpPr>
          <a:xfrm>
            <a:off x="3819525" y="1578270"/>
            <a:ext cx="289512" cy="263851"/>
            <a:chOff x="3538" y="1131"/>
            <a:chExt cx="914" cy="900"/>
          </a:xfrm>
        </p:grpSpPr>
        <p:cxnSp>
          <p:nvCxnSpPr>
            <p:cNvPr id="1732" name="Google Shape;1732;p97"/>
            <p:cNvCxnSpPr/>
            <p:nvPr/>
          </p:nvCxnSpPr>
          <p:spPr>
            <a:xfrm>
              <a:off x="3547" y="1327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3" name="Google Shape;1733;p97"/>
            <p:cNvCxnSpPr/>
            <p:nvPr/>
          </p:nvCxnSpPr>
          <p:spPr>
            <a:xfrm rot="-2700000">
              <a:off x="3578" y="1369"/>
              <a:ext cx="849" cy="4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4" name="Google Shape;1734;p97"/>
            <p:cNvCxnSpPr/>
            <p:nvPr/>
          </p:nvCxnSpPr>
          <p:spPr>
            <a:xfrm>
              <a:off x="3538" y="1429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35" name="Google Shape;1735;p97"/>
          <p:cNvGrpSpPr/>
          <p:nvPr/>
        </p:nvGrpSpPr>
        <p:grpSpPr>
          <a:xfrm>
            <a:off x="2063750" y="2695870"/>
            <a:ext cx="289512" cy="263851"/>
            <a:chOff x="3538" y="1131"/>
            <a:chExt cx="914" cy="900"/>
          </a:xfrm>
        </p:grpSpPr>
        <p:cxnSp>
          <p:nvCxnSpPr>
            <p:cNvPr id="1736" name="Google Shape;1736;p97"/>
            <p:cNvCxnSpPr/>
            <p:nvPr/>
          </p:nvCxnSpPr>
          <p:spPr>
            <a:xfrm>
              <a:off x="3547" y="1327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7" name="Google Shape;1737;p97"/>
            <p:cNvCxnSpPr/>
            <p:nvPr/>
          </p:nvCxnSpPr>
          <p:spPr>
            <a:xfrm rot="-2700000">
              <a:off x="3578" y="1369"/>
              <a:ext cx="849" cy="4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8" name="Google Shape;1738;p97"/>
            <p:cNvCxnSpPr/>
            <p:nvPr/>
          </p:nvCxnSpPr>
          <p:spPr>
            <a:xfrm>
              <a:off x="3538" y="1429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39" name="Google Shape;1739;p97"/>
          <p:cNvGrpSpPr/>
          <p:nvPr/>
        </p:nvGrpSpPr>
        <p:grpSpPr>
          <a:xfrm>
            <a:off x="3868737" y="3053057"/>
            <a:ext cx="289512" cy="263851"/>
            <a:chOff x="3538" y="1131"/>
            <a:chExt cx="914" cy="900"/>
          </a:xfrm>
        </p:grpSpPr>
        <p:cxnSp>
          <p:nvCxnSpPr>
            <p:cNvPr id="1740" name="Google Shape;1740;p97"/>
            <p:cNvCxnSpPr/>
            <p:nvPr/>
          </p:nvCxnSpPr>
          <p:spPr>
            <a:xfrm>
              <a:off x="3547" y="1327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1" name="Google Shape;1741;p97"/>
            <p:cNvCxnSpPr/>
            <p:nvPr/>
          </p:nvCxnSpPr>
          <p:spPr>
            <a:xfrm rot="-2700000">
              <a:off x="3578" y="1369"/>
              <a:ext cx="849" cy="4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2" name="Google Shape;1742;p97"/>
            <p:cNvCxnSpPr/>
            <p:nvPr/>
          </p:nvCxnSpPr>
          <p:spPr>
            <a:xfrm>
              <a:off x="3538" y="1429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98"/>
          <p:cNvSpPr txBox="1"/>
          <p:nvPr>
            <p:ph type="title"/>
          </p:nvPr>
        </p:nvSpPr>
        <p:spPr>
          <a:xfrm>
            <a:off x="0" y="-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Join Strategies that Exploit Parallelism</a:t>
            </a:r>
            <a:endParaRPr/>
          </a:p>
        </p:txBody>
      </p:sp>
      <p:sp>
        <p:nvSpPr>
          <p:cNvPr id="1749" name="Google Shape;1749;p98"/>
          <p:cNvSpPr txBox="1"/>
          <p:nvPr>
            <p:ph idx="4294967295" type="body"/>
          </p:nvPr>
        </p:nvSpPr>
        <p:spPr>
          <a:xfrm>
            <a:off x="827087" y="1092200"/>
            <a:ext cx="80772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is stored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The result must be presented at site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shipped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computed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simultaneously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shipped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computed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ships tuples of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they produced;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ships tuples of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tuples of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arrive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  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computed in parallel with the computation of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the computation of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endParaRPr/>
          </a:p>
        </p:txBody>
      </p:sp>
      <p:pic>
        <p:nvPicPr>
          <p:cNvPr id="1750" name="Google Shape;1750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425" y="1262062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5" y="1262062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975" y="1255712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Google Shape;1753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1112" y="2159000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1687" y="2498725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087" y="2881312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6" name="Google Shape;1756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025" y="3589337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2612" y="4297362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662" y="3614737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725" y="3621087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200" y="3203575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0" y="3606800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325" y="3606800"/>
            <a:ext cx="234950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3" name="Google Shape;1763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4725" y="3938587"/>
            <a:ext cx="234950" cy="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9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Heterogeneous Distributed Databases</a:t>
            </a:r>
            <a:endParaRPr/>
          </a:p>
        </p:txBody>
      </p:sp>
      <p:sp>
        <p:nvSpPr>
          <p:cNvPr id="1770" name="Google Shape;1770;p99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database applications require data from a variety of preexisting databases located in a heterogeneous collection of hardware and software platforms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models may differ (hierarchical, relational , etc.)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commit protocols may be incompatible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may be based on different techniques (locking, timestamping, etc.)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System-level details almost certainly are totally incompatible.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multidatabase system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software layer on top of existing database systems, which is designed to manipulate information in heterogeneous databases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Creates an illusion of logical database integration without any physical database integration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10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Advantages</a:t>
            </a:r>
            <a:endParaRPr/>
          </a:p>
        </p:txBody>
      </p:sp>
      <p:sp>
        <p:nvSpPr>
          <p:cNvPr id="1777" name="Google Shape;1777;p100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Preservation of investment in existing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autonomy and administrative control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use of special-purpose DBMSs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towards a unified homogeneous DBMS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integration into a homogeneous DBMS faces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difficulties and cost of conversion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Organizational/political difficulties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Organizations do not want to give up control on their data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databases wish to retain a great deal of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autonomy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10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Unified View of Data</a:t>
            </a:r>
            <a:endParaRPr/>
          </a:p>
        </p:txBody>
      </p:sp>
      <p:sp>
        <p:nvSpPr>
          <p:cNvPr id="1784" name="Google Shape;1784;p101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Agreement on a common data model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the relational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Agreement on a common conceptual schema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names for same relation/attribute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relation/attribute name means different things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Agreement on a single representation of shared data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data types, precision,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 sets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ASCII vs EBCDIC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 order variations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Agreement on units of measure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Variations in names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Köln vs Cologne,  Mumbai vs Bombay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0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Query Processing</a:t>
            </a:r>
            <a:endParaRPr/>
          </a:p>
        </p:txBody>
      </p:sp>
      <p:sp>
        <p:nvSpPr>
          <p:cNvPr id="1791" name="Google Shape;1791;p102"/>
          <p:cNvSpPr txBox="1"/>
          <p:nvPr>
            <p:ph idx="1" type="body"/>
          </p:nvPr>
        </p:nvSpPr>
        <p:spPr>
          <a:xfrm>
            <a:off x="827087" y="1092200"/>
            <a:ext cx="8255100" cy="53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issues in query processing in a heterogeneous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Schema translation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wrapper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each data source to translate data to a global schema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Wrappers must also translate updates on global schema to updates on local schema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query capabilities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data sources allow only restricted forms of selections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web forms, flat file data 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Queries have to be broken up and processed partly at the source and partly at a different site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Removal of duplicate information when sites have overlapping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Decide which sites to execute query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query optimization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0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Mediator Systems</a:t>
            </a:r>
            <a:endParaRPr/>
          </a:p>
        </p:txBody>
      </p:sp>
      <p:sp>
        <p:nvSpPr>
          <p:cNvPr id="1798" name="Google Shape;1798;p103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 are systems that integrate multiple heterogeneous data sources by providing an integrated global view, and providing query facilities on global view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Unlike full fledged multidatabase systems, mediators generally do not bother about transaction processing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the terms mediator and multidatabase are sometimes used interchangeably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term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database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also used to refer to mediator/multidatabase systems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104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Transaction Management in Multidatabases</a:t>
            </a:r>
            <a:endParaRPr/>
          </a:p>
        </p:txBody>
      </p:sp>
      <p:sp>
        <p:nvSpPr>
          <p:cNvPr id="1805" name="Google Shape;1805;p104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transactions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executed by each local DBMS, outside of the MDBS system control.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transactions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executed under multidatabase control.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autonomy - local DBMSs cannot communicate directly to synchronize global transaction execution and the multidatabase has no control over local transaction execution.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concurrency control scheme needed to ensure that DBMS’s schedule is serializable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case of locking, DBMS must be able to guard against local deadlocks.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additional mechanisms to ensure global serializability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4"/>
          <p:cNvSpPr txBox="1"/>
          <p:nvPr>
            <p:ph type="title"/>
          </p:nvPr>
        </p:nvSpPr>
        <p:spPr>
          <a:xfrm>
            <a:off x="381000" y="0"/>
            <a:ext cx="891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Horizontal Fragmentation of </a:t>
            </a:r>
            <a:r>
              <a:rPr b="0" i="1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 Relation</a:t>
            </a:r>
            <a:endParaRPr/>
          </a:p>
        </p:txBody>
      </p:sp>
      <p:sp>
        <p:nvSpPr>
          <p:cNvPr id="1154" name="Google Shape;1154;p24"/>
          <p:cNvSpPr txBox="1"/>
          <p:nvPr/>
        </p:nvSpPr>
        <p:spPr>
          <a:xfrm>
            <a:off x="1104900" y="962025"/>
            <a:ext cx="2133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5" name="Google Shape;1155;p24"/>
          <p:cNvSpPr txBox="1"/>
          <p:nvPr/>
        </p:nvSpPr>
        <p:spPr>
          <a:xfrm>
            <a:off x="1276350" y="1106487"/>
            <a:ext cx="1736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endParaRPr/>
          </a:p>
        </p:txBody>
      </p:sp>
      <p:sp>
        <p:nvSpPr>
          <p:cNvPr id="1156" name="Google Shape;1156;p24"/>
          <p:cNvSpPr txBox="1"/>
          <p:nvPr/>
        </p:nvSpPr>
        <p:spPr>
          <a:xfrm>
            <a:off x="3238500" y="962025"/>
            <a:ext cx="2133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7" name="Google Shape;1157;p24"/>
          <p:cNvSpPr txBox="1"/>
          <p:nvPr/>
        </p:nvSpPr>
        <p:spPr>
          <a:xfrm>
            <a:off x="3292475" y="1093787"/>
            <a:ext cx="2076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endParaRPr/>
          </a:p>
        </p:txBody>
      </p:sp>
      <p:sp>
        <p:nvSpPr>
          <p:cNvPr id="1158" name="Google Shape;1158;p24"/>
          <p:cNvSpPr txBox="1"/>
          <p:nvPr/>
        </p:nvSpPr>
        <p:spPr>
          <a:xfrm>
            <a:off x="5372100" y="962025"/>
            <a:ext cx="2133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9" name="Google Shape;1159;p24"/>
          <p:cNvSpPr txBox="1"/>
          <p:nvPr/>
        </p:nvSpPr>
        <p:spPr>
          <a:xfrm>
            <a:off x="5834062" y="1106487"/>
            <a:ext cx="1073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endParaRPr/>
          </a:p>
        </p:txBody>
      </p:sp>
      <p:sp>
        <p:nvSpPr>
          <p:cNvPr id="1160" name="Google Shape;1160;p24"/>
          <p:cNvSpPr txBox="1"/>
          <p:nvPr/>
        </p:nvSpPr>
        <p:spPr>
          <a:xfrm>
            <a:off x="1104900" y="1647825"/>
            <a:ext cx="2133600" cy="114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1" name="Google Shape;1161;p24"/>
          <p:cNvSpPr txBox="1"/>
          <p:nvPr/>
        </p:nvSpPr>
        <p:spPr>
          <a:xfrm>
            <a:off x="1133475" y="1668462"/>
            <a:ext cx="1003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Hillside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Hillside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Hillside</a:t>
            </a:r>
            <a:endParaRPr/>
          </a:p>
        </p:txBody>
      </p:sp>
      <p:sp>
        <p:nvSpPr>
          <p:cNvPr id="1162" name="Google Shape;1162;p24"/>
          <p:cNvSpPr txBox="1"/>
          <p:nvPr/>
        </p:nvSpPr>
        <p:spPr>
          <a:xfrm>
            <a:off x="3238500" y="1647825"/>
            <a:ext cx="2133600" cy="114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3" name="Google Shape;1163;p24"/>
          <p:cNvSpPr txBox="1"/>
          <p:nvPr/>
        </p:nvSpPr>
        <p:spPr>
          <a:xfrm>
            <a:off x="3657600" y="1674812"/>
            <a:ext cx="861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A-305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A-226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A-155</a:t>
            </a:r>
            <a:endParaRPr/>
          </a:p>
        </p:txBody>
      </p:sp>
      <p:sp>
        <p:nvSpPr>
          <p:cNvPr id="1164" name="Google Shape;1164;p24"/>
          <p:cNvSpPr txBox="1"/>
          <p:nvPr/>
        </p:nvSpPr>
        <p:spPr>
          <a:xfrm>
            <a:off x="5372100" y="1647825"/>
            <a:ext cx="2133600" cy="114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5" name="Google Shape;1165;p24"/>
          <p:cNvSpPr txBox="1"/>
          <p:nvPr/>
        </p:nvSpPr>
        <p:spPr>
          <a:xfrm>
            <a:off x="6102350" y="1693862"/>
            <a:ext cx="608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62</a:t>
            </a:r>
            <a:endParaRPr/>
          </a:p>
        </p:txBody>
      </p:sp>
      <p:sp>
        <p:nvSpPr>
          <p:cNvPr id="1166" name="Google Shape;1166;p24"/>
          <p:cNvSpPr txBox="1"/>
          <p:nvPr/>
        </p:nvSpPr>
        <p:spPr>
          <a:xfrm>
            <a:off x="2292350" y="2863850"/>
            <a:ext cx="4671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σ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branch_name=“Hillside”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1167" name="Google Shape;1167;p24"/>
          <p:cNvSpPr txBox="1"/>
          <p:nvPr/>
        </p:nvSpPr>
        <p:spPr>
          <a:xfrm>
            <a:off x="1066800" y="3505200"/>
            <a:ext cx="2133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8" name="Google Shape;1168;p24"/>
          <p:cNvSpPr txBox="1"/>
          <p:nvPr/>
        </p:nvSpPr>
        <p:spPr>
          <a:xfrm>
            <a:off x="1238250" y="3649662"/>
            <a:ext cx="1736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endParaRPr/>
          </a:p>
        </p:txBody>
      </p:sp>
      <p:sp>
        <p:nvSpPr>
          <p:cNvPr id="1169" name="Google Shape;1169;p24"/>
          <p:cNvSpPr txBox="1"/>
          <p:nvPr/>
        </p:nvSpPr>
        <p:spPr>
          <a:xfrm>
            <a:off x="3200400" y="3505200"/>
            <a:ext cx="2133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0" name="Google Shape;1170;p24"/>
          <p:cNvSpPr txBox="1"/>
          <p:nvPr/>
        </p:nvSpPr>
        <p:spPr>
          <a:xfrm>
            <a:off x="3167062" y="3630612"/>
            <a:ext cx="2076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endParaRPr/>
          </a:p>
        </p:txBody>
      </p:sp>
      <p:sp>
        <p:nvSpPr>
          <p:cNvPr id="1171" name="Google Shape;1171;p24"/>
          <p:cNvSpPr txBox="1"/>
          <p:nvPr/>
        </p:nvSpPr>
        <p:spPr>
          <a:xfrm>
            <a:off x="5334000" y="3505200"/>
            <a:ext cx="2133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2" name="Google Shape;1172;p24"/>
          <p:cNvSpPr txBox="1"/>
          <p:nvPr/>
        </p:nvSpPr>
        <p:spPr>
          <a:xfrm>
            <a:off x="5795962" y="3649662"/>
            <a:ext cx="1073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endParaRPr/>
          </a:p>
        </p:txBody>
      </p:sp>
      <p:sp>
        <p:nvSpPr>
          <p:cNvPr id="1173" name="Google Shape;1173;p24"/>
          <p:cNvSpPr txBox="1"/>
          <p:nvPr/>
        </p:nvSpPr>
        <p:spPr>
          <a:xfrm>
            <a:off x="1066800" y="4191000"/>
            <a:ext cx="2133600" cy="15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4" name="Google Shape;1174;p24"/>
          <p:cNvSpPr txBox="1"/>
          <p:nvPr/>
        </p:nvSpPr>
        <p:spPr>
          <a:xfrm>
            <a:off x="1095375" y="4211637"/>
            <a:ext cx="13842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Valleyview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Valleyview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Valleyview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Valleyview</a:t>
            </a:r>
            <a:endParaRPr/>
          </a:p>
        </p:txBody>
      </p:sp>
      <p:sp>
        <p:nvSpPr>
          <p:cNvPr id="1175" name="Google Shape;1175;p24"/>
          <p:cNvSpPr txBox="1"/>
          <p:nvPr/>
        </p:nvSpPr>
        <p:spPr>
          <a:xfrm>
            <a:off x="3200400" y="4191000"/>
            <a:ext cx="2133600" cy="15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6" name="Google Shape;1176;p24"/>
          <p:cNvSpPr txBox="1"/>
          <p:nvPr/>
        </p:nvSpPr>
        <p:spPr>
          <a:xfrm>
            <a:off x="3619500" y="4217987"/>
            <a:ext cx="8619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A-177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A-402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A-408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A-639</a:t>
            </a:r>
            <a:endParaRPr/>
          </a:p>
        </p:txBody>
      </p:sp>
      <p:sp>
        <p:nvSpPr>
          <p:cNvPr id="1177" name="Google Shape;1177;p24"/>
          <p:cNvSpPr txBox="1"/>
          <p:nvPr/>
        </p:nvSpPr>
        <p:spPr>
          <a:xfrm>
            <a:off x="5334000" y="4191000"/>
            <a:ext cx="2133600" cy="152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8" name="Google Shape;1178;p24"/>
          <p:cNvSpPr txBox="1"/>
          <p:nvPr/>
        </p:nvSpPr>
        <p:spPr>
          <a:xfrm>
            <a:off x="6092825" y="4237037"/>
            <a:ext cx="8907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750</a:t>
            </a:r>
            <a:endParaRPr/>
          </a:p>
        </p:txBody>
      </p:sp>
      <p:sp>
        <p:nvSpPr>
          <p:cNvPr id="1179" name="Google Shape;1179;p24"/>
          <p:cNvSpPr txBox="1"/>
          <p:nvPr/>
        </p:nvSpPr>
        <p:spPr>
          <a:xfrm>
            <a:off x="2143125" y="5756275"/>
            <a:ext cx="4884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σ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branch_name=“Valleyview”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0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vs. Global Serializability</a:t>
            </a:r>
            <a:endParaRPr/>
          </a:p>
        </p:txBody>
      </p:sp>
      <p:sp>
        <p:nvSpPr>
          <p:cNvPr id="1811" name="Google Shape;1811;p105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guarantee of local serializability is not sufficient to ensure global serializability.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an illustration, consider two global transactions T1 and T2 , each of which accesses and updates two data items, A and B, located at sites S1 and S2 respectively.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possible to have a situation where, at site S1 , T2 follows T1 , whereas, at S2 , T1 follows T2, resulting in a nonserializable global schedule.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local systems permit control of locking behavior and all systems follow two-phase locking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multidatabase system can ensure that global transactions lock in a two-phase manner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lock points of conflicting transactions would then define their global serialization order.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10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Databases</a:t>
            </a:r>
            <a:endParaRPr/>
          </a:p>
        </p:txBody>
      </p:sp>
      <p:sp>
        <p:nvSpPr>
          <p:cNvPr id="1817" name="Google Shape;1817;p10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0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Storage on the Cloud</a:t>
            </a:r>
            <a:endParaRPr/>
          </a:p>
        </p:txBody>
      </p:sp>
      <p:sp>
        <p:nvSpPr>
          <p:cNvPr id="1823" name="Google Shape;1823;p107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store and retrieve massive amounts of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 parallel databases not designed to scale to 1000’s of nodes (and expensive)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needs did not include full database functionality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 and retrieve data items by key value is minimum functionality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Key-value stores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implementations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Bigtable from Google,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HBase, an open source clone of Bigtable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Dynamo, which is a key-value storage system from Amazon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Cassandra, from FaceBook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Sherpa/PNUTS from Yahoo!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0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Value Stores</a:t>
            </a:r>
            <a:endParaRPr/>
          </a:p>
        </p:txBody>
      </p:sp>
      <p:sp>
        <p:nvSpPr>
          <p:cNvPr id="1829" name="Google Shape;1829;p108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Key-value stores support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put(key, value):  used to store values with an associated key,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get(key):  which retrieves the stored value associated with the specified key.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systems such as Bigtable additionally provide range queries on key values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versions of data may be stored, by adding a timestamp to the key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0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Representation</a:t>
            </a:r>
            <a:endParaRPr/>
          </a:p>
        </p:txBody>
      </p:sp>
      <p:sp>
        <p:nvSpPr>
          <p:cNvPr id="1835" name="Google Shape;1835;p109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Records in many big data applications need to have a flexible schema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 records have same structure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attributes may have complex substructure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XML and JSON data representation formats widely used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example of a JSON object is: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"ID": "22222",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"name":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"firstname: "Albert",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"lastname: "Einstein"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"deptname": "Physics",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"children": [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{ "firstname": "Hans", "lastname": "Einstein" },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{ "firstname": "Eduard", "lastname": "Einstein" 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]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indent="-251459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Partitioning and Retrieving Data</a:t>
            </a:r>
            <a:endParaRPr/>
          </a:p>
        </p:txBody>
      </p:sp>
      <p:sp>
        <p:nvSpPr>
          <p:cNvPr id="1841" name="Google Shape;1841;p110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Key-value stores partition data into relatively small units (hundreds of megabytes).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partitions are often called tablets (a tablet is a fragment of a table)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Partitioning of data into tablets is dynamic: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data are inserted, if a tablet grows too big, it is broken into smaller parts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load (get/put operations) on a tablet is excessive, the tablet may be broken into smaller tablets, which can be distributed across two or more sites to share the load.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tablets is much larger than the number of sites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virtual partitioning in parallel databases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get/put request must be routed to the correct site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Tablet controller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tracks the partitioning function and tablet-to-site mapping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a get() request to one or more tablets,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Tablet mapping function to track which site responsible for which tablet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11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PNUTS Parallel Storage System Architecture</a:t>
            </a:r>
            <a:endParaRPr/>
          </a:p>
        </p:txBody>
      </p:sp>
      <p:pic>
        <p:nvPicPr>
          <p:cNvPr descr="New PDF from Images Output.pdf" id="1848" name="Google Shape;1848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14450"/>
            <a:ext cx="7569198" cy="483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1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effectLst>
                <a:outerShdw blurRad="38100" algn="tl" dir="2700000" dist="38100">
                  <a:srgbClr val="DDDDDD"/>
                </a:outerShdw>
              </a:effectLs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4" name="Google Shape;1854;p112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1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Directory Systems</a:t>
            </a:r>
            <a:endParaRPr/>
          </a:p>
        </p:txBody>
      </p:sp>
      <p:sp>
        <p:nvSpPr>
          <p:cNvPr id="1860" name="Google Shape;1860;p1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1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Directory Systems</a:t>
            </a:r>
            <a:endParaRPr/>
          </a:p>
        </p:txBody>
      </p:sp>
      <p:sp>
        <p:nvSpPr>
          <p:cNvPr id="1867" name="Google Shape;1867;p114"/>
          <p:cNvSpPr txBox="1"/>
          <p:nvPr>
            <p:ph idx="1" type="body"/>
          </p:nvPr>
        </p:nvSpPr>
        <p:spPr>
          <a:xfrm>
            <a:off x="827087" y="1092200"/>
            <a:ext cx="8066100" cy="5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 kinds of directory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 information such as name, id, email, phone, office addr, 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personal information to be accessed from multiple places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Web browser bookmarks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White pages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Entries organized by name or identifier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Meant for forward lookup to find more about an entry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Yellow pages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Entries organized by properties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reverse lookup to find entries matching specific requirements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directories are to be accessed across an organization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1: Web interface.  Not great for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2: Specialized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access protocols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Coupled with specialized user interfaces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