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5"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85" r:id="rId17"/>
    <p:sldId id="273" r:id="rId18"/>
    <p:sldId id="274" r:id="rId19"/>
    <p:sldId id="275" r:id="rId20"/>
    <p:sldId id="276" r:id="rId21"/>
    <p:sldId id="277" r:id="rId22"/>
    <p:sldId id="278" r:id="rId23"/>
    <p:sldId id="279" r:id="rId24"/>
    <p:sldId id="281" r:id="rId25"/>
    <p:sldId id="280"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AEEA8-80CA-48DE-AADD-DCDAFACB2E0F}"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IN"/>
        </a:p>
      </dgm:t>
    </dgm:pt>
    <dgm:pt modelId="{294CFFCC-E307-4AE5-A6D4-F2779DF5A131}">
      <dgm:prSet/>
      <dgm:spPr/>
      <dgm:t>
        <a:bodyPr/>
        <a:lstStyle/>
        <a:p>
          <a:r>
            <a:rPr lang="en-US" b="1"/>
            <a:t>Import Libraries</a:t>
          </a:r>
          <a:endParaRPr lang="en-IN"/>
        </a:p>
      </dgm:t>
    </dgm:pt>
    <dgm:pt modelId="{3F5242EA-0DE6-4AE6-9DC9-CB4C379AE542}" type="parTrans" cxnId="{C7085389-0885-46B2-AE2A-B4E423BE047C}">
      <dgm:prSet/>
      <dgm:spPr/>
      <dgm:t>
        <a:bodyPr/>
        <a:lstStyle/>
        <a:p>
          <a:endParaRPr lang="en-IN"/>
        </a:p>
      </dgm:t>
    </dgm:pt>
    <dgm:pt modelId="{0571CBFA-6373-4C8F-B810-9B57620996DB}" type="sibTrans" cxnId="{C7085389-0885-46B2-AE2A-B4E423BE047C}">
      <dgm:prSet/>
      <dgm:spPr/>
      <dgm:t>
        <a:bodyPr/>
        <a:lstStyle/>
        <a:p>
          <a:endParaRPr lang="en-IN"/>
        </a:p>
      </dgm:t>
    </dgm:pt>
    <dgm:pt modelId="{5F427181-66C2-460E-B883-FF76EFE6DE09}">
      <dgm:prSet/>
      <dgm:spPr/>
      <dgm:t>
        <a:bodyPr/>
        <a:lstStyle/>
        <a:p>
          <a:r>
            <a:rPr lang="en-US" b="1"/>
            <a:t>Import Dataset</a:t>
          </a:r>
          <a:endParaRPr lang="en-IN"/>
        </a:p>
      </dgm:t>
    </dgm:pt>
    <dgm:pt modelId="{7EB8C596-9727-440B-A4D0-8A1281F7CB69}" type="parTrans" cxnId="{6C048C1A-FD98-49A8-B5B1-7676725F78AE}">
      <dgm:prSet/>
      <dgm:spPr/>
      <dgm:t>
        <a:bodyPr/>
        <a:lstStyle/>
        <a:p>
          <a:endParaRPr lang="en-IN"/>
        </a:p>
      </dgm:t>
    </dgm:pt>
    <dgm:pt modelId="{BFC8501F-9748-4144-9F12-72D975B678BF}" type="sibTrans" cxnId="{6C048C1A-FD98-49A8-B5B1-7676725F78AE}">
      <dgm:prSet/>
      <dgm:spPr/>
      <dgm:t>
        <a:bodyPr/>
        <a:lstStyle/>
        <a:p>
          <a:endParaRPr lang="en-IN"/>
        </a:p>
      </dgm:t>
    </dgm:pt>
    <dgm:pt modelId="{449DB759-70C3-4E04-B791-E9C252CF6A6B}">
      <dgm:prSet/>
      <dgm:spPr/>
      <dgm:t>
        <a:bodyPr/>
        <a:lstStyle/>
        <a:p>
          <a:r>
            <a:rPr lang="en-US" b="1" dirty="0"/>
            <a:t>Data Preprocessing</a:t>
          </a:r>
          <a:endParaRPr lang="en-IN" dirty="0"/>
        </a:p>
      </dgm:t>
    </dgm:pt>
    <dgm:pt modelId="{70623BC2-0903-47A1-84F1-DDE73D3E4862}" type="parTrans" cxnId="{57D0AE8A-4F56-44BC-A074-24B2DCC9D7C1}">
      <dgm:prSet/>
      <dgm:spPr/>
      <dgm:t>
        <a:bodyPr/>
        <a:lstStyle/>
        <a:p>
          <a:endParaRPr lang="en-IN"/>
        </a:p>
      </dgm:t>
    </dgm:pt>
    <dgm:pt modelId="{1C156CF5-B85F-4256-BE64-08BBC7D2D7C5}" type="sibTrans" cxnId="{57D0AE8A-4F56-44BC-A074-24B2DCC9D7C1}">
      <dgm:prSet/>
      <dgm:spPr/>
      <dgm:t>
        <a:bodyPr/>
        <a:lstStyle/>
        <a:p>
          <a:endParaRPr lang="en-IN"/>
        </a:p>
      </dgm:t>
    </dgm:pt>
    <dgm:pt modelId="{E9759DB7-BCC5-44C8-8B9A-DBA82610625C}">
      <dgm:prSet/>
      <dgm:spPr/>
      <dgm:t>
        <a:bodyPr/>
        <a:lstStyle/>
        <a:p>
          <a:r>
            <a:rPr lang="en-US" b="1" dirty="0"/>
            <a:t>Finding null values</a:t>
          </a:r>
          <a:endParaRPr lang="en-IN" dirty="0"/>
        </a:p>
      </dgm:t>
    </dgm:pt>
    <dgm:pt modelId="{07FEF7FF-D9D4-42FC-9A5A-566C540522C4}" type="parTrans" cxnId="{0C172966-4B36-4F61-B2F5-979613761BEC}">
      <dgm:prSet/>
      <dgm:spPr/>
      <dgm:t>
        <a:bodyPr/>
        <a:lstStyle/>
        <a:p>
          <a:endParaRPr lang="en-IN"/>
        </a:p>
      </dgm:t>
    </dgm:pt>
    <dgm:pt modelId="{45F576AF-C9FF-498C-8423-FD2FBC5A6EB5}" type="sibTrans" cxnId="{0C172966-4B36-4F61-B2F5-979613761BEC}">
      <dgm:prSet/>
      <dgm:spPr/>
      <dgm:t>
        <a:bodyPr/>
        <a:lstStyle/>
        <a:p>
          <a:endParaRPr lang="en-IN"/>
        </a:p>
      </dgm:t>
    </dgm:pt>
    <dgm:pt modelId="{3F65C1FB-C2BB-4324-ACAE-5D8C271BF2EC}">
      <dgm:prSet/>
      <dgm:spPr/>
      <dgm:t>
        <a:bodyPr/>
        <a:lstStyle/>
        <a:p>
          <a:r>
            <a:rPr lang="en-US" b="1"/>
            <a:t>Visualization(EDA)</a:t>
          </a:r>
          <a:endParaRPr lang="en-IN"/>
        </a:p>
      </dgm:t>
    </dgm:pt>
    <dgm:pt modelId="{6D1ACB79-AEF9-4C2A-A50D-63EDB1E318EC}" type="parTrans" cxnId="{9F32D1A0-6752-4271-B379-5BC888FBD368}">
      <dgm:prSet/>
      <dgm:spPr/>
      <dgm:t>
        <a:bodyPr/>
        <a:lstStyle/>
        <a:p>
          <a:endParaRPr lang="en-IN"/>
        </a:p>
      </dgm:t>
    </dgm:pt>
    <dgm:pt modelId="{CB9584DE-ED9D-4CE3-B7C3-135DC8EF4CAB}" type="sibTrans" cxnId="{9F32D1A0-6752-4271-B379-5BC888FBD368}">
      <dgm:prSet/>
      <dgm:spPr/>
      <dgm:t>
        <a:bodyPr/>
        <a:lstStyle/>
        <a:p>
          <a:endParaRPr lang="en-IN"/>
        </a:p>
      </dgm:t>
    </dgm:pt>
    <dgm:pt modelId="{21DA1101-ACD5-4215-A38E-7B26699632B1}">
      <dgm:prSet/>
      <dgm:spPr/>
      <dgm:t>
        <a:bodyPr/>
        <a:lstStyle/>
        <a:p>
          <a:r>
            <a:rPr lang="en-US" b="1" dirty="0"/>
            <a:t>Bivariate Analysis</a:t>
          </a:r>
          <a:endParaRPr lang="en-IN" dirty="0"/>
        </a:p>
      </dgm:t>
    </dgm:pt>
    <dgm:pt modelId="{CC283008-DCA4-42F6-A499-02098F7F206C}" type="parTrans" cxnId="{CB1AF78C-822F-41FE-957E-76BA3A645032}">
      <dgm:prSet/>
      <dgm:spPr/>
      <dgm:t>
        <a:bodyPr/>
        <a:lstStyle/>
        <a:p>
          <a:endParaRPr lang="en-IN"/>
        </a:p>
      </dgm:t>
    </dgm:pt>
    <dgm:pt modelId="{32E47F26-9A02-45AE-ABF1-FE8712BA7D85}" type="sibTrans" cxnId="{CB1AF78C-822F-41FE-957E-76BA3A645032}">
      <dgm:prSet/>
      <dgm:spPr/>
      <dgm:t>
        <a:bodyPr/>
        <a:lstStyle/>
        <a:p>
          <a:endParaRPr lang="en-IN"/>
        </a:p>
      </dgm:t>
    </dgm:pt>
    <dgm:pt modelId="{FD24952B-FA5B-4354-9DE1-A6B15EF2F353}">
      <dgm:prSet/>
      <dgm:spPr/>
      <dgm:t>
        <a:bodyPr/>
        <a:lstStyle/>
        <a:p>
          <a:r>
            <a:rPr lang="en-IN" b="1" dirty="0"/>
            <a:t>Conclusion</a:t>
          </a:r>
        </a:p>
      </dgm:t>
    </dgm:pt>
    <dgm:pt modelId="{BB643228-C712-4878-96A4-5B3984FE5666}" type="parTrans" cxnId="{CDF62041-22C2-4465-AC80-FB00B4391BCF}">
      <dgm:prSet/>
      <dgm:spPr/>
      <dgm:t>
        <a:bodyPr/>
        <a:lstStyle/>
        <a:p>
          <a:endParaRPr lang="en-IN"/>
        </a:p>
      </dgm:t>
    </dgm:pt>
    <dgm:pt modelId="{3562E662-A080-4BDF-8B4E-D17E84E1C537}" type="sibTrans" cxnId="{CDF62041-22C2-4465-AC80-FB00B4391BCF}">
      <dgm:prSet/>
      <dgm:spPr/>
      <dgm:t>
        <a:bodyPr/>
        <a:lstStyle/>
        <a:p>
          <a:endParaRPr lang="en-IN"/>
        </a:p>
      </dgm:t>
    </dgm:pt>
    <dgm:pt modelId="{DD9CABBD-5FA8-4529-A2EB-4ECF6B61D792}">
      <dgm:prSet/>
      <dgm:spPr/>
      <dgm:t>
        <a:bodyPr/>
        <a:lstStyle/>
        <a:p>
          <a:r>
            <a:rPr lang="en-IN" b="1"/>
            <a:t>Univariate Analysis:</a:t>
          </a:r>
        </a:p>
      </dgm:t>
    </dgm:pt>
    <dgm:pt modelId="{0C22E901-F843-4C17-B031-9E94531561AA}" type="parTrans" cxnId="{A637D2DC-D58C-4187-808A-1A3D27B568BE}">
      <dgm:prSet/>
      <dgm:spPr/>
      <dgm:t>
        <a:bodyPr/>
        <a:lstStyle/>
        <a:p>
          <a:endParaRPr lang="en-IN"/>
        </a:p>
      </dgm:t>
    </dgm:pt>
    <dgm:pt modelId="{40E2D433-448D-466B-A551-C374B6CA016B}" type="sibTrans" cxnId="{A637D2DC-D58C-4187-808A-1A3D27B568BE}">
      <dgm:prSet/>
      <dgm:spPr/>
      <dgm:t>
        <a:bodyPr/>
        <a:lstStyle/>
        <a:p>
          <a:endParaRPr lang="en-IN"/>
        </a:p>
      </dgm:t>
    </dgm:pt>
    <dgm:pt modelId="{3F3DB20A-3B47-44B3-B0E6-96CE425596A5}" type="pres">
      <dgm:prSet presAssocID="{0A4AEEA8-80CA-48DE-AADD-DCDAFACB2E0F}" presName="Name0" presStyleCnt="0">
        <dgm:presLayoutVars>
          <dgm:dir/>
          <dgm:resizeHandles val="exact"/>
        </dgm:presLayoutVars>
      </dgm:prSet>
      <dgm:spPr/>
    </dgm:pt>
    <dgm:pt modelId="{690A1875-9A5F-4BA7-BF22-37DE8424DA69}" type="pres">
      <dgm:prSet presAssocID="{294CFFCC-E307-4AE5-A6D4-F2779DF5A131}" presName="node" presStyleLbl="node1" presStyleIdx="0" presStyleCnt="8">
        <dgm:presLayoutVars>
          <dgm:bulletEnabled val="1"/>
        </dgm:presLayoutVars>
      </dgm:prSet>
      <dgm:spPr/>
    </dgm:pt>
    <dgm:pt modelId="{44DB7CF9-144F-4BC1-B101-9009947519F3}" type="pres">
      <dgm:prSet presAssocID="{0571CBFA-6373-4C8F-B810-9B57620996DB}" presName="sibTrans" presStyleLbl="sibTrans1D1" presStyleIdx="0" presStyleCnt="7"/>
      <dgm:spPr/>
    </dgm:pt>
    <dgm:pt modelId="{395B56AB-2714-46A2-BD58-24A8D94D550C}" type="pres">
      <dgm:prSet presAssocID="{0571CBFA-6373-4C8F-B810-9B57620996DB}" presName="connectorText" presStyleLbl="sibTrans1D1" presStyleIdx="0" presStyleCnt="7"/>
      <dgm:spPr/>
    </dgm:pt>
    <dgm:pt modelId="{17839F35-4776-4734-9434-3A6D7BF44A56}" type="pres">
      <dgm:prSet presAssocID="{5F427181-66C2-460E-B883-FF76EFE6DE09}" presName="node" presStyleLbl="node1" presStyleIdx="1" presStyleCnt="8">
        <dgm:presLayoutVars>
          <dgm:bulletEnabled val="1"/>
        </dgm:presLayoutVars>
      </dgm:prSet>
      <dgm:spPr/>
    </dgm:pt>
    <dgm:pt modelId="{077A1EB0-13DC-4871-8E67-239CF0E5A35C}" type="pres">
      <dgm:prSet presAssocID="{BFC8501F-9748-4144-9F12-72D975B678BF}" presName="sibTrans" presStyleLbl="sibTrans1D1" presStyleIdx="1" presStyleCnt="7"/>
      <dgm:spPr/>
    </dgm:pt>
    <dgm:pt modelId="{4E57E9AA-B463-4F74-9FD5-E2A56527B102}" type="pres">
      <dgm:prSet presAssocID="{BFC8501F-9748-4144-9F12-72D975B678BF}" presName="connectorText" presStyleLbl="sibTrans1D1" presStyleIdx="1" presStyleCnt="7"/>
      <dgm:spPr/>
    </dgm:pt>
    <dgm:pt modelId="{59900AFA-8F0B-4242-8986-627B992BDBA4}" type="pres">
      <dgm:prSet presAssocID="{449DB759-70C3-4E04-B791-E9C252CF6A6B}" presName="node" presStyleLbl="node1" presStyleIdx="2" presStyleCnt="8">
        <dgm:presLayoutVars>
          <dgm:bulletEnabled val="1"/>
        </dgm:presLayoutVars>
      </dgm:prSet>
      <dgm:spPr/>
    </dgm:pt>
    <dgm:pt modelId="{03B7FD27-7BA5-4305-B94F-B1BB84280851}" type="pres">
      <dgm:prSet presAssocID="{1C156CF5-B85F-4256-BE64-08BBC7D2D7C5}" presName="sibTrans" presStyleLbl="sibTrans1D1" presStyleIdx="2" presStyleCnt="7"/>
      <dgm:spPr/>
    </dgm:pt>
    <dgm:pt modelId="{87B34C4E-6D81-43DC-84CD-9C653B7905CF}" type="pres">
      <dgm:prSet presAssocID="{1C156CF5-B85F-4256-BE64-08BBC7D2D7C5}" presName="connectorText" presStyleLbl="sibTrans1D1" presStyleIdx="2" presStyleCnt="7"/>
      <dgm:spPr/>
    </dgm:pt>
    <dgm:pt modelId="{440929EA-2992-4EB1-9E58-14CE168001A0}" type="pres">
      <dgm:prSet presAssocID="{E9759DB7-BCC5-44C8-8B9A-DBA82610625C}" presName="node" presStyleLbl="node1" presStyleIdx="3" presStyleCnt="8">
        <dgm:presLayoutVars>
          <dgm:bulletEnabled val="1"/>
        </dgm:presLayoutVars>
      </dgm:prSet>
      <dgm:spPr/>
    </dgm:pt>
    <dgm:pt modelId="{625D83A1-3CD0-48FD-A7EE-A913E75A65C4}" type="pres">
      <dgm:prSet presAssocID="{45F576AF-C9FF-498C-8423-FD2FBC5A6EB5}" presName="sibTrans" presStyleLbl="sibTrans1D1" presStyleIdx="3" presStyleCnt="7"/>
      <dgm:spPr/>
    </dgm:pt>
    <dgm:pt modelId="{C61B8024-092E-4456-BE0C-113247B36DF9}" type="pres">
      <dgm:prSet presAssocID="{45F576AF-C9FF-498C-8423-FD2FBC5A6EB5}" presName="connectorText" presStyleLbl="sibTrans1D1" presStyleIdx="3" presStyleCnt="7"/>
      <dgm:spPr/>
    </dgm:pt>
    <dgm:pt modelId="{3DE8DF53-D0FE-44DC-9B82-BA23B31F0FCA}" type="pres">
      <dgm:prSet presAssocID="{3F65C1FB-C2BB-4324-ACAE-5D8C271BF2EC}" presName="node" presStyleLbl="node1" presStyleIdx="4" presStyleCnt="8">
        <dgm:presLayoutVars>
          <dgm:bulletEnabled val="1"/>
        </dgm:presLayoutVars>
      </dgm:prSet>
      <dgm:spPr/>
    </dgm:pt>
    <dgm:pt modelId="{6C19D6A2-3EFD-4B9D-8601-59ADD3802377}" type="pres">
      <dgm:prSet presAssocID="{CB9584DE-ED9D-4CE3-B7C3-135DC8EF4CAB}" presName="sibTrans" presStyleLbl="sibTrans1D1" presStyleIdx="4" presStyleCnt="7"/>
      <dgm:spPr/>
    </dgm:pt>
    <dgm:pt modelId="{F3F10483-E86E-483B-AB62-AC8A0D05131F}" type="pres">
      <dgm:prSet presAssocID="{CB9584DE-ED9D-4CE3-B7C3-135DC8EF4CAB}" presName="connectorText" presStyleLbl="sibTrans1D1" presStyleIdx="4" presStyleCnt="7"/>
      <dgm:spPr/>
    </dgm:pt>
    <dgm:pt modelId="{63755CD3-D125-43A6-AC02-34F84F422256}" type="pres">
      <dgm:prSet presAssocID="{DD9CABBD-5FA8-4529-A2EB-4ECF6B61D792}" presName="node" presStyleLbl="node1" presStyleIdx="5" presStyleCnt="8">
        <dgm:presLayoutVars>
          <dgm:bulletEnabled val="1"/>
        </dgm:presLayoutVars>
      </dgm:prSet>
      <dgm:spPr/>
    </dgm:pt>
    <dgm:pt modelId="{D7E1DCA0-A503-46EC-B733-FB5A3A86352C}" type="pres">
      <dgm:prSet presAssocID="{40E2D433-448D-466B-A551-C374B6CA016B}" presName="sibTrans" presStyleLbl="sibTrans1D1" presStyleIdx="5" presStyleCnt="7"/>
      <dgm:spPr/>
    </dgm:pt>
    <dgm:pt modelId="{70C2943E-9619-4180-96DD-81B7693A4310}" type="pres">
      <dgm:prSet presAssocID="{40E2D433-448D-466B-A551-C374B6CA016B}" presName="connectorText" presStyleLbl="sibTrans1D1" presStyleIdx="5" presStyleCnt="7"/>
      <dgm:spPr/>
    </dgm:pt>
    <dgm:pt modelId="{829381B3-BB18-4F2D-B335-7F67BB578CBB}" type="pres">
      <dgm:prSet presAssocID="{21DA1101-ACD5-4215-A38E-7B26699632B1}" presName="node" presStyleLbl="node1" presStyleIdx="6" presStyleCnt="8">
        <dgm:presLayoutVars>
          <dgm:bulletEnabled val="1"/>
        </dgm:presLayoutVars>
      </dgm:prSet>
      <dgm:spPr/>
    </dgm:pt>
    <dgm:pt modelId="{761513A2-0FCE-411F-84DB-F9B8B89ADAF3}" type="pres">
      <dgm:prSet presAssocID="{32E47F26-9A02-45AE-ABF1-FE8712BA7D85}" presName="sibTrans" presStyleLbl="sibTrans1D1" presStyleIdx="6" presStyleCnt="7"/>
      <dgm:spPr/>
    </dgm:pt>
    <dgm:pt modelId="{BD71BD74-2960-45E5-B24E-DF11F937FCE1}" type="pres">
      <dgm:prSet presAssocID="{32E47F26-9A02-45AE-ABF1-FE8712BA7D85}" presName="connectorText" presStyleLbl="sibTrans1D1" presStyleIdx="6" presStyleCnt="7"/>
      <dgm:spPr/>
    </dgm:pt>
    <dgm:pt modelId="{A4F5F3A2-4C92-4AFA-B866-14384A1E00AE}" type="pres">
      <dgm:prSet presAssocID="{FD24952B-FA5B-4354-9DE1-A6B15EF2F353}" presName="node" presStyleLbl="node1" presStyleIdx="7" presStyleCnt="8">
        <dgm:presLayoutVars>
          <dgm:bulletEnabled val="1"/>
        </dgm:presLayoutVars>
      </dgm:prSet>
      <dgm:spPr/>
    </dgm:pt>
  </dgm:ptLst>
  <dgm:cxnLst>
    <dgm:cxn modelId="{4072D808-AF07-4833-9B32-83AF30705A58}" type="presOf" srcId="{CB9584DE-ED9D-4CE3-B7C3-135DC8EF4CAB}" destId="{F3F10483-E86E-483B-AB62-AC8A0D05131F}" srcOrd="1" destOrd="0" presId="urn:microsoft.com/office/officeart/2005/8/layout/bProcess3"/>
    <dgm:cxn modelId="{6C048C1A-FD98-49A8-B5B1-7676725F78AE}" srcId="{0A4AEEA8-80CA-48DE-AADD-DCDAFACB2E0F}" destId="{5F427181-66C2-460E-B883-FF76EFE6DE09}" srcOrd="1" destOrd="0" parTransId="{7EB8C596-9727-440B-A4D0-8A1281F7CB69}" sibTransId="{BFC8501F-9748-4144-9F12-72D975B678BF}"/>
    <dgm:cxn modelId="{7777A424-1E63-4DCC-9EC7-6ECADEA840ED}" type="presOf" srcId="{BFC8501F-9748-4144-9F12-72D975B678BF}" destId="{077A1EB0-13DC-4871-8E67-239CF0E5A35C}" srcOrd="0" destOrd="0" presId="urn:microsoft.com/office/officeart/2005/8/layout/bProcess3"/>
    <dgm:cxn modelId="{EA777328-0159-4DC0-80FC-F4FEE19BEFA7}" type="presOf" srcId="{40E2D433-448D-466B-A551-C374B6CA016B}" destId="{70C2943E-9619-4180-96DD-81B7693A4310}" srcOrd="1" destOrd="0" presId="urn:microsoft.com/office/officeart/2005/8/layout/bProcess3"/>
    <dgm:cxn modelId="{7BFA4D3A-82EB-47DD-B463-11111476325D}" type="presOf" srcId="{294CFFCC-E307-4AE5-A6D4-F2779DF5A131}" destId="{690A1875-9A5F-4BA7-BF22-37DE8424DA69}" srcOrd="0" destOrd="0" presId="urn:microsoft.com/office/officeart/2005/8/layout/bProcess3"/>
    <dgm:cxn modelId="{997F473F-8679-4CE8-9D89-C2FFBC827BE1}" type="presOf" srcId="{0A4AEEA8-80CA-48DE-AADD-DCDAFACB2E0F}" destId="{3F3DB20A-3B47-44B3-B0E6-96CE425596A5}" srcOrd="0" destOrd="0" presId="urn:microsoft.com/office/officeart/2005/8/layout/bProcess3"/>
    <dgm:cxn modelId="{CDF62041-22C2-4465-AC80-FB00B4391BCF}" srcId="{0A4AEEA8-80CA-48DE-AADD-DCDAFACB2E0F}" destId="{FD24952B-FA5B-4354-9DE1-A6B15EF2F353}" srcOrd="7" destOrd="0" parTransId="{BB643228-C712-4878-96A4-5B3984FE5666}" sibTransId="{3562E662-A080-4BDF-8B4E-D17E84E1C537}"/>
    <dgm:cxn modelId="{0C172966-4B36-4F61-B2F5-979613761BEC}" srcId="{0A4AEEA8-80CA-48DE-AADD-DCDAFACB2E0F}" destId="{E9759DB7-BCC5-44C8-8B9A-DBA82610625C}" srcOrd="3" destOrd="0" parTransId="{07FEF7FF-D9D4-42FC-9A5A-566C540522C4}" sibTransId="{45F576AF-C9FF-498C-8423-FD2FBC5A6EB5}"/>
    <dgm:cxn modelId="{1DC5CA66-D934-4055-86FF-72B963065819}" type="presOf" srcId="{45F576AF-C9FF-498C-8423-FD2FBC5A6EB5}" destId="{625D83A1-3CD0-48FD-A7EE-A913E75A65C4}" srcOrd="0" destOrd="0" presId="urn:microsoft.com/office/officeart/2005/8/layout/bProcess3"/>
    <dgm:cxn modelId="{A2D7846C-40BE-41B8-B3C6-C1C2C9D896C9}" type="presOf" srcId="{45F576AF-C9FF-498C-8423-FD2FBC5A6EB5}" destId="{C61B8024-092E-4456-BE0C-113247B36DF9}" srcOrd="1" destOrd="0" presId="urn:microsoft.com/office/officeart/2005/8/layout/bProcess3"/>
    <dgm:cxn modelId="{50740F73-C9E7-463D-8B65-3C1B8C59DC32}" type="presOf" srcId="{3F65C1FB-C2BB-4324-ACAE-5D8C271BF2EC}" destId="{3DE8DF53-D0FE-44DC-9B82-BA23B31F0FCA}" srcOrd="0" destOrd="0" presId="urn:microsoft.com/office/officeart/2005/8/layout/bProcess3"/>
    <dgm:cxn modelId="{516AD858-FD56-43CE-AD77-115F0422E4FE}" type="presOf" srcId="{FD24952B-FA5B-4354-9DE1-A6B15EF2F353}" destId="{A4F5F3A2-4C92-4AFA-B866-14384A1E00AE}" srcOrd="0" destOrd="0" presId="urn:microsoft.com/office/officeart/2005/8/layout/bProcess3"/>
    <dgm:cxn modelId="{F4FA7D7C-C796-4D88-8847-70888F391702}" type="presOf" srcId="{DD9CABBD-5FA8-4529-A2EB-4ECF6B61D792}" destId="{63755CD3-D125-43A6-AC02-34F84F422256}" srcOrd="0" destOrd="0" presId="urn:microsoft.com/office/officeart/2005/8/layout/bProcess3"/>
    <dgm:cxn modelId="{E9CBAA87-C080-4AEB-B029-04B252CC780C}" type="presOf" srcId="{449DB759-70C3-4E04-B791-E9C252CF6A6B}" destId="{59900AFA-8F0B-4242-8986-627B992BDBA4}" srcOrd="0" destOrd="0" presId="urn:microsoft.com/office/officeart/2005/8/layout/bProcess3"/>
    <dgm:cxn modelId="{C7085389-0885-46B2-AE2A-B4E423BE047C}" srcId="{0A4AEEA8-80CA-48DE-AADD-DCDAFACB2E0F}" destId="{294CFFCC-E307-4AE5-A6D4-F2779DF5A131}" srcOrd="0" destOrd="0" parTransId="{3F5242EA-0DE6-4AE6-9DC9-CB4C379AE542}" sibTransId="{0571CBFA-6373-4C8F-B810-9B57620996DB}"/>
    <dgm:cxn modelId="{57D0AE8A-4F56-44BC-A074-24B2DCC9D7C1}" srcId="{0A4AEEA8-80CA-48DE-AADD-DCDAFACB2E0F}" destId="{449DB759-70C3-4E04-B791-E9C252CF6A6B}" srcOrd="2" destOrd="0" parTransId="{70623BC2-0903-47A1-84F1-DDE73D3E4862}" sibTransId="{1C156CF5-B85F-4256-BE64-08BBC7D2D7C5}"/>
    <dgm:cxn modelId="{CB1AF78C-822F-41FE-957E-76BA3A645032}" srcId="{0A4AEEA8-80CA-48DE-AADD-DCDAFACB2E0F}" destId="{21DA1101-ACD5-4215-A38E-7B26699632B1}" srcOrd="6" destOrd="0" parTransId="{CC283008-DCA4-42F6-A499-02098F7F206C}" sibTransId="{32E47F26-9A02-45AE-ABF1-FE8712BA7D85}"/>
    <dgm:cxn modelId="{1F03C290-9BC3-4873-8B38-8514C8F7820B}" type="presOf" srcId="{BFC8501F-9748-4144-9F12-72D975B678BF}" destId="{4E57E9AA-B463-4F74-9FD5-E2A56527B102}" srcOrd="1" destOrd="0" presId="urn:microsoft.com/office/officeart/2005/8/layout/bProcess3"/>
    <dgm:cxn modelId="{3C68B89B-8D1D-450F-A736-5E3FB0625595}" type="presOf" srcId="{21DA1101-ACD5-4215-A38E-7B26699632B1}" destId="{829381B3-BB18-4F2D-B335-7F67BB578CBB}" srcOrd="0" destOrd="0" presId="urn:microsoft.com/office/officeart/2005/8/layout/bProcess3"/>
    <dgm:cxn modelId="{CC14989F-7046-4EE9-8A50-A1F074759880}" type="presOf" srcId="{32E47F26-9A02-45AE-ABF1-FE8712BA7D85}" destId="{761513A2-0FCE-411F-84DB-F9B8B89ADAF3}" srcOrd="0" destOrd="0" presId="urn:microsoft.com/office/officeart/2005/8/layout/bProcess3"/>
    <dgm:cxn modelId="{9F32D1A0-6752-4271-B379-5BC888FBD368}" srcId="{0A4AEEA8-80CA-48DE-AADD-DCDAFACB2E0F}" destId="{3F65C1FB-C2BB-4324-ACAE-5D8C271BF2EC}" srcOrd="4" destOrd="0" parTransId="{6D1ACB79-AEF9-4C2A-A50D-63EDB1E318EC}" sibTransId="{CB9584DE-ED9D-4CE3-B7C3-135DC8EF4CAB}"/>
    <dgm:cxn modelId="{6CF1C2B0-E0C8-4A40-B0E8-3481E81E8C7B}" type="presOf" srcId="{1C156CF5-B85F-4256-BE64-08BBC7D2D7C5}" destId="{87B34C4E-6D81-43DC-84CD-9C653B7905CF}" srcOrd="1" destOrd="0" presId="urn:microsoft.com/office/officeart/2005/8/layout/bProcess3"/>
    <dgm:cxn modelId="{9CE1EEB5-3191-4BEE-9BB4-D39F8A37DD33}" type="presOf" srcId="{E9759DB7-BCC5-44C8-8B9A-DBA82610625C}" destId="{440929EA-2992-4EB1-9E58-14CE168001A0}" srcOrd="0" destOrd="0" presId="urn:microsoft.com/office/officeart/2005/8/layout/bProcess3"/>
    <dgm:cxn modelId="{00B76EBE-BA79-4515-B774-618593F1658C}" type="presOf" srcId="{40E2D433-448D-466B-A551-C374B6CA016B}" destId="{D7E1DCA0-A503-46EC-B733-FB5A3A86352C}" srcOrd="0" destOrd="0" presId="urn:microsoft.com/office/officeart/2005/8/layout/bProcess3"/>
    <dgm:cxn modelId="{818090BE-1100-4484-A2D6-E291859F741C}" type="presOf" srcId="{32E47F26-9A02-45AE-ABF1-FE8712BA7D85}" destId="{BD71BD74-2960-45E5-B24E-DF11F937FCE1}" srcOrd="1" destOrd="0" presId="urn:microsoft.com/office/officeart/2005/8/layout/bProcess3"/>
    <dgm:cxn modelId="{9C4BBCC1-2097-42E1-9AF9-7528DB67B416}" type="presOf" srcId="{0571CBFA-6373-4C8F-B810-9B57620996DB}" destId="{395B56AB-2714-46A2-BD58-24A8D94D550C}" srcOrd="1" destOrd="0" presId="urn:microsoft.com/office/officeart/2005/8/layout/bProcess3"/>
    <dgm:cxn modelId="{BCE286CC-0FCE-478E-8976-9DAE08900B73}" type="presOf" srcId="{5F427181-66C2-460E-B883-FF76EFE6DE09}" destId="{17839F35-4776-4734-9434-3A6D7BF44A56}" srcOrd="0" destOrd="0" presId="urn:microsoft.com/office/officeart/2005/8/layout/bProcess3"/>
    <dgm:cxn modelId="{543C77CF-AC6D-4650-92D0-222FFE6864E6}" type="presOf" srcId="{1C156CF5-B85F-4256-BE64-08BBC7D2D7C5}" destId="{03B7FD27-7BA5-4305-B94F-B1BB84280851}" srcOrd="0" destOrd="0" presId="urn:microsoft.com/office/officeart/2005/8/layout/bProcess3"/>
    <dgm:cxn modelId="{07E56BDA-5215-4BF6-9535-D0515EB3CF6C}" type="presOf" srcId="{CB9584DE-ED9D-4CE3-B7C3-135DC8EF4CAB}" destId="{6C19D6A2-3EFD-4B9D-8601-59ADD3802377}" srcOrd="0" destOrd="0" presId="urn:microsoft.com/office/officeart/2005/8/layout/bProcess3"/>
    <dgm:cxn modelId="{A637D2DC-D58C-4187-808A-1A3D27B568BE}" srcId="{0A4AEEA8-80CA-48DE-AADD-DCDAFACB2E0F}" destId="{DD9CABBD-5FA8-4529-A2EB-4ECF6B61D792}" srcOrd="5" destOrd="0" parTransId="{0C22E901-F843-4C17-B031-9E94531561AA}" sibTransId="{40E2D433-448D-466B-A551-C374B6CA016B}"/>
    <dgm:cxn modelId="{CA1C7FF1-F52A-4D93-8B71-AD5B01969A74}" type="presOf" srcId="{0571CBFA-6373-4C8F-B810-9B57620996DB}" destId="{44DB7CF9-144F-4BC1-B101-9009947519F3}" srcOrd="0" destOrd="0" presId="urn:microsoft.com/office/officeart/2005/8/layout/bProcess3"/>
    <dgm:cxn modelId="{67864683-87DB-4797-8539-09D87CFA2E2E}" type="presParOf" srcId="{3F3DB20A-3B47-44B3-B0E6-96CE425596A5}" destId="{690A1875-9A5F-4BA7-BF22-37DE8424DA69}" srcOrd="0" destOrd="0" presId="urn:microsoft.com/office/officeart/2005/8/layout/bProcess3"/>
    <dgm:cxn modelId="{863299F8-43CF-4D7B-96F3-53E834C9F400}" type="presParOf" srcId="{3F3DB20A-3B47-44B3-B0E6-96CE425596A5}" destId="{44DB7CF9-144F-4BC1-B101-9009947519F3}" srcOrd="1" destOrd="0" presId="urn:microsoft.com/office/officeart/2005/8/layout/bProcess3"/>
    <dgm:cxn modelId="{D6C1008F-4824-4569-A02D-6F5D46DA1D6C}" type="presParOf" srcId="{44DB7CF9-144F-4BC1-B101-9009947519F3}" destId="{395B56AB-2714-46A2-BD58-24A8D94D550C}" srcOrd="0" destOrd="0" presId="urn:microsoft.com/office/officeart/2005/8/layout/bProcess3"/>
    <dgm:cxn modelId="{27E2EA2E-85EA-496C-94B0-0108B45F1653}" type="presParOf" srcId="{3F3DB20A-3B47-44B3-B0E6-96CE425596A5}" destId="{17839F35-4776-4734-9434-3A6D7BF44A56}" srcOrd="2" destOrd="0" presId="urn:microsoft.com/office/officeart/2005/8/layout/bProcess3"/>
    <dgm:cxn modelId="{F00D2ECE-B006-468D-980F-A3025403331D}" type="presParOf" srcId="{3F3DB20A-3B47-44B3-B0E6-96CE425596A5}" destId="{077A1EB0-13DC-4871-8E67-239CF0E5A35C}" srcOrd="3" destOrd="0" presId="urn:microsoft.com/office/officeart/2005/8/layout/bProcess3"/>
    <dgm:cxn modelId="{FE1F69C4-354D-447F-9230-9A03FE7AFCC0}" type="presParOf" srcId="{077A1EB0-13DC-4871-8E67-239CF0E5A35C}" destId="{4E57E9AA-B463-4F74-9FD5-E2A56527B102}" srcOrd="0" destOrd="0" presId="urn:microsoft.com/office/officeart/2005/8/layout/bProcess3"/>
    <dgm:cxn modelId="{489414FE-42FA-418E-B0B8-FEB69BFBF844}" type="presParOf" srcId="{3F3DB20A-3B47-44B3-B0E6-96CE425596A5}" destId="{59900AFA-8F0B-4242-8986-627B992BDBA4}" srcOrd="4" destOrd="0" presId="urn:microsoft.com/office/officeart/2005/8/layout/bProcess3"/>
    <dgm:cxn modelId="{A0587ADB-59FB-47C7-8059-FBCA6518FA55}" type="presParOf" srcId="{3F3DB20A-3B47-44B3-B0E6-96CE425596A5}" destId="{03B7FD27-7BA5-4305-B94F-B1BB84280851}" srcOrd="5" destOrd="0" presId="urn:microsoft.com/office/officeart/2005/8/layout/bProcess3"/>
    <dgm:cxn modelId="{1906ED19-FD2D-4037-BA59-5E1B8101D5D5}" type="presParOf" srcId="{03B7FD27-7BA5-4305-B94F-B1BB84280851}" destId="{87B34C4E-6D81-43DC-84CD-9C653B7905CF}" srcOrd="0" destOrd="0" presId="urn:microsoft.com/office/officeart/2005/8/layout/bProcess3"/>
    <dgm:cxn modelId="{FA357830-B947-44C0-985B-9A9C6023AF09}" type="presParOf" srcId="{3F3DB20A-3B47-44B3-B0E6-96CE425596A5}" destId="{440929EA-2992-4EB1-9E58-14CE168001A0}" srcOrd="6" destOrd="0" presId="urn:microsoft.com/office/officeart/2005/8/layout/bProcess3"/>
    <dgm:cxn modelId="{6C89955A-9596-44EA-94E9-914106425F37}" type="presParOf" srcId="{3F3DB20A-3B47-44B3-B0E6-96CE425596A5}" destId="{625D83A1-3CD0-48FD-A7EE-A913E75A65C4}" srcOrd="7" destOrd="0" presId="urn:microsoft.com/office/officeart/2005/8/layout/bProcess3"/>
    <dgm:cxn modelId="{4160F7A2-142C-413D-BFC1-C26151130C3B}" type="presParOf" srcId="{625D83A1-3CD0-48FD-A7EE-A913E75A65C4}" destId="{C61B8024-092E-4456-BE0C-113247B36DF9}" srcOrd="0" destOrd="0" presId="urn:microsoft.com/office/officeart/2005/8/layout/bProcess3"/>
    <dgm:cxn modelId="{EAB84B0D-89BD-4BF6-8703-14F60C4D338B}" type="presParOf" srcId="{3F3DB20A-3B47-44B3-B0E6-96CE425596A5}" destId="{3DE8DF53-D0FE-44DC-9B82-BA23B31F0FCA}" srcOrd="8" destOrd="0" presId="urn:microsoft.com/office/officeart/2005/8/layout/bProcess3"/>
    <dgm:cxn modelId="{6040F13F-884F-4C38-B35A-1A44355A1629}" type="presParOf" srcId="{3F3DB20A-3B47-44B3-B0E6-96CE425596A5}" destId="{6C19D6A2-3EFD-4B9D-8601-59ADD3802377}" srcOrd="9" destOrd="0" presId="urn:microsoft.com/office/officeart/2005/8/layout/bProcess3"/>
    <dgm:cxn modelId="{63E66392-A8C5-4C2D-87CB-9F5C549109F9}" type="presParOf" srcId="{6C19D6A2-3EFD-4B9D-8601-59ADD3802377}" destId="{F3F10483-E86E-483B-AB62-AC8A0D05131F}" srcOrd="0" destOrd="0" presId="urn:microsoft.com/office/officeart/2005/8/layout/bProcess3"/>
    <dgm:cxn modelId="{E1EB8D4F-1BFF-4B1B-B134-DD0452817CD7}" type="presParOf" srcId="{3F3DB20A-3B47-44B3-B0E6-96CE425596A5}" destId="{63755CD3-D125-43A6-AC02-34F84F422256}" srcOrd="10" destOrd="0" presId="urn:microsoft.com/office/officeart/2005/8/layout/bProcess3"/>
    <dgm:cxn modelId="{E8C1F325-1C18-4E9F-9E2E-C0AD72061FBD}" type="presParOf" srcId="{3F3DB20A-3B47-44B3-B0E6-96CE425596A5}" destId="{D7E1DCA0-A503-46EC-B733-FB5A3A86352C}" srcOrd="11" destOrd="0" presId="urn:microsoft.com/office/officeart/2005/8/layout/bProcess3"/>
    <dgm:cxn modelId="{829DD58A-1209-4EA4-AB05-ADCC1FA9A57C}" type="presParOf" srcId="{D7E1DCA0-A503-46EC-B733-FB5A3A86352C}" destId="{70C2943E-9619-4180-96DD-81B7693A4310}" srcOrd="0" destOrd="0" presId="urn:microsoft.com/office/officeart/2005/8/layout/bProcess3"/>
    <dgm:cxn modelId="{99A3135D-4011-4712-848B-28AEF9F22C85}" type="presParOf" srcId="{3F3DB20A-3B47-44B3-B0E6-96CE425596A5}" destId="{829381B3-BB18-4F2D-B335-7F67BB578CBB}" srcOrd="12" destOrd="0" presId="urn:microsoft.com/office/officeart/2005/8/layout/bProcess3"/>
    <dgm:cxn modelId="{DAF5BF1F-4769-486E-9D13-4F35BDA8F28F}" type="presParOf" srcId="{3F3DB20A-3B47-44B3-B0E6-96CE425596A5}" destId="{761513A2-0FCE-411F-84DB-F9B8B89ADAF3}" srcOrd="13" destOrd="0" presId="urn:microsoft.com/office/officeart/2005/8/layout/bProcess3"/>
    <dgm:cxn modelId="{E84F8B6C-1EBF-4406-A43F-22F123C07645}" type="presParOf" srcId="{761513A2-0FCE-411F-84DB-F9B8B89ADAF3}" destId="{BD71BD74-2960-45E5-B24E-DF11F937FCE1}" srcOrd="0" destOrd="0" presId="urn:microsoft.com/office/officeart/2005/8/layout/bProcess3"/>
    <dgm:cxn modelId="{DC2C8983-E393-490A-AA6B-E2AE3185CB5C}" type="presParOf" srcId="{3F3DB20A-3B47-44B3-B0E6-96CE425596A5}" destId="{A4F5F3A2-4C92-4AFA-B866-14384A1E00AE}"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B7CF9-144F-4BC1-B101-9009947519F3}">
      <dsp:nvSpPr>
        <dsp:cNvPr id="0" name=""/>
        <dsp:cNvSpPr/>
      </dsp:nvSpPr>
      <dsp:spPr>
        <a:xfrm>
          <a:off x="2119612" y="1403577"/>
          <a:ext cx="456869" cy="91440"/>
        </a:xfrm>
        <a:custGeom>
          <a:avLst/>
          <a:gdLst/>
          <a:ahLst/>
          <a:cxnLst/>
          <a:rect l="0" t="0" r="0" b="0"/>
          <a:pathLst>
            <a:path>
              <a:moveTo>
                <a:pt x="0" y="45720"/>
              </a:moveTo>
              <a:lnTo>
                <a:pt x="456869"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335860" y="1446860"/>
        <a:ext cx="24373" cy="4874"/>
      </dsp:txXfrm>
    </dsp:sp>
    <dsp:sp modelId="{690A1875-9A5F-4BA7-BF22-37DE8424DA69}">
      <dsp:nvSpPr>
        <dsp:cNvPr id="0" name=""/>
        <dsp:cNvSpPr/>
      </dsp:nvSpPr>
      <dsp:spPr>
        <a:xfrm>
          <a:off x="1978" y="813467"/>
          <a:ext cx="2119433" cy="1271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a:t>Import Libraries</a:t>
          </a:r>
          <a:endParaRPr lang="en-IN" sz="1600" kern="1200"/>
        </a:p>
      </dsp:txBody>
      <dsp:txXfrm>
        <a:off x="1978" y="813467"/>
        <a:ext cx="2119433" cy="1271660"/>
      </dsp:txXfrm>
    </dsp:sp>
    <dsp:sp modelId="{077A1EB0-13DC-4871-8E67-239CF0E5A35C}">
      <dsp:nvSpPr>
        <dsp:cNvPr id="0" name=""/>
        <dsp:cNvSpPr/>
      </dsp:nvSpPr>
      <dsp:spPr>
        <a:xfrm>
          <a:off x="4726516" y="1403577"/>
          <a:ext cx="456869" cy="91440"/>
        </a:xfrm>
        <a:custGeom>
          <a:avLst/>
          <a:gdLst/>
          <a:ahLst/>
          <a:cxnLst/>
          <a:rect l="0" t="0" r="0" b="0"/>
          <a:pathLst>
            <a:path>
              <a:moveTo>
                <a:pt x="0" y="45720"/>
              </a:moveTo>
              <a:lnTo>
                <a:pt x="456869"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42764" y="1446860"/>
        <a:ext cx="24373" cy="4874"/>
      </dsp:txXfrm>
    </dsp:sp>
    <dsp:sp modelId="{17839F35-4776-4734-9434-3A6D7BF44A56}">
      <dsp:nvSpPr>
        <dsp:cNvPr id="0" name=""/>
        <dsp:cNvSpPr/>
      </dsp:nvSpPr>
      <dsp:spPr>
        <a:xfrm>
          <a:off x="2608882" y="813467"/>
          <a:ext cx="2119433" cy="12716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a:t>Import Dataset</a:t>
          </a:r>
          <a:endParaRPr lang="en-IN" sz="1600" kern="1200"/>
        </a:p>
      </dsp:txBody>
      <dsp:txXfrm>
        <a:off x="2608882" y="813467"/>
        <a:ext cx="2119433" cy="1271660"/>
      </dsp:txXfrm>
    </dsp:sp>
    <dsp:sp modelId="{03B7FD27-7BA5-4305-B94F-B1BB84280851}">
      <dsp:nvSpPr>
        <dsp:cNvPr id="0" name=""/>
        <dsp:cNvSpPr/>
      </dsp:nvSpPr>
      <dsp:spPr>
        <a:xfrm>
          <a:off x="7333419" y="1403577"/>
          <a:ext cx="456869" cy="91440"/>
        </a:xfrm>
        <a:custGeom>
          <a:avLst/>
          <a:gdLst/>
          <a:ahLst/>
          <a:cxnLst/>
          <a:rect l="0" t="0" r="0" b="0"/>
          <a:pathLst>
            <a:path>
              <a:moveTo>
                <a:pt x="0" y="45720"/>
              </a:moveTo>
              <a:lnTo>
                <a:pt x="456869" y="45720"/>
              </a:lnTo>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549667" y="1446860"/>
        <a:ext cx="24373" cy="4874"/>
      </dsp:txXfrm>
    </dsp:sp>
    <dsp:sp modelId="{59900AFA-8F0B-4242-8986-627B992BDBA4}">
      <dsp:nvSpPr>
        <dsp:cNvPr id="0" name=""/>
        <dsp:cNvSpPr/>
      </dsp:nvSpPr>
      <dsp:spPr>
        <a:xfrm>
          <a:off x="5215785" y="813467"/>
          <a:ext cx="2119433" cy="12716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Data Preprocessing</a:t>
          </a:r>
          <a:endParaRPr lang="en-IN" sz="1600" kern="1200" dirty="0"/>
        </a:p>
      </dsp:txBody>
      <dsp:txXfrm>
        <a:off x="5215785" y="813467"/>
        <a:ext cx="2119433" cy="1271660"/>
      </dsp:txXfrm>
    </dsp:sp>
    <dsp:sp modelId="{625D83A1-3CD0-48FD-A7EE-A913E75A65C4}">
      <dsp:nvSpPr>
        <dsp:cNvPr id="0" name=""/>
        <dsp:cNvSpPr/>
      </dsp:nvSpPr>
      <dsp:spPr>
        <a:xfrm>
          <a:off x="1061695" y="2083327"/>
          <a:ext cx="7820710" cy="456869"/>
        </a:xfrm>
        <a:custGeom>
          <a:avLst/>
          <a:gdLst/>
          <a:ahLst/>
          <a:cxnLst/>
          <a:rect l="0" t="0" r="0" b="0"/>
          <a:pathLst>
            <a:path>
              <a:moveTo>
                <a:pt x="7820710" y="0"/>
              </a:moveTo>
              <a:lnTo>
                <a:pt x="7820710" y="245534"/>
              </a:lnTo>
              <a:lnTo>
                <a:pt x="0" y="245534"/>
              </a:lnTo>
              <a:lnTo>
                <a:pt x="0" y="456869"/>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76153" y="2309325"/>
        <a:ext cx="391794" cy="4874"/>
      </dsp:txXfrm>
    </dsp:sp>
    <dsp:sp modelId="{440929EA-2992-4EB1-9E58-14CE168001A0}">
      <dsp:nvSpPr>
        <dsp:cNvPr id="0" name=""/>
        <dsp:cNvSpPr/>
      </dsp:nvSpPr>
      <dsp:spPr>
        <a:xfrm>
          <a:off x="7822689" y="813467"/>
          <a:ext cx="2119433" cy="127166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Finding null values</a:t>
          </a:r>
          <a:endParaRPr lang="en-IN" sz="1600" kern="1200" dirty="0"/>
        </a:p>
      </dsp:txBody>
      <dsp:txXfrm>
        <a:off x="7822689" y="813467"/>
        <a:ext cx="2119433" cy="1271660"/>
      </dsp:txXfrm>
    </dsp:sp>
    <dsp:sp modelId="{6C19D6A2-3EFD-4B9D-8601-59ADD3802377}">
      <dsp:nvSpPr>
        <dsp:cNvPr id="0" name=""/>
        <dsp:cNvSpPr/>
      </dsp:nvSpPr>
      <dsp:spPr>
        <a:xfrm>
          <a:off x="2119612" y="3162707"/>
          <a:ext cx="456869" cy="91440"/>
        </a:xfrm>
        <a:custGeom>
          <a:avLst/>
          <a:gdLst/>
          <a:ahLst/>
          <a:cxnLst/>
          <a:rect l="0" t="0" r="0" b="0"/>
          <a:pathLst>
            <a:path>
              <a:moveTo>
                <a:pt x="0" y="45720"/>
              </a:moveTo>
              <a:lnTo>
                <a:pt x="456869" y="45720"/>
              </a:lnTo>
            </a:path>
          </a:pathLst>
        </a:custGeom>
        <a:noFill/>
        <a:ln w="635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335860" y="3205990"/>
        <a:ext cx="24373" cy="4874"/>
      </dsp:txXfrm>
    </dsp:sp>
    <dsp:sp modelId="{3DE8DF53-D0FE-44DC-9B82-BA23B31F0FCA}">
      <dsp:nvSpPr>
        <dsp:cNvPr id="0" name=""/>
        <dsp:cNvSpPr/>
      </dsp:nvSpPr>
      <dsp:spPr>
        <a:xfrm>
          <a:off x="1978" y="2572597"/>
          <a:ext cx="2119433" cy="12716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a:t>Visualization(EDA)</a:t>
          </a:r>
          <a:endParaRPr lang="en-IN" sz="1600" kern="1200"/>
        </a:p>
      </dsp:txBody>
      <dsp:txXfrm>
        <a:off x="1978" y="2572597"/>
        <a:ext cx="2119433" cy="1271660"/>
      </dsp:txXfrm>
    </dsp:sp>
    <dsp:sp modelId="{D7E1DCA0-A503-46EC-B733-FB5A3A86352C}">
      <dsp:nvSpPr>
        <dsp:cNvPr id="0" name=""/>
        <dsp:cNvSpPr/>
      </dsp:nvSpPr>
      <dsp:spPr>
        <a:xfrm>
          <a:off x="4726516" y="3162707"/>
          <a:ext cx="456869" cy="91440"/>
        </a:xfrm>
        <a:custGeom>
          <a:avLst/>
          <a:gdLst/>
          <a:ahLst/>
          <a:cxnLst/>
          <a:rect l="0" t="0" r="0" b="0"/>
          <a:pathLst>
            <a:path>
              <a:moveTo>
                <a:pt x="0" y="45720"/>
              </a:moveTo>
              <a:lnTo>
                <a:pt x="456869"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42764" y="3205990"/>
        <a:ext cx="24373" cy="4874"/>
      </dsp:txXfrm>
    </dsp:sp>
    <dsp:sp modelId="{63755CD3-D125-43A6-AC02-34F84F422256}">
      <dsp:nvSpPr>
        <dsp:cNvPr id="0" name=""/>
        <dsp:cNvSpPr/>
      </dsp:nvSpPr>
      <dsp:spPr>
        <a:xfrm>
          <a:off x="2608882" y="2572597"/>
          <a:ext cx="2119433" cy="1271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a:t>Univariate Analysis:</a:t>
          </a:r>
        </a:p>
      </dsp:txBody>
      <dsp:txXfrm>
        <a:off x="2608882" y="2572597"/>
        <a:ext cx="2119433" cy="1271660"/>
      </dsp:txXfrm>
    </dsp:sp>
    <dsp:sp modelId="{761513A2-0FCE-411F-84DB-F9B8B89ADAF3}">
      <dsp:nvSpPr>
        <dsp:cNvPr id="0" name=""/>
        <dsp:cNvSpPr/>
      </dsp:nvSpPr>
      <dsp:spPr>
        <a:xfrm>
          <a:off x="7333419" y="3162707"/>
          <a:ext cx="456869" cy="91440"/>
        </a:xfrm>
        <a:custGeom>
          <a:avLst/>
          <a:gdLst/>
          <a:ahLst/>
          <a:cxnLst/>
          <a:rect l="0" t="0" r="0" b="0"/>
          <a:pathLst>
            <a:path>
              <a:moveTo>
                <a:pt x="0" y="45720"/>
              </a:moveTo>
              <a:lnTo>
                <a:pt x="456869"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549667" y="3205990"/>
        <a:ext cx="24373" cy="4874"/>
      </dsp:txXfrm>
    </dsp:sp>
    <dsp:sp modelId="{829381B3-BB18-4F2D-B335-7F67BB578CBB}">
      <dsp:nvSpPr>
        <dsp:cNvPr id="0" name=""/>
        <dsp:cNvSpPr/>
      </dsp:nvSpPr>
      <dsp:spPr>
        <a:xfrm>
          <a:off x="5215785" y="2572597"/>
          <a:ext cx="2119433" cy="127166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Bivariate Analysis</a:t>
          </a:r>
          <a:endParaRPr lang="en-IN" sz="1600" kern="1200" dirty="0"/>
        </a:p>
      </dsp:txBody>
      <dsp:txXfrm>
        <a:off x="5215785" y="2572597"/>
        <a:ext cx="2119433" cy="1271660"/>
      </dsp:txXfrm>
    </dsp:sp>
    <dsp:sp modelId="{A4F5F3A2-4C92-4AFA-B866-14384A1E00AE}">
      <dsp:nvSpPr>
        <dsp:cNvPr id="0" name=""/>
        <dsp:cNvSpPr/>
      </dsp:nvSpPr>
      <dsp:spPr>
        <a:xfrm>
          <a:off x="7822689" y="2572597"/>
          <a:ext cx="2119433" cy="127166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b="1" kern="1200" dirty="0"/>
            <a:t>Conclusion</a:t>
          </a:r>
        </a:p>
      </dsp:txBody>
      <dsp:txXfrm>
        <a:off x="7822689" y="2572597"/>
        <a:ext cx="2119433" cy="127166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005900-B663-49C7-8003-18E6DCD920DC}"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275249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05900-B663-49C7-8003-18E6DCD920DC}"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207226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05900-B663-49C7-8003-18E6DCD920DC}"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123488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005900-B663-49C7-8003-18E6DCD920DC}" type="datetimeFigureOut">
              <a:rPr lang="en-IN" smtClean="0"/>
              <a:t>07-04-2022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400147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05900-B663-49C7-8003-18E6DCD920DC}" type="datetimeFigureOut">
              <a:rPr lang="en-IN" smtClean="0"/>
              <a:t>07-04-2022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163905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2005900-B663-49C7-8003-18E6DCD920DC}" type="datetimeFigureOut">
              <a:rPr lang="en-IN" smtClean="0"/>
              <a:t>07-04-2022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115273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2005900-B663-49C7-8003-18E6DCD920DC}" type="datetimeFigureOut">
              <a:rPr lang="en-IN" smtClean="0"/>
              <a:t>07-04-2022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FA0BA4-1063-4518-BC4E-C9097FD8425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6768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005900-B663-49C7-8003-18E6DCD920DC}" type="datetimeFigureOut">
              <a:rPr lang="en-IN" smtClean="0"/>
              <a:t>07-04-2022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423424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05900-B663-49C7-8003-18E6DCD920DC}" type="datetimeFigureOut">
              <a:rPr lang="en-IN" smtClean="0"/>
              <a:t>07-04-2022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367892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2005900-B663-49C7-8003-18E6DCD920DC}" type="datetimeFigureOut">
              <a:rPr lang="en-IN" smtClean="0"/>
              <a:t>07-04-2022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297682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2005900-B663-49C7-8003-18E6DCD920DC}" type="datetimeFigureOut">
              <a:rPr lang="en-IN" smtClean="0"/>
              <a:t>07-04-2022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07FA0BA4-1063-4518-BC4E-C9097FD84258}" type="slidenum">
              <a:rPr lang="en-IN" smtClean="0"/>
              <a:t>‹#›</a:t>
            </a:fld>
            <a:endParaRPr lang="en-IN"/>
          </a:p>
        </p:txBody>
      </p:sp>
    </p:spTree>
    <p:extLst>
      <p:ext uri="{BB962C8B-B14F-4D97-AF65-F5344CB8AC3E}">
        <p14:creationId xmlns:p14="http://schemas.microsoft.com/office/powerpoint/2010/main" val="12114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2005900-B663-49C7-8003-18E6DCD920DC}" type="datetimeFigureOut">
              <a:rPr lang="en-IN" smtClean="0"/>
              <a:t>07-04-2022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FA0BA4-1063-4518-BC4E-C9097FD84258}" type="slidenum">
              <a:rPr lang="en-IN" smtClean="0"/>
              <a:t>‹#›</a:t>
            </a:fld>
            <a:endParaRPr lang="en-IN"/>
          </a:p>
        </p:txBody>
      </p:sp>
    </p:spTree>
    <p:extLst>
      <p:ext uri="{BB962C8B-B14F-4D97-AF65-F5344CB8AC3E}">
        <p14:creationId xmlns:p14="http://schemas.microsoft.com/office/powerpoint/2010/main" val="15948535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CB8F37-3C72-45E1-A989-2F4BE827CD76}"/>
              </a:ext>
            </a:extLst>
          </p:cNvPr>
          <p:cNvSpPr/>
          <p:nvPr/>
        </p:nvSpPr>
        <p:spPr>
          <a:xfrm>
            <a:off x="3803545" y="4715590"/>
            <a:ext cx="4584909" cy="1446550"/>
          </a:xfrm>
          <a:prstGeom prst="rect">
            <a:avLst/>
          </a:prstGeom>
          <a:noFill/>
        </p:spPr>
        <p:txBody>
          <a:bodyPr wrap="none" lIns="91440" tIns="45720" rIns="91440" bIns="45720">
            <a:spAutoFit/>
          </a:bodyPr>
          <a:lstStyle/>
          <a:p>
            <a:pPr algn="ctr"/>
            <a:r>
              <a:rPr lang="en-IN" sz="44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Project Name :</a:t>
            </a:r>
          </a:p>
          <a:p>
            <a:pPr algn="ctr"/>
            <a:r>
              <a:rPr lang="en-IN" sz="40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Customer Retention</a:t>
            </a:r>
            <a:r>
              <a:rPr lang="en-IN" sz="44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a:t>
            </a:r>
            <a:endParaRPr lang="en-IN" sz="44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E046D9-B153-4774-BD8D-C8F4CEF38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590" y="1075744"/>
            <a:ext cx="3285714" cy="1066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976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814CE-4E36-4D80-9042-082C8363E9E0}"/>
              </a:ext>
            </a:extLst>
          </p:cNvPr>
          <p:cNvSpPr txBox="1"/>
          <p:nvPr/>
        </p:nvSpPr>
        <p:spPr>
          <a:xfrm>
            <a:off x="676275" y="514350"/>
            <a:ext cx="10820400" cy="461665"/>
          </a:xfrm>
          <a:prstGeom prst="rect">
            <a:avLst/>
          </a:prstGeom>
          <a:noFill/>
        </p:spPr>
        <p:txBody>
          <a:bodyPr wrap="square" rtlCol="0">
            <a:spAutoFit/>
          </a:bodyPr>
          <a:lstStyle/>
          <a:p>
            <a:r>
              <a:rPr kumimoji="0" lang="en-IN" sz="2400" b="1" i="0" u="sng"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Consumer Hesitation :-</a:t>
            </a:r>
            <a:endParaRPr lang="en-IN" sz="2400"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49CFDB8-C2CB-4BDC-AEAE-DF4BF90A8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430" y="1131237"/>
            <a:ext cx="6652596" cy="2475080"/>
          </a:xfrm>
          <a:prstGeom prst="rect">
            <a:avLst/>
          </a:prstGeom>
        </p:spPr>
      </p:pic>
      <p:pic>
        <p:nvPicPr>
          <p:cNvPr id="10" name="Picture 9">
            <a:extLst>
              <a:ext uri="{FF2B5EF4-FFF2-40B4-BE49-F238E27FC236}">
                <a16:creationId xmlns:a16="http://schemas.microsoft.com/office/drawing/2014/main" id="{24F47C6F-F67E-4481-8BCC-E6952AC05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430" y="3761540"/>
            <a:ext cx="6652597" cy="2387145"/>
          </a:xfrm>
          <a:prstGeom prst="rect">
            <a:avLst/>
          </a:prstGeom>
        </p:spPr>
      </p:pic>
    </p:spTree>
    <p:extLst>
      <p:ext uri="{BB962C8B-B14F-4D97-AF65-F5344CB8AC3E}">
        <p14:creationId xmlns:p14="http://schemas.microsoft.com/office/powerpoint/2010/main" val="323000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2E07BF-9957-4FA5-99DE-113D109F93F8}"/>
              </a:ext>
            </a:extLst>
          </p:cNvPr>
          <p:cNvSpPr txBox="1"/>
          <p:nvPr/>
        </p:nvSpPr>
        <p:spPr>
          <a:xfrm>
            <a:off x="942975" y="542925"/>
            <a:ext cx="10448925" cy="3754874"/>
          </a:xfrm>
          <a:prstGeom prst="rect">
            <a:avLst/>
          </a:prstGeom>
          <a:noFill/>
        </p:spPr>
        <p:txBody>
          <a:bodyPr wrap="square" rtlCol="0">
            <a:spAutoFit/>
          </a:bodyPr>
          <a:lstStyle/>
          <a:p>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Various factors/reasons which contributed to consumers’  hesitation to complete a purchase online were </a:t>
            </a:r>
            <a:r>
              <a:rPr lang="en-US" sz="2000" b="0" i="0" u="none" strike="noStrike" dirty="0" err="1">
                <a:solidFill>
                  <a:schemeClr val="tx1">
                    <a:lumMod val="95000"/>
                  </a:schemeClr>
                </a:solidFill>
                <a:effectLst/>
                <a:latin typeface="Times New Roman" panose="02020603050405020304" pitchFamily="18" charset="0"/>
                <a:cs typeface="Times New Roman" panose="02020603050405020304" pitchFamily="18" charset="0"/>
              </a:rPr>
              <a:t>analysed</a:t>
            </a: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 from the data provided under the columns of the data frame.</a:t>
            </a:r>
          </a:p>
          <a:p>
            <a:endParaRPr lang="en-IN" dirty="0">
              <a:latin typeface="Times New Roman" panose="02020603050405020304" pitchFamily="18" charset="0"/>
              <a:cs typeface="Times New Roman" panose="02020603050405020304" pitchFamily="18" charset="0"/>
            </a:endParaRPr>
          </a:p>
          <a:p>
            <a:pPr rtl="0">
              <a:spcBef>
                <a:spcPts val="1200"/>
              </a:spcBef>
              <a:spcAft>
                <a:spcPts val="1200"/>
              </a:spcAft>
            </a:pPr>
            <a:r>
              <a:rPr lang="en-US" sz="2400" b="1" i="0" u="sng" strike="noStrike" dirty="0">
                <a:solidFill>
                  <a:schemeClr val="tx1">
                    <a:lumMod val="95000"/>
                  </a:schemeClr>
                </a:solidFill>
                <a:effectLst/>
                <a:latin typeface="Times New Roman" panose="02020603050405020304" pitchFamily="18" charset="0"/>
                <a:cs typeface="Times New Roman" panose="02020603050405020304" pitchFamily="18" charset="0"/>
              </a:rPr>
              <a:t>Based on the above graphs it is observed that :</a:t>
            </a:r>
            <a:endParaRPr lang="en-US" sz="2400" b="1" u="sng"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120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Consumers sometimes abandon items  in shopping cart.</a:t>
            </a:r>
          </a:p>
          <a:p>
            <a:pPr marL="285750" indent="-285750" rtl="0" fontAlgn="base">
              <a:spcBef>
                <a:spcPts val="120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120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Finding a better alternative offer is the most common reason behind why consumers abandon items on a particular e commerce website.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97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B8943-E16D-48C7-AAE0-F5A17B0A6C95}"/>
              </a:ext>
            </a:extLst>
          </p:cNvPr>
          <p:cNvSpPr txBox="1"/>
          <p:nvPr/>
        </p:nvSpPr>
        <p:spPr>
          <a:xfrm>
            <a:off x="461962" y="495300"/>
            <a:ext cx="11268075" cy="6463308"/>
          </a:xfrm>
          <a:prstGeom prst="rect">
            <a:avLst/>
          </a:prstGeom>
          <a:noFill/>
        </p:spPr>
        <p:txBody>
          <a:bodyPr wrap="square" rtlCol="0">
            <a:spAutoFit/>
          </a:bodyPr>
          <a:lstStyle/>
          <a:p>
            <a:r>
              <a:rPr lang="en-US" sz="2400" b="1" i="0" u="sng" strike="noStrike" dirty="0">
                <a:effectLst/>
                <a:latin typeface="Times New Roman" panose="02020603050405020304" pitchFamily="18" charset="0"/>
                <a:cs typeface="Times New Roman" panose="02020603050405020304" pitchFamily="18" charset="0"/>
              </a:rPr>
              <a:t>Consumer opinions on Website Features :</a:t>
            </a:r>
          </a:p>
          <a:p>
            <a:endParaRPr lang="en-US" sz="2000" u="sng" dirty="0">
              <a:latin typeface="Times New Roman" panose="02020603050405020304" pitchFamily="18" charset="0"/>
              <a:cs typeface="Times New Roman" panose="02020603050405020304" pitchFamily="18" charset="0"/>
            </a:endParaRPr>
          </a:p>
          <a:p>
            <a:r>
              <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rPr>
              <a:t>Analyzing the opinions of the participants on the various features of the e-commerce websites reveals that Majority of the consumers strongly agree that:</a:t>
            </a:r>
          </a:p>
          <a:p>
            <a:pPr marL="742950" indent="-285750" rtl="0" fontAlgn="base">
              <a:spcBef>
                <a:spcPts val="1200"/>
              </a:spcBef>
              <a:spcAft>
                <a:spcPts val="0"/>
              </a:spcAft>
              <a:buFont typeface="Wingdings" panose="05000000000000000000" pitchFamily="2" charset="2"/>
              <a:buChar char="§"/>
            </a:pPr>
            <a:r>
              <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rPr>
              <a:t>The content on the website must be easy to read and understand.</a:t>
            </a:r>
          </a:p>
          <a:p>
            <a:pPr marL="742950" indent="-285750" rtl="0" fontAlgn="base">
              <a:spcBef>
                <a:spcPts val="1200"/>
              </a:spcBef>
              <a:spcAft>
                <a:spcPts val="0"/>
              </a:spcAft>
              <a:buFont typeface="Wingdings" panose="05000000000000000000" pitchFamily="2" charset="2"/>
              <a:buChar char="§"/>
            </a:pPr>
            <a:endPar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rPr>
              <a:t>Information on similar product to the one highlighted  is important for product comparison.</a:t>
            </a:r>
          </a:p>
          <a:p>
            <a:pPr marL="457200" rtl="0" fontAlgn="base">
              <a:spcBef>
                <a:spcPts val="0"/>
              </a:spcBef>
              <a:spcAft>
                <a:spcPts val="0"/>
              </a:spcAft>
            </a:pPr>
            <a:endPar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rPr>
              <a:t>Complete information on listed seller and product being offered is important for purchase decision.</a:t>
            </a:r>
          </a:p>
          <a:p>
            <a:pPr marL="742950" indent="-285750" rtl="0" fontAlgn="base">
              <a:spcBef>
                <a:spcPts val="0"/>
              </a:spcBef>
              <a:spcAft>
                <a:spcPts val="0"/>
              </a:spcAft>
              <a:buFont typeface="Wingdings" panose="05000000000000000000" pitchFamily="2" charset="2"/>
              <a:buChar char="§"/>
            </a:pPr>
            <a:endPar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rPr>
              <a:t>All relevant information on listed products must be stated clearly.</a:t>
            </a:r>
          </a:p>
          <a:p>
            <a:pPr marL="742950" indent="-285750" rtl="0" fontAlgn="base">
              <a:spcBef>
                <a:spcPts val="0"/>
              </a:spcBef>
              <a:spcAft>
                <a:spcPts val="0"/>
              </a:spcAft>
              <a:buFont typeface="Wingdings" panose="05000000000000000000" pitchFamily="2" charset="2"/>
              <a:buChar char="§"/>
            </a:pPr>
            <a:endPar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rPr>
              <a:t>Navigation in website should be easy.</a:t>
            </a:r>
          </a:p>
          <a:p>
            <a:pPr marL="742950" indent="-285750" rtl="0" fontAlgn="base">
              <a:spcBef>
                <a:spcPts val="0"/>
              </a:spcBef>
              <a:spcAft>
                <a:spcPts val="0"/>
              </a:spcAft>
              <a:buFont typeface="Wingdings" panose="05000000000000000000" pitchFamily="2" charset="2"/>
              <a:buChar char="§"/>
            </a:pPr>
            <a:endPar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rPr>
              <a:t>Loading and processing should be quick.</a:t>
            </a:r>
          </a:p>
          <a:p>
            <a:pPr marL="742950" indent="-285750" rtl="0" fontAlgn="base">
              <a:spcBef>
                <a:spcPts val="0"/>
              </a:spcBef>
              <a:spcAft>
                <a:spcPts val="0"/>
              </a:spcAft>
              <a:buFont typeface="Wingdings" panose="05000000000000000000" pitchFamily="2" charset="2"/>
              <a:buChar char="§"/>
            </a:pPr>
            <a:endPar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1200"/>
              </a:spcAft>
              <a:buFont typeface="Wingdings" panose="05000000000000000000" pitchFamily="2" charset="2"/>
              <a:buChar char="§"/>
            </a:pPr>
            <a:r>
              <a:rPr lang="en-US" sz="2000" i="0" u="none" strike="noStrike" dirty="0">
                <a:solidFill>
                  <a:schemeClr val="tx1">
                    <a:lumMod val="95000"/>
                  </a:schemeClr>
                </a:solidFill>
                <a:effectLst/>
                <a:latin typeface="Times New Roman" panose="02020603050405020304" pitchFamily="18" charset="0"/>
                <a:cs typeface="Times New Roman" panose="02020603050405020304" pitchFamily="18" charset="0"/>
              </a:rPr>
              <a:t>Interface of the website must be user friendly</a:t>
            </a:r>
          </a:p>
          <a:p>
            <a:endParaRPr lang="en-IN" sz="2000" u="sng" dirty="0">
              <a:latin typeface="Times New Roman" panose="02020603050405020304" pitchFamily="18" charset="0"/>
              <a:cs typeface="Times New Roman" panose="02020603050405020304" pitchFamily="18" charset="0"/>
            </a:endParaRPr>
          </a:p>
          <a:p>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15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702A4E-D25D-456B-BEB6-2B22B276FCFD}"/>
              </a:ext>
            </a:extLst>
          </p:cNvPr>
          <p:cNvSpPr txBox="1"/>
          <p:nvPr/>
        </p:nvSpPr>
        <p:spPr>
          <a:xfrm>
            <a:off x="447675" y="458956"/>
            <a:ext cx="11296650" cy="5940088"/>
          </a:xfrm>
          <a:prstGeom prst="rect">
            <a:avLst/>
          </a:prstGeom>
          <a:noFill/>
        </p:spPr>
        <p:txBody>
          <a:bodyPr wrap="square" rtlCol="0">
            <a:spAutoFit/>
          </a:bodyPr>
          <a:lstStyle/>
          <a:p>
            <a:pPr marL="742950" indent="-285750" rtl="0" fontAlgn="base">
              <a:spcBef>
                <a:spcPts val="120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Convenient Payment methods should be available.</a:t>
            </a:r>
          </a:p>
          <a:p>
            <a:pPr marL="742950" indent="-285750" rtl="0" fontAlgn="base">
              <a:spcBef>
                <a:spcPts val="120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There is trust in the online retail store fulfilling its part of the transaction at the stipulated time.</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There should be Empathy (readiness to assist with queries) towards the customers.</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Online retail store should be able to guarantee the privacy of the customer.</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There should be Responsiveness, availability of several communication channels (email, online rep, twitter, phone etc.).</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Online shopping gives monetary benefit and discounts.</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120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Enjoyment is derived from shopping online</a:t>
            </a:r>
          </a:p>
          <a:p>
            <a:pPr marL="742950" indent="-285750" rtl="0" fontAlgn="base">
              <a:spcBef>
                <a:spcPts val="0"/>
              </a:spcBef>
              <a:spcAft>
                <a:spcPts val="120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Shopping online is convenient and flexible</a:t>
            </a:r>
          </a:p>
          <a:p>
            <a:pPr marL="742950" indent="-285750" rtl="0" fontAlgn="base">
              <a:spcBef>
                <a:spcPts val="0"/>
              </a:spcBef>
              <a:spcAft>
                <a:spcPts val="120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Return and replacement policy of the e-tailer is important for purchase decision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922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E572F-FD73-4580-BC7F-C99DBC4CCABD}"/>
              </a:ext>
            </a:extLst>
          </p:cNvPr>
          <p:cNvSpPr txBox="1"/>
          <p:nvPr/>
        </p:nvSpPr>
        <p:spPr>
          <a:xfrm>
            <a:off x="714375" y="619125"/>
            <a:ext cx="11068050" cy="7017306"/>
          </a:xfrm>
          <a:prstGeom prst="rect">
            <a:avLst/>
          </a:prstGeom>
          <a:noFill/>
        </p:spPr>
        <p:txBody>
          <a:bodyPr wrap="square" rtlCol="0">
            <a:spAutoFit/>
          </a:bodyPr>
          <a:lstStyle/>
          <a:p>
            <a:pPr marL="742950" indent="-285750" rtl="0" fontAlgn="base">
              <a:spcBef>
                <a:spcPts val="120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Gaining access to loyalty programs is a benefit of shopping online.</a:t>
            </a:r>
          </a:p>
          <a:p>
            <a:pPr marL="742950" indent="-285750" rtl="0" fontAlgn="base">
              <a:spcBef>
                <a:spcPts val="120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Displaying quality Information on the website improves satisfaction of customers.</a:t>
            </a:r>
          </a:p>
          <a:p>
            <a:pPr marL="457200" rtl="0" fontAlgn="base">
              <a:spcBef>
                <a:spcPts val="0"/>
              </a:spcBef>
              <a:spcAft>
                <a:spcPts val="0"/>
              </a:spcAft>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User derive satisfaction while shopping on a good quality website or application.</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Net Benefit is derived from shopping online can lead to users satisfaction.</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User satisfaction cannot exist without trust.</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E commerce websites must Offer a wide variety of listed product in several category.</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There should be Provision of complete and relevant product information .</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120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 Monetary savings must be considerable</a:t>
            </a: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You feel gratification shopping on your favorite e-tailer.</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Shopping on the website helps you fulfill certain roles.</a:t>
            </a:r>
          </a:p>
          <a:p>
            <a:pPr marL="7429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457200" rtl="0" fontAlgn="base">
              <a:spcBef>
                <a:spcPts val="0"/>
              </a:spcBef>
              <a:spcAft>
                <a:spcPts val="1200"/>
              </a:spcAft>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27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B1EA-8EFD-47A5-A766-7C2EC9FBA406}"/>
              </a:ext>
            </a:extLst>
          </p:cNvPr>
          <p:cNvSpPr txBox="1"/>
          <p:nvPr/>
        </p:nvSpPr>
        <p:spPr>
          <a:xfrm>
            <a:off x="352425" y="295275"/>
            <a:ext cx="11420475" cy="830997"/>
          </a:xfrm>
          <a:prstGeom prst="rect">
            <a:avLst/>
          </a:prstGeom>
          <a:noFill/>
        </p:spPr>
        <p:txBody>
          <a:bodyPr wrap="square" rtlCol="0">
            <a:spAutoFit/>
          </a:bodyPr>
          <a:lstStyle/>
          <a:p>
            <a:r>
              <a:rPr lang="en-US" sz="2400" b="1" i="0" u="sng" strike="noStrike" dirty="0">
                <a:effectLst/>
                <a:latin typeface="Times New Roman" panose="02020603050405020304" pitchFamily="18" charset="0"/>
                <a:cs typeface="Times New Roman" panose="02020603050405020304" pitchFamily="18" charset="0"/>
              </a:rPr>
              <a:t>Consumer Ecommerce Website preferences and opinions </a:t>
            </a:r>
            <a:r>
              <a:rPr kumimoji="0" lang="en-IN" sz="2400" b="1" i="0" u="sng"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8A880D-5831-41DC-8392-7AEBD63CA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 y="1126272"/>
            <a:ext cx="5866004" cy="1836003"/>
          </a:xfrm>
          <a:prstGeom prst="rect">
            <a:avLst/>
          </a:prstGeom>
        </p:spPr>
      </p:pic>
      <p:pic>
        <p:nvPicPr>
          <p:cNvPr id="6" name="Picture 5">
            <a:extLst>
              <a:ext uri="{FF2B5EF4-FFF2-40B4-BE49-F238E27FC236}">
                <a16:creationId xmlns:a16="http://schemas.microsoft.com/office/drawing/2014/main" id="{1C4D7209-052A-47F4-B97D-CA826FAD3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26271"/>
            <a:ext cx="5676900" cy="1836003"/>
          </a:xfrm>
          <a:prstGeom prst="rect">
            <a:avLst/>
          </a:prstGeom>
        </p:spPr>
      </p:pic>
      <p:pic>
        <p:nvPicPr>
          <p:cNvPr id="8" name="Picture 7">
            <a:extLst>
              <a:ext uri="{FF2B5EF4-FFF2-40B4-BE49-F238E27FC236}">
                <a16:creationId xmlns:a16="http://schemas.microsoft.com/office/drawing/2014/main" id="{16DE44BF-B09B-4F6A-8ACD-2B8416546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66" y="2968306"/>
            <a:ext cx="5623934" cy="1836003"/>
          </a:xfrm>
          <a:prstGeom prst="rect">
            <a:avLst/>
          </a:prstGeom>
        </p:spPr>
      </p:pic>
      <p:pic>
        <p:nvPicPr>
          <p:cNvPr id="10" name="Picture 9">
            <a:extLst>
              <a:ext uri="{FF2B5EF4-FFF2-40B4-BE49-F238E27FC236}">
                <a16:creationId xmlns:a16="http://schemas.microsoft.com/office/drawing/2014/main" id="{AFF18EE2-D600-4997-9FC9-1A330E58F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962274"/>
            <a:ext cx="5676900" cy="1727296"/>
          </a:xfrm>
          <a:prstGeom prst="rect">
            <a:avLst/>
          </a:prstGeom>
        </p:spPr>
      </p:pic>
      <p:pic>
        <p:nvPicPr>
          <p:cNvPr id="12" name="Picture 11">
            <a:extLst>
              <a:ext uri="{FF2B5EF4-FFF2-40B4-BE49-F238E27FC236}">
                <a16:creationId xmlns:a16="http://schemas.microsoft.com/office/drawing/2014/main" id="{0752B720-4C2E-46E8-8714-30F70A9E32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066" y="4810650"/>
            <a:ext cx="5623934" cy="1644577"/>
          </a:xfrm>
          <a:prstGeom prst="rect">
            <a:avLst/>
          </a:prstGeom>
        </p:spPr>
      </p:pic>
      <p:pic>
        <p:nvPicPr>
          <p:cNvPr id="14" name="Picture 13">
            <a:extLst>
              <a:ext uri="{FF2B5EF4-FFF2-40B4-BE49-F238E27FC236}">
                <a16:creationId xmlns:a16="http://schemas.microsoft.com/office/drawing/2014/main" id="{47BE0F35-AC56-4437-86F2-77FF8A2345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62662" y="4689570"/>
            <a:ext cx="5710238" cy="1765657"/>
          </a:xfrm>
          <a:prstGeom prst="rect">
            <a:avLst/>
          </a:prstGeom>
        </p:spPr>
      </p:pic>
    </p:spTree>
    <p:extLst>
      <p:ext uri="{BB962C8B-B14F-4D97-AF65-F5344CB8AC3E}">
        <p14:creationId xmlns:p14="http://schemas.microsoft.com/office/powerpoint/2010/main" val="281458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BE8B0-100C-4F19-AB41-BAEE39455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21" y="346607"/>
            <a:ext cx="5594579" cy="2139418"/>
          </a:xfrm>
          <a:prstGeom prst="rect">
            <a:avLst/>
          </a:prstGeom>
        </p:spPr>
      </p:pic>
      <p:pic>
        <p:nvPicPr>
          <p:cNvPr id="5" name="Picture 4">
            <a:extLst>
              <a:ext uri="{FF2B5EF4-FFF2-40B4-BE49-F238E27FC236}">
                <a16:creationId xmlns:a16="http://schemas.microsoft.com/office/drawing/2014/main" id="{2F6FFE16-C2E8-48C5-9D95-A56191A6A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6607"/>
            <a:ext cx="5594579" cy="2206094"/>
          </a:xfrm>
          <a:prstGeom prst="rect">
            <a:avLst/>
          </a:prstGeom>
        </p:spPr>
      </p:pic>
      <p:pic>
        <p:nvPicPr>
          <p:cNvPr id="7" name="Picture 6">
            <a:extLst>
              <a:ext uri="{FF2B5EF4-FFF2-40B4-BE49-F238E27FC236}">
                <a16:creationId xmlns:a16="http://schemas.microsoft.com/office/drawing/2014/main" id="{8A0DFB4F-9BA5-4EF7-AC31-4E77B1689F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421" y="2480200"/>
            <a:ext cx="5594579" cy="1891776"/>
          </a:xfrm>
          <a:prstGeom prst="rect">
            <a:avLst/>
          </a:prstGeom>
        </p:spPr>
      </p:pic>
      <p:pic>
        <p:nvPicPr>
          <p:cNvPr id="9" name="Picture 8">
            <a:extLst>
              <a:ext uri="{FF2B5EF4-FFF2-40B4-BE49-F238E27FC236}">
                <a16:creationId xmlns:a16="http://schemas.microsoft.com/office/drawing/2014/main" id="{E6B6892D-335F-4632-A290-09F9E99A21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552701"/>
            <a:ext cx="5594579" cy="1891776"/>
          </a:xfrm>
          <a:prstGeom prst="rect">
            <a:avLst/>
          </a:prstGeom>
        </p:spPr>
      </p:pic>
      <p:pic>
        <p:nvPicPr>
          <p:cNvPr id="11" name="Picture 10">
            <a:extLst>
              <a:ext uri="{FF2B5EF4-FFF2-40B4-BE49-F238E27FC236}">
                <a16:creationId xmlns:a16="http://schemas.microsoft.com/office/drawing/2014/main" id="{6E7A0F51-D60D-4163-822A-AE0691EADE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420" y="4371976"/>
            <a:ext cx="5594579" cy="2061092"/>
          </a:xfrm>
          <a:prstGeom prst="rect">
            <a:avLst/>
          </a:prstGeom>
        </p:spPr>
      </p:pic>
      <p:pic>
        <p:nvPicPr>
          <p:cNvPr id="13" name="Picture 12">
            <a:extLst>
              <a:ext uri="{FF2B5EF4-FFF2-40B4-BE49-F238E27FC236}">
                <a16:creationId xmlns:a16="http://schemas.microsoft.com/office/drawing/2014/main" id="{F7057360-5CF9-4D16-9B91-C2FBA59DF8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98" y="4371977"/>
            <a:ext cx="5594579" cy="2061092"/>
          </a:xfrm>
          <a:prstGeom prst="rect">
            <a:avLst/>
          </a:prstGeom>
        </p:spPr>
      </p:pic>
    </p:spTree>
    <p:extLst>
      <p:ext uri="{BB962C8B-B14F-4D97-AF65-F5344CB8AC3E}">
        <p14:creationId xmlns:p14="http://schemas.microsoft.com/office/powerpoint/2010/main" val="392578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6C0D82-B246-42A1-9FB6-E66B13860276}"/>
              </a:ext>
            </a:extLst>
          </p:cNvPr>
          <p:cNvSpPr txBox="1"/>
          <p:nvPr/>
        </p:nvSpPr>
        <p:spPr>
          <a:xfrm>
            <a:off x="447675" y="476250"/>
            <a:ext cx="11391900" cy="7232749"/>
          </a:xfrm>
          <a:prstGeom prst="rect">
            <a:avLst/>
          </a:prstGeom>
          <a:noFill/>
        </p:spPr>
        <p:txBody>
          <a:bodyPr wrap="square" rtlCol="0">
            <a:spAutoFit/>
          </a:bodyPr>
          <a:lstStyle/>
          <a:p>
            <a:pPr lvl="1" fontAlgn="base"/>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400" b="1" i="0" u="sng" strike="noStrike" dirty="0">
                <a:solidFill>
                  <a:schemeClr val="tx1">
                    <a:lumMod val="95000"/>
                  </a:schemeClr>
                </a:solidFill>
                <a:effectLst/>
                <a:latin typeface="Times New Roman" panose="02020603050405020304" pitchFamily="18" charset="0"/>
                <a:cs typeface="Times New Roman" panose="02020603050405020304" pitchFamily="18" charset="0"/>
              </a:rPr>
              <a:t>Based on the above graphs it is observed that:</a:t>
            </a:r>
            <a:endParaRPr lang="en-US" sz="2400" b="1" u="sng" dirty="0">
              <a:solidFill>
                <a:schemeClr val="tx1">
                  <a:lumMod val="95000"/>
                </a:schemeClr>
              </a:solidFill>
              <a:effectLst/>
              <a:latin typeface="Times New Roman" panose="02020603050405020304" pitchFamily="18" charset="0"/>
              <a:cs typeface="Times New Roman" panose="02020603050405020304" pitchFamily="18" charset="0"/>
            </a:endParaRPr>
          </a:p>
          <a:p>
            <a:pPr lvl="1" fontAlgn="base"/>
            <a:endPar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lvl="1" indent="-285750" fontAlgn="base">
              <a:buFont typeface="Wingdings" panose="05000000000000000000" pitchFamily="2" charset="2"/>
              <a:buChar char="§"/>
            </a:pPr>
            <a:r>
              <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Flipkart.com, Paytm.com, Myntra.com, Snapdeal.com are the most popular e-commerce websites.</a:t>
            </a:r>
          </a:p>
          <a:p>
            <a:pPr marL="742950" lvl="1" indent="-285750" fontAlgn="base">
              <a:buFont typeface="Wingdings" panose="05000000000000000000" pitchFamily="2" charset="2"/>
              <a:buChar char="§"/>
            </a:pPr>
            <a:endPar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lvl="1" indent="-285750" fontAlgn="base">
              <a:buFont typeface="Wingdings" panose="05000000000000000000" pitchFamily="2" charset="2"/>
              <a:buChar char="§"/>
            </a:pPr>
            <a:r>
              <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Flipkart.com, Paytm.com, Myntra.com, Snapdeal.com are the easiest to use websites and applications.</a:t>
            </a:r>
          </a:p>
          <a:p>
            <a:pPr marL="742950" lvl="1" indent="-285750" fontAlgn="base">
              <a:buFont typeface="Wingdings" panose="05000000000000000000" pitchFamily="2" charset="2"/>
              <a:buChar char="§"/>
            </a:pPr>
            <a:endPar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lvl="1" indent="-285750" fontAlgn="base">
              <a:buFont typeface="Wingdings" panose="05000000000000000000" pitchFamily="2" charset="2"/>
              <a:buChar char="§"/>
            </a:pPr>
            <a:r>
              <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and Flipkart.com have the most visually appealing web-page layout.</a:t>
            </a:r>
          </a:p>
          <a:p>
            <a:pPr marL="742950" lvl="1" indent="-285750" fontAlgn="base">
              <a:buFont typeface="Wingdings" panose="05000000000000000000" pitchFamily="2" charset="2"/>
              <a:buChar char="§"/>
            </a:pPr>
            <a:endPar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lvl="1" indent="-285750" fontAlgn="base">
              <a:buFont typeface="Wingdings" panose="05000000000000000000" pitchFamily="2" charset="2"/>
              <a:buChar char="§"/>
            </a:pPr>
            <a:r>
              <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and Flipkart.com have the widest variety of products on offer</a:t>
            </a:r>
          </a:p>
          <a:p>
            <a:pPr marL="742950" lvl="1" indent="-285750" fontAlgn="base">
              <a:buFont typeface="Wingdings" panose="05000000000000000000" pitchFamily="2" charset="2"/>
              <a:buChar char="§"/>
            </a:pPr>
            <a:endPar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lvl="1" indent="-285750" fontAlgn="base">
              <a:buFont typeface="Wingdings" panose="05000000000000000000" pitchFamily="2" charset="2"/>
              <a:buChar char="§"/>
            </a:pPr>
            <a:r>
              <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and Flipkart.com have the most complete, relevant description information of products.</a:t>
            </a:r>
          </a:p>
          <a:p>
            <a:pPr marL="742950" lvl="1" indent="-285750" fontAlgn="base">
              <a:buFont typeface="Wingdings" panose="05000000000000000000" pitchFamily="2" charset="2"/>
              <a:buChar char="§"/>
            </a:pPr>
            <a:endPar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lvl="1" indent="-285750" fontAlgn="base">
              <a:buFont typeface="Wingdings" panose="05000000000000000000" pitchFamily="2" charset="2"/>
              <a:buChar char="§"/>
            </a:pPr>
            <a:r>
              <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and Paytm.com have the fastest loading speed while Flipkart is regarded by very few as being quick to load</a:t>
            </a:r>
          </a:p>
          <a:p>
            <a:pPr marL="742950" lvl="1" indent="-285750" fontAlgn="base">
              <a:buFont typeface="Wingdings" panose="05000000000000000000" pitchFamily="2" charset="2"/>
              <a:buChar char="§"/>
            </a:pPr>
            <a:endPar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lvl="1" indent="-285750" fontAlgn="base">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Amazon.com, Flipkart.com, Paytm.com are considered quick  to complete purchases.</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742950" lvl="1" indent="-285750" fontAlgn="base">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Flipkart.com  are regarded by most to have several  payment options available</a:t>
            </a:r>
          </a:p>
          <a:p>
            <a:pPr marL="742950" lvl="1" indent="-285750" fontAlgn="base">
              <a:buFont typeface="Wingdings" panose="05000000000000000000" pitchFamily="2" charset="2"/>
              <a:buChar char="§"/>
            </a:pPr>
            <a:endPar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lvl="1" fontAlgn="base"/>
            <a:endParaRPr lang="en-IN"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40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EF459-974C-4B57-8293-38B8A8E52F57}"/>
              </a:ext>
            </a:extLst>
          </p:cNvPr>
          <p:cNvSpPr txBox="1"/>
          <p:nvPr/>
        </p:nvSpPr>
        <p:spPr>
          <a:xfrm>
            <a:off x="495300" y="428625"/>
            <a:ext cx="11325225" cy="8094524"/>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is regarded to offer speedy order delivery by most.</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offers the most Privacy for customers’ information.</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 followed by Flipkart.com, Paytm.com, Myntra.com, Snapdeal.com provide the best security for customer financial information.</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is perceived to be the most trustworthy website by the majority of participants.</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Flipkart.com, Myntra.com, Snapdeal have the highest presence of online assistance through multi-channel.</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120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Most people face longer time to get logged in during promotion, sales period on Amazon.in and Flipkart followed by Paytm and Myntra</a:t>
            </a: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Flipkart.com take the longest  time displaying graphics and photos  during promotion, sales period. </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Most people face Late declaration of price on Myntra and Paytm  during promotion, sales period. </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120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1200"/>
              </a:spcAft>
              <a:buFont typeface="Wingdings" panose="05000000000000000000" pitchFamily="2" charset="2"/>
              <a:buChar char="§"/>
            </a:pP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marL="285750" indent="-285750" rtl="0" fontAlgn="base">
              <a:spcBef>
                <a:spcPts val="0"/>
              </a:spcBef>
              <a:spcAft>
                <a:spcPts val="1200"/>
              </a:spcAft>
              <a:buFont typeface="Wingdings" panose="05000000000000000000" pitchFamily="2" charset="2"/>
              <a:buChar char="§"/>
            </a:pP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marL="285750" indent="-285750" rtl="0" fontAlgn="base">
              <a:spcBef>
                <a:spcPts val="0"/>
              </a:spcBef>
              <a:spcAft>
                <a:spcPts val="1200"/>
              </a:spcAf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09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821812-1A53-4106-8D25-530834B788A5}"/>
              </a:ext>
            </a:extLst>
          </p:cNvPr>
          <p:cNvSpPr txBox="1"/>
          <p:nvPr/>
        </p:nvSpPr>
        <p:spPr>
          <a:xfrm>
            <a:off x="504825" y="438150"/>
            <a:ext cx="11087100" cy="3785652"/>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Myntra and Paytm  take the longest page loading time  during promotion, sales period. </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Snapdeal.com and Amazon.in have the most limited modes of payment on most products  during promotion, sales period. </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Paytm.com and  Snapdeal.com have  Longer delivery periods compared to others.</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Amazon.in and Paytm.com have had recent changes in website/Application design, as observed by the consumers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rtl="0">
              <a:spcBef>
                <a:spcPts val="1200"/>
              </a:spcBef>
              <a:spcAft>
                <a:spcPts val="1200"/>
              </a:spcAft>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58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162F6F-42F4-4A40-808C-66A0A7D55EE7}"/>
              </a:ext>
            </a:extLst>
          </p:cNvPr>
          <p:cNvSpPr txBox="1"/>
          <p:nvPr/>
        </p:nvSpPr>
        <p:spPr>
          <a:xfrm>
            <a:off x="902563" y="619494"/>
            <a:ext cx="10386873" cy="4462760"/>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Problem Statement : </a:t>
            </a:r>
            <a:endParaRPr lang="en-IN" sz="2000" b="1" u="sng"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406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D71C45-E185-4485-9027-71935DBD3231}"/>
              </a:ext>
            </a:extLst>
          </p:cNvPr>
          <p:cNvSpPr txBox="1"/>
          <p:nvPr/>
        </p:nvSpPr>
        <p:spPr>
          <a:xfrm>
            <a:off x="676275" y="485775"/>
            <a:ext cx="6048375" cy="523220"/>
          </a:xfrm>
          <a:prstGeom prst="rect">
            <a:avLst/>
          </a:prstGeom>
          <a:noFill/>
        </p:spPr>
        <p:txBody>
          <a:bodyPr wrap="square" rtlCol="0">
            <a:spAutoFit/>
          </a:bodyPr>
          <a:lstStyle/>
          <a:p>
            <a:pPr rtl="0" fontAlgn="base">
              <a:spcBef>
                <a:spcPts val="0"/>
              </a:spcBef>
              <a:spcAft>
                <a:spcPts val="0"/>
              </a:spcAft>
            </a:pPr>
            <a:r>
              <a:rPr lang="en-IN" sz="2800" b="1" u="sng" dirty="0">
                <a:latin typeface="Times New Roman" panose="02020603050405020304" pitchFamily="18" charset="0"/>
                <a:cs typeface="Times New Roman" panose="02020603050405020304" pitchFamily="18" charset="0"/>
              </a:rPr>
              <a:t>Bivariate</a:t>
            </a:r>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Analysis :</a:t>
            </a:r>
          </a:p>
        </p:txBody>
      </p:sp>
      <p:pic>
        <p:nvPicPr>
          <p:cNvPr id="6" name="Picture 5">
            <a:extLst>
              <a:ext uri="{FF2B5EF4-FFF2-40B4-BE49-F238E27FC236}">
                <a16:creationId xmlns:a16="http://schemas.microsoft.com/office/drawing/2014/main" id="{F64F79C7-0766-4196-A76F-2D9B62140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836" y="485775"/>
            <a:ext cx="7811177" cy="2850127"/>
          </a:xfrm>
          <a:prstGeom prst="rect">
            <a:avLst/>
          </a:prstGeom>
        </p:spPr>
      </p:pic>
      <p:pic>
        <p:nvPicPr>
          <p:cNvPr id="8" name="Picture 7">
            <a:extLst>
              <a:ext uri="{FF2B5EF4-FFF2-40B4-BE49-F238E27FC236}">
                <a16:creationId xmlns:a16="http://schemas.microsoft.com/office/drawing/2014/main" id="{EF4EE0B9-9A39-4CCF-A487-990F9D7BB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835" y="3630820"/>
            <a:ext cx="7811177" cy="3108521"/>
          </a:xfrm>
          <a:prstGeom prst="rect">
            <a:avLst/>
          </a:prstGeom>
        </p:spPr>
      </p:pic>
    </p:spTree>
    <p:extLst>
      <p:ext uri="{BB962C8B-B14F-4D97-AF65-F5344CB8AC3E}">
        <p14:creationId xmlns:p14="http://schemas.microsoft.com/office/powerpoint/2010/main" val="2545531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436AB6-AA85-4F0A-AA4A-627E51C86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07" y="314976"/>
            <a:ext cx="7827917" cy="2952100"/>
          </a:xfrm>
          <a:prstGeom prst="rect">
            <a:avLst/>
          </a:prstGeom>
        </p:spPr>
      </p:pic>
      <p:pic>
        <p:nvPicPr>
          <p:cNvPr id="5" name="Picture 4">
            <a:extLst>
              <a:ext uri="{FF2B5EF4-FFF2-40B4-BE49-F238E27FC236}">
                <a16:creationId xmlns:a16="http://schemas.microsoft.com/office/drawing/2014/main" id="{9D64C384-829E-46DA-8A27-F831EFBE5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466" y="3429000"/>
            <a:ext cx="7250686" cy="3149740"/>
          </a:xfrm>
          <a:prstGeom prst="rect">
            <a:avLst/>
          </a:prstGeom>
        </p:spPr>
      </p:pic>
    </p:spTree>
    <p:extLst>
      <p:ext uri="{BB962C8B-B14F-4D97-AF65-F5344CB8AC3E}">
        <p14:creationId xmlns:p14="http://schemas.microsoft.com/office/powerpoint/2010/main" val="914122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458068-8789-4DF6-B9E5-16FAB4820B5B}"/>
              </a:ext>
            </a:extLst>
          </p:cNvPr>
          <p:cNvPicPr>
            <a:picLocks noChangeAspect="1"/>
          </p:cNvPicPr>
          <p:nvPr/>
        </p:nvPicPr>
        <p:blipFill rotWithShape="1">
          <a:blip r:embed="rId2">
            <a:extLst>
              <a:ext uri="{28A0092B-C50C-407E-A947-70E740481C1C}">
                <a14:useLocalDpi xmlns:a14="http://schemas.microsoft.com/office/drawing/2010/main" val="0"/>
              </a:ext>
            </a:extLst>
          </a:blip>
          <a:srcRect t="3374"/>
          <a:stretch/>
        </p:blipFill>
        <p:spPr>
          <a:xfrm>
            <a:off x="3838004" y="457200"/>
            <a:ext cx="7961844" cy="2914650"/>
          </a:xfrm>
          <a:prstGeom prst="rect">
            <a:avLst/>
          </a:prstGeom>
        </p:spPr>
      </p:pic>
      <p:pic>
        <p:nvPicPr>
          <p:cNvPr id="5" name="Picture 4">
            <a:extLst>
              <a:ext uri="{FF2B5EF4-FFF2-40B4-BE49-F238E27FC236}">
                <a16:creationId xmlns:a16="http://schemas.microsoft.com/office/drawing/2014/main" id="{DB3F7417-3ACB-41BA-A499-33202A9CD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52" y="3495675"/>
            <a:ext cx="8732795" cy="2914649"/>
          </a:xfrm>
          <a:prstGeom prst="rect">
            <a:avLst/>
          </a:prstGeom>
        </p:spPr>
      </p:pic>
    </p:spTree>
    <p:extLst>
      <p:ext uri="{BB962C8B-B14F-4D97-AF65-F5344CB8AC3E}">
        <p14:creationId xmlns:p14="http://schemas.microsoft.com/office/powerpoint/2010/main" val="59548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2B5F9-62DF-40AC-A62C-41D8CE178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02" y="438152"/>
            <a:ext cx="7178556" cy="2855703"/>
          </a:xfrm>
          <a:prstGeom prst="rect">
            <a:avLst/>
          </a:prstGeom>
        </p:spPr>
      </p:pic>
      <p:pic>
        <p:nvPicPr>
          <p:cNvPr id="5" name="Picture 4">
            <a:extLst>
              <a:ext uri="{FF2B5EF4-FFF2-40B4-BE49-F238E27FC236}">
                <a16:creationId xmlns:a16="http://schemas.microsoft.com/office/drawing/2014/main" id="{471173EF-6CFD-4F7C-A048-60B071673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580" y="3429000"/>
            <a:ext cx="7238718" cy="2990848"/>
          </a:xfrm>
          <a:prstGeom prst="rect">
            <a:avLst/>
          </a:prstGeom>
        </p:spPr>
      </p:pic>
    </p:spTree>
    <p:extLst>
      <p:ext uri="{BB962C8B-B14F-4D97-AF65-F5344CB8AC3E}">
        <p14:creationId xmlns:p14="http://schemas.microsoft.com/office/powerpoint/2010/main" val="3193856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7B76D-081D-4262-A0AD-1356FF302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860" y="350245"/>
            <a:ext cx="9144279" cy="6157509"/>
          </a:xfrm>
          <a:prstGeom prst="rect">
            <a:avLst/>
          </a:prstGeom>
        </p:spPr>
      </p:pic>
    </p:spTree>
    <p:extLst>
      <p:ext uri="{BB962C8B-B14F-4D97-AF65-F5344CB8AC3E}">
        <p14:creationId xmlns:p14="http://schemas.microsoft.com/office/powerpoint/2010/main" val="4208543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9AF4CE-8A41-4FD9-99A1-D6BCEB2DC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32" y="817014"/>
            <a:ext cx="10818335" cy="4593185"/>
          </a:xfrm>
          <a:prstGeom prst="rect">
            <a:avLst/>
          </a:prstGeom>
        </p:spPr>
      </p:pic>
    </p:spTree>
    <p:extLst>
      <p:ext uri="{BB962C8B-B14F-4D97-AF65-F5344CB8AC3E}">
        <p14:creationId xmlns:p14="http://schemas.microsoft.com/office/powerpoint/2010/main" val="432198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840859-A4E2-48F8-AAA8-5C24067E11CB}"/>
              </a:ext>
            </a:extLst>
          </p:cNvPr>
          <p:cNvSpPr txBox="1"/>
          <p:nvPr/>
        </p:nvSpPr>
        <p:spPr>
          <a:xfrm>
            <a:off x="471487" y="415060"/>
            <a:ext cx="11249025" cy="4955203"/>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t>
            </a:r>
          </a:p>
          <a:p>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dataset provided, had columns in the form of questionnaire that worked more like feedback. It was detailed having various information about many aspects of the customers who are currently shopping from an e-retail sectors. It showed that both male and females are inclined towards e- shopping. It has also shown that online sectors are the creating a boom in the spending habits of the customers and are in turn shaping their habits. Now, the provided dataset is about 269 customers from Delhi, Greater Noida, Noida, Bangalore, Karnal, Solan, Ghaziabad, Gurgaon, Meerut, Moradabad, Blandisher who are asked 71 types of questions regarding e-commerce retail sectors to understand their point of view and experience. and we have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all the data thoroughly and closely and for that we can also say that it also serves as a survey of popularity of phones, popularity of web browsers. As per the analysis, </a:t>
            </a:r>
          </a:p>
          <a:p>
            <a:endParaRPr lang="en-US"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92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F095A-BA06-45A8-8B02-42F4EEC602CC}"/>
              </a:ext>
            </a:extLst>
          </p:cNvPr>
          <p:cNvSpPr txBox="1"/>
          <p:nvPr/>
        </p:nvSpPr>
        <p:spPr>
          <a:xfrm>
            <a:off x="676275" y="523875"/>
            <a:ext cx="10953750" cy="4493538"/>
          </a:xfrm>
          <a:prstGeom prst="rect">
            <a:avLst/>
          </a:prstGeom>
          <a:noFill/>
        </p:spPr>
        <p:txBody>
          <a:bodyPr wrap="square" rtlCol="0">
            <a:sp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The most preferred website/application is </a:t>
            </a:r>
            <a:r>
              <a:rPr lang="en-US" sz="2200" b="1" dirty="0">
                <a:latin typeface="Times New Roman" panose="02020603050405020304" pitchFamily="18" charset="0"/>
                <a:cs typeface="Times New Roman" panose="02020603050405020304" pitchFamily="18" charset="0"/>
              </a:rPr>
              <a:t>Amazon.in</a:t>
            </a:r>
            <a:r>
              <a:rPr lang="en-US" sz="2200" dirty="0">
                <a:latin typeface="Times New Roman" panose="02020603050405020304" pitchFamily="18" charset="0"/>
                <a:cs typeface="Times New Roman" panose="02020603050405020304" pitchFamily="18" charset="0"/>
              </a:rPr>
              <a:t> . </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dirty="0">
                <a:latin typeface="Times New Roman" panose="02020603050405020304" pitchFamily="18" charset="0"/>
                <a:cs typeface="Times New Roman" panose="02020603050405020304" pitchFamily="18" charset="0"/>
              </a:rPr>
              <a:t>The most involved gender, regarding online shopping is </a:t>
            </a:r>
            <a:r>
              <a:rPr lang="en-US" sz="2200" b="1" dirty="0">
                <a:latin typeface="Times New Roman" panose="02020603050405020304" pitchFamily="18" charset="0"/>
                <a:cs typeface="Times New Roman" panose="02020603050405020304" pitchFamily="18" charset="0"/>
              </a:rPr>
              <a:t>Female</a:t>
            </a:r>
            <a:r>
              <a:rPr lang="en-US" sz="2200" dirty="0">
                <a:latin typeface="Times New Roman" panose="02020603050405020304" pitchFamily="18" charset="0"/>
                <a:cs typeface="Times New Roman" panose="02020603050405020304" pitchFamily="18" charset="0"/>
              </a:rPr>
              <a:t>. </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dirty="0">
                <a:latin typeface="Times New Roman" panose="02020603050405020304" pitchFamily="18" charset="0"/>
                <a:cs typeface="Times New Roman" panose="02020603050405020304" pitchFamily="18" charset="0"/>
              </a:rPr>
              <a:t>People mostly use </a:t>
            </a:r>
            <a:r>
              <a:rPr lang="en-US" sz="2200" b="1" dirty="0">
                <a:latin typeface="Times New Roman" panose="02020603050405020304" pitchFamily="18" charset="0"/>
                <a:cs typeface="Times New Roman" panose="02020603050405020304" pitchFamily="18" charset="0"/>
              </a:rPr>
              <a:t>smartphones</a:t>
            </a:r>
            <a:r>
              <a:rPr lang="en-US" sz="2200" dirty="0">
                <a:latin typeface="Times New Roman" panose="02020603050405020304" pitchFamily="18" charset="0"/>
                <a:cs typeface="Times New Roman" panose="02020603050405020304" pitchFamily="18" charset="0"/>
              </a:rPr>
              <a:t> to stop online. </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dirty="0">
                <a:latin typeface="Times New Roman" panose="02020603050405020304" pitchFamily="18" charset="0"/>
                <a:cs typeface="Times New Roman" panose="02020603050405020304" pitchFamily="18" charset="0"/>
              </a:rPr>
              <a:t>To retain customers, websites should </a:t>
            </a:r>
            <a:r>
              <a:rPr lang="en-US" sz="2200" b="1" dirty="0">
                <a:latin typeface="Times New Roman" panose="02020603050405020304" pitchFamily="18" charset="0"/>
                <a:cs typeface="Times New Roman" panose="02020603050405020304" pitchFamily="18" charset="0"/>
              </a:rPr>
              <a:t>fix their bugs</a:t>
            </a:r>
            <a:r>
              <a:rPr lang="en-US" sz="2200" dirty="0">
                <a:latin typeface="Times New Roman" panose="02020603050405020304" pitchFamily="18" charset="0"/>
                <a:cs typeface="Times New Roman" panose="02020603050405020304" pitchFamily="18" charset="0"/>
              </a:rPr>
              <a:t> as sometimes during sale the applications get lagged. </a:t>
            </a: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dirty="0">
                <a:latin typeface="Times New Roman" panose="02020603050405020304" pitchFamily="18" charset="0"/>
                <a:cs typeface="Times New Roman" panose="02020603050405020304" pitchFamily="18" charset="0"/>
              </a:rPr>
              <a:t>The e-retailers should maintain their </a:t>
            </a:r>
            <a:r>
              <a:rPr lang="en-US" sz="2200" b="1" dirty="0">
                <a:latin typeface="Times New Roman" panose="02020603050405020304" pitchFamily="18" charset="0"/>
                <a:cs typeface="Times New Roman" panose="02020603050405020304" pitchFamily="18" charset="0"/>
              </a:rPr>
              <a:t>quality</a:t>
            </a:r>
            <a:r>
              <a:rPr lang="en-US" sz="2200" dirty="0">
                <a:latin typeface="Times New Roman" panose="02020603050405020304" pitchFamily="18" charset="0"/>
                <a:cs typeface="Times New Roman" panose="02020603050405020304" pitchFamily="18" charset="0"/>
              </a:rPr>
              <a:t> as people are always looking for better options. The analysis also goes on to show </a:t>
            </a:r>
            <a:r>
              <a:rPr lang="en-US" sz="2200" b="1" dirty="0">
                <a:latin typeface="Times New Roman" panose="02020603050405020304" pitchFamily="18" charset="0"/>
                <a:cs typeface="Times New Roman" panose="02020603050405020304" pitchFamily="18" charset="0"/>
              </a:rPr>
              <a:t>gender based inclination</a:t>
            </a:r>
            <a:r>
              <a:rPr lang="en-US" sz="2200" dirty="0">
                <a:latin typeface="Times New Roman" panose="02020603050405020304" pitchFamily="18" charset="0"/>
                <a:cs typeface="Times New Roman" panose="02020603050405020304" pitchFamily="18" charset="0"/>
              </a:rPr>
              <a:t> towards e-retail sectors. The dataset is particularly interesting as it showcases area based shopping experiences which is a clear reflection of growing digital India.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2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AE7B89-3A68-4E0C-B0D3-C10495953DD9}"/>
              </a:ext>
            </a:extLst>
          </p:cNvPr>
          <p:cNvSpPr/>
          <p:nvPr/>
        </p:nvSpPr>
        <p:spPr>
          <a:xfrm>
            <a:off x="6158614" y="3595985"/>
            <a:ext cx="5133135" cy="156966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4800" b="1" dirty="0">
                <a:ln w="0">
                  <a:solidFill>
                    <a:srgbClr val="0070C0"/>
                  </a:solidFill>
                </a:ln>
                <a:solidFill>
                  <a:schemeClr val="bg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Submitted By : </a:t>
            </a:r>
          </a:p>
          <a:p>
            <a:pPr algn="ctr"/>
            <a:r>
              <a:rPr lang="en-US" sz="4800" b="1" dirty="0">
                <a:ln w="0">
                  <a:solidFill>
                    <a:srgbClr val="0070C0"/>
                  </a:solidFill>
                </a:ln>
                <a:solidFill>
                  <a:schemeClr val="bg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Shubham </a:t>
            </a:r>
            <a:r>
              <a:rPr lang="en-US" sz="4800" b="1" dirty="0" err="1">
                <a:ln w="0">
                  <a:solidFill>
                    <a:srgbClr val="0070C0"/>
                  </a:solidFill>
                </a:ln>
                <a:solidFill>
                  <a:schemeClr val="bg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Kathoke</a:t>
            </a:r>
            <a:endParaRPr lang="en-US" sz="4800" b="1" dirty="0">
              <a:ln w="0">
                <a:solidFill>
                  <a:srgbClr val="0070C0"/>
                </a:solidFill>
              </a:ln>
              <a:solidFill>
                <a:schemeClr val="bg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4DF7B0-FD8B-4E05-9309-22D8A9FC9115}"/>
              </a:ext>
            </a:extLst>
          </p:cNvPr>
          <p:cNvSpPr/>
          <p:nvPr/>
        </p:nvSpPr>
        <p:spPr>
          <a:xfrm>
            <a:off x="6849122" y="5274111"/>
            <a:ext cx="3752117" cy="830997"/>
          </a:xfrm>
          <a:prstGeom prst="rect">
            <a:avLst/>
          </a:prstGeom>
          <a:noFill/>
        </p:spPr>
        <p:txBody>
          <a:bodyPr wrap="squar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 : )</a:t>
            </a:r>
          </a:p>
        </p:txBody>
      </p:sp>
    </p:spTree>
    <p:extLst>
      <p:ext uri="{BB962C8B-B14F-4D97-AF65-F5344CB8AC3E}">
        <p14:creationId xmlns:p14="http://schemas.microsoft.com/office/powerpoint/2010/main" val="34770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73A5C-1A05-4FA5-A5C3-55E4C2319244}"/>
              </a:ext>
            </a:extLst>
          </p:cNvPr>
          <p:cNvSpPr txBox="1"/>
          <p:nvPr/>
        </p:nvSpPr>
        <p:spPr>
          <a:xfrm>
            <a:off x="885825" y="666750"/>
            <a:ext cx="10420350" cy="7540526"/>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What is Customer Retention?</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customer retention is the process of engaging existing customers to continue buying products or services from their business. The goal of customer retention is retaining as many as customer as possible in the company.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Why is Customer Retention Important? </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Customer retention is an express route to a business’ financial success. It allows the companies  </a:t>
            </a:r>
          </a:p>
          <a:p>
            <a:r>
              <a:rPr lang="en-US" sz="2000" dirty="0">
                <a:latin typeface="Times New Roman" panose="02020603050405020304" pitchFamily="18" charset="0"/>
                <a:cs typeface="Times New Roman" panose="02020603050405020304" pitchFamily="18" charset="0"/>
              </a:rPr>
              <a:t>      to build long term, meaningful relationships with customers.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empowers customers to share feedback with the company team.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helps you understand how loyal and satisfied your </a:t>
            </a:r>
            <a:r>
              <a:rPr lang="en-US" sz="2000" dirty="0" err="1">
                <a:latin typeface="Times New Roman" panose="02020603050405020304" pitchFamily="18" charset="0"/>
                <a:cs typeface="Times New Roman" panose="02020603050405020304" pitchFamily="18" charset="0"/>
              </a:rPr>
              <a:t>customersare</a:t>
            </a:r>
            <a:r>
              <a:rPr lang="en-US" sz="2000" dirty="0">
                <a:latin typeface="Times New Roman" panose="02020603050405020304" pitchFamily="18" charset="0"/>
                <a:cs typeface="Times New Roman" panose="02020603050405020304" pitchFamily="18" charset="0"/>
              </a:rPr>
              <a:t>, how strong your customer service is, and  your products </a:t>
            </a:r>
            <a:r>
              <a:rPr lang="en-US" sz="2000" dirty="0" err="1">
                <a:latin typeface="Times New Roman" panose="02020603050405020304" pitchFamily="18" charset="0"/>
                <a:cs typeface="Times New Roman" panose="02020603050405020304" pitchFamily="18" charset="0"/>
              </a:rPr>
              <a:t>arereally</a:t>
            </a:r>
            <a:r>
              <a:rPr lang="en-US" sz="2000" dirty="0">
                <a:latin typeface="Times New Roman" panose="02020603050405020304" pitchFamily="18" charset="0"/>
                <a:cs typeface="Times New Roman" panose="02020603050405020304" pitchFamily="18" charset="0"/>
              </a:rPr>
              <a:t> worth their money or not.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enhances the brand reputation and understands future </a:t>
            </a:r>
            <a:r>
              <a:rPr lang="en-US" sz="2000" dirty="0" err="1">
                <a:latin typeface="Times New Roman" panose="02020603050405020304" pitchFamily="18" charset="0"/>
                <a:cs typeface="Times New Roman" panose="02020603050405020304" pitchFamily="18" charset="0"/>
              </a:rPr>
              <a:t>needsof</a:t>
            </a:r>
            <a:r>
              <a:rPr lang="en-US" sz="2000" dirty="0">
                <a:latin typeface="Times New Roman" panose="02020603050405020304" pitchFamily="18" charset="0"/>
                <a:cs typeface="Times New Roman" panose="02020603050405020304" pitchFamily="18" charset="0"/>
              </a:rPr>
              <a:t> the customers.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58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B1916-CE92-4058-8881-8BE0E51791D1}"/>
              </a:ext>
            </a:extLst>
          </p:cNvPr>
          <p:cNvSpPr txBox="1"/>
          <p:nvPr/>
        </p:nvSpPr>
        <p:spPr>
          <a:xfrm>
            <a:off x="866775" y="790575"/>
            <a:ext cx="10553700" cy="1200329"/>
          </a:xfrm>
          <a:prstGeom prst="rect">
            <a:avLst/>
          </a:prstGeom>
          <a:noFill/>
        </p:spPr>
        <p:txBody>
          <a:bodyPr wrap="square" rtlCol="0">
            <a:spAutoFit/>
          </a:bodyPr>
          <a:lstStyle/>
          <a:p>
            <a:r>
              <a:rPr 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Data Analysis Steps Done :</a:t>
            </a:r>
          </a:p>
          <a:p>
            <a:endParaRPr lang="en-IN" sz="24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400" u="sng"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CE594269-C78C-4D6D-A3C5-559ED4817640}"/>
              </a:ext>
            </a:extLst>
          </p:cNvPr>
          <p:cNvGraphicFramePr/>
          <p:nvPr>
            <p:extLst>
              <p:ext uri="{D42A27DB-BD31-4B8C-83A1-F6EECF244321}">
                <p14:modId xmlns:p14="http://schemas.microsoft.com/office/powerpoint/2010/main" val="187373017"/>
              </p:ext>
            </p:extLst>
          </p:nvPr>
        </p:nvGraphicFramePr>
        <p:xfrm>
          <a:off x="1123949" y="1100137"/>
          <a:ext cx="9944102" cy="4657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102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F6327-5ADC-4AED-A7FE-8423E62251B2}"/>
              </a:ext>
            </a:extLst>
          </p:cNvPr>
          <p:cNvSpPr txBox="1"/>
          <p:nvPr/>
        </p:nvSpPr>
        <p:spPr>
          <a:xfrm>
            <a:off x="714375" y="695325"/>
            <a:ext cx="10887075" cy="5755422"/>
          </a:xfrm>
          <a:prstGeom prst="rect">
            <a:avLst/>
          </a:prstGeom>
          <a:noFill/>
        </p:spPr>
        <p:txBody>
          <a:bodyPr wrap="square" rtlCol="0">
            <a:spAutoFit/>
          </a:bodyPr>
          <a:lstStyle/>
          <a:p>
            <a:r>
              <a:rPr 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Exploratory Data Analysis (EDA) Steps :</a:t>
            </a:r>
          </a:p>
          <a:p>
            <a:endParaRPr lang="en-US" sz="24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1.Checking the missing values </a:t>
            </a:r>
          </a:p>
          <a:p>
            <a:r>
              <a:rPr lang="en-US" sz="2000" dirty="0">
                <a:latin typeface="Times New Roman" panose="02020603050405020304" pitchFamily="18" charset="0"/>
                <a:cs typeface="Times New Roman" panose="02020603050405020304" pitchFamily="18" charset="0"/>
              </a:rPr>
              <a:t>2.Checking for numerical columns </a:t>
            </a:r>
          </a:p>
          <a:p>
            <a:r>
              <a:rPr lang="en-US" sz="2000" dirty="0">
                <a:latin typeface="Times New Roman" panose="02020603050405020304" pitchFamily="18" charset="0"/>
                <a:cs typeface="Times New Roman" panose="02020603050405020304" pitchFamily="18" charset="0"/>
              </a:rPr>
              <a:t>3.Checking for the distribution of numerical variables </a:t>
            </a:r>
          </a:p>
          <a:p>
            <a:r>
              <a:rPr lang="en-US" sz="2000" dirty="0">
                <a:latin typeface="Times New Roman" panose="02020603050405020304" pitchFamily="18" charset="0"/>
                <a:cs typeface="Times New Roman" panose="02020603050405020304" pitchFamily="18" charset="0"/>
              </a:rPr>
              <a:t>4.Checking for Categorical variables </a:t>
            </a:r>
          </a:p>
          <a:p>
            <a:r>
              <a:rPr lang="en-US" sz="2000" dirty="0">
                <a:latin typeface="Times New Roman" panose="02020603050405020304" pitchFamily="18" charset="0"/>
                <a:cs typeface="Times New Roman" panose="02020603050405020304" pitchFamily="18" charset="0"/>
              </a:rPr>
              <a:t>5.Types of categorical variables </a:t>
            </a:r>
          </a:p>
          <a:p>
            <a:r>
              <a:rPr lang="en-US" sz="2000" dirty="0">
                <a:latin typeface="Times New Roman" panose="02020603050405020304" pitchFamily="18" charset="0"/>
                <a:cs typeface="Times New Roman" panose="02020603050405020304" pitchFamily="18" charset="0"/>
              </a:rPr>
              <a:t>6.detecting outliers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Checking the missing value Missing values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Observation:- There are no missing values present in the dataset</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Checking the numerical columns :</a:t>
            </a:r>
          </a:p>
          <a:p>
            <a:endParaRPr lang="en-US" sz="24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1 numerical values present in the dataset</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64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9F24A-8C25-48C6-90C6-2AAA71CDB28E}"/>
              </a:ext>
            </a:extLst>
          </p:cNvPr>
          <p:cNvSpPr txBox="1"/>
          <p:nvPr/>
        </p:nvSpPr>
        <p:spPr>
          <a:xfrm>
            <a:off x="790575" y="657225"/>
            <a:ext cx="10915650" cy="4370427"/>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Checking the categorical variable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Observation:- There are 71 categorical values present in dataset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sz="2800" b="1" u="sng" dirty="0">
                <a:latin typeface="Times New Roman" panose="02020603050405020304" pitchFamily="18" charset="0"/>
                <a:cs typeface="Times New Roman" panose="02020603050405020304" pitchFamily="18" charset="0"/>
              </a:rPr>
              <a:t>Data Visualization : </a:t>
            </a:r>
          </a:p>
          <a:p>
            <a:endParaRPr lang="en-IN" sz="1800" b="1" u="sng"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Univariate Analysis : </a:t>
            </a:r>
          </a:p>
          <a:p>
            <a:r>
              <a:rPr lang="en-US" sz="2000" dirty="0">
                <a:latin typeface="Times New Roman" panose="02020603050405020304" pitchFamily="18" charset="0"/>
                <a:cs typeface="Times New Roman" panose="02020603050405020304" pitchFamily="18" charset="0"/>
              </a:rPr>
              <a:t>We use Univariate Analysis to understand the count and categorial features.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is 71 columns and there visualizations so I use only important data and also use </a:t>
            </a:r>
            <a:r>
              <a:rPr lang="en-IN" sz="2000" dirty="0">
                <a:latin typeface="Times New Roman" panose="02020603050405020304" pitchFamily="18" charset="0"/>
                <a:cs typeface="Times New Roman" panose="02020603050405020304" pitchFamily="18" charset="0"/>
              </a:rPr>
              <a:t>Bivariate Analysis to show main comparisons </a:t>
            </a:r>
            <a:r>
              <a:rPr lang="en-US" sz="2000" dirty="0">
                <a:latin typeface="Times New Roman" panose="02020603050405020304" pitchFamily="18" charset="0"/>
                <a:cs typeface="Times New Roman" panose="02020603050405020304" pitchFamily="18" charset="0"/>
              </a:rPr>
              <a:t>for better </a:t>
            </a:r>
            <a:r>
              <a:rPr lang="en-US" sz="2000" dirty="0" err="1">
                <a:latin typeface="Times New Roman" panose="02020603050405020304" pitchFamily="18" charset="0"/>
                <a:cs typeface="Times New Roman" panose="02020603050405020304" pitchFamily="18" charset="0"/>
              </a:rPr>
              <a:t>sanalysis</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51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1050C3-11F8-449D-91E7-9A3EDC095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625" y="935057"/>
            <a:ext cx="7422523" cy="3452159"/>
          </a:xfrm>
          <a:prstGeom prst="rect">
            <a:avLst/>
          </a:prstGeom>
        </p:spPr>
      </p:pic>
      <p:sp>
        <p:nvSpPr>
          <p:cNvPr id="5" name="TextBox 4">
            <a:extLst>
              <a:ext uri="{FF2B5EF4-FFF2-40B4-BE49-F238E27FC236}">
                <a16:creationId xmlns:a16="http://schemas.microsoft.com/office/drawing/2014/main" id="{BEB1533B-9FC0-45A6-B183-F3959E4962A5}"/>
              </a:ext>
            </a:extLst>
          </p:cNvPr>
          <p:cNvSpPr txBox="1"/>
          <p:nvPr/>
        </p:nvSpPr>
        <p:spPr>
          <a:xfrm>
            <a:off x="1200148" y="4943475"/>
            <a:ext cx="102774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 of all the customers, that have been asked the several questions, female individuals are more in counts 181(67.3%) than the male individual counts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88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61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C514C9-1C44-4800-BED4-F2A8F6040562}"/>
              </a:ext>
            </a:extLst>
          </p:cNvPr>
          <p:cNvSpPr txBox="1"/>
          <p:nvPr/>
        </p:nvSpPr>
        <p:spPr>
          <a:xfrm>
            <a:off x="1095375" y="438150"/>
            <a:ext cx="8220075"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Online shopping activities and preferences :</a:t>
            </a:r>
            <a:endParaRPr lang="en-IN" sz="2400" u="sn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9E97CE8-DE03-4BB6-8E6B-B4A451065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72" y="1590675"/>
            <a:ext cx="2971800" cy="2249245"/>
          </a:xfrm>
          <a:prstGeom prst="rect">
            <a:avLst/>
          </a:prstGeom>
        </p:spPr>
      </p:pic>
      <p:pic>
        <p:nvPicPr>
          <p:cNvPr id="12" name="Picture 11">
            <a:extLst>
              <a:ext uri="{FF2B5EF4-FFF2-40B4-BE49-F238E27FC236}">
                <a16:creationId xmlns:a16="http://schemas.microsoft.com/office/drawing/2014/main" id="{FAF7B57E-C9C3-4A53-B45F-9568846C8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8772" y="1590674"/>
            <a:ext cx="6437328" cy="2249245"/>
          </a:xfrm>
          <a:prstGeom prst="rect">
            <a:avLst/>
          </a:prstGeom>
        </p:spPr>
      </p:pic>
      <p:pic>
        <p:nvPicPr>
          <p:cNvPr id="14" name="Picture 13">
            <a:extLst>
              <a:ext uri="{FF2B5EF4-FFF2-40B4-BE49-F238E27FC236}">
                <a16:creationId xmlns:a16="http://schemas.microsoft.com/office/drawing/2014/main" id="{278996A1-7731-4210-BBC0-FD5138AD9D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8733" y="3839919"/>
            <a:ext cx="6894534" cy="2579930"/>
          </a:xfrm>
          <a:prstGeom prst="rect">
            <a:avLst/>
          </a:prstGeom>
        </p:spPr>
      </p:pic>
    </p:spTree>
    <p:extLst>
      <p:ext uri="{BB962C8B-B14F-4D97-AF65-F5344CB8AC3E}">
        <p14:creationId xmlns:p14="http://schemas.microsoft.com/office/powerpoint/2010/main" val="321966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77179E-3CC2-4DE2-A724-9D8C2475E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812" y="328474"/>
            <a:ext cx="6105525" cy="2473952"/>
          </a:xfrm>
          <a:prstGeom prst="rect">
            <a:avLst/>
          </a:prstGeom>
        </p:spPr>
      </p:pic>
      <p:sp>
        <p:nvSpPr>
          <p:cNvPr id="4" name="TextBox 3">
            <a:extLst>
              <a:ext uri="{FF2B5EF4-FFF2-40B4-BE49-F238E27FC236}">
                <a16:creationId xmlns:a16="http://schemas.microsoft.com/office/drawing/2014/main" id="{3915326A-9732-4F45-AE9F-6EE69C0CA58B}"/>
              </a:ext>
            </a:extLst>
          </p:cNvPr>
          <p:cNvSpPr txBox="1"/>
          <p:nvPr/>
        </p:nvSpPr>
        <p:spPr>
          <a:xfrm>
            <a:off x="1019174" y="3217045"/>
            <a:ext cx="9448800" cy="3385542"/>
          </a:xfrm>
          <a:prstGeom prst="rect">
            <a:avLst/>
          </a:prstGeom>
          <a:noFill/>
        </p:spPr>
        <p:txBody>
          <a:bodyPr wrap="square" rtlCol="0">
            <a:spAutoFit/>
          </a:bodyPr>
          <a:lstStyle/>
          <a:p>
            <a:pPr rtl="0">
              <a:spcBef>
                <a:spcPts val="1200"/>
              </a:spcBef>
              <a:spcAft>
                <a:spcPts val="1200"/>
              </a:spcAft>
            </a:pPr>
            <a:r>
              <a:rPr lang="en-US" sz="2400" b="1" i="0" u="sng" strike="noStrike" dirty="0">
                <a:solidFill>
                  <a:schemeClr val="tx1">
                    <a:lumMod val="95000"/>
                  </a:schemeClr>
                </a:solidFill>
                <a:effectLst/>
                <a:latin typeface="Times New Roman" panose="02020603050405020304" pitchFamily="18" charset="0"/>
                <a:cs typeface="Times New Roman" panose="02020603050405020304" pitchFamily="18" charset="0"/>
              </a:rPr>
              <a:t>Based on the above graphs it is observed that :</a:t>
            </a:r>
            <a:endParaRPr lang="en-US" sz="2400" b="1" u="sng"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120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Majority of the consumers have been shopping for over 4 years and have made less than 10 purchases in the last 1 year.</a:t>
            </a:r>
          </a:p>
          <a:p>
            <a:pPr marL="285750" indent="-285750" rtl="0" fontAlgn="base">
              <a:spcBef>
                <a:spcPts val="120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Smartphone and mobile internet are the most popular means of accessing ecommerce  websites, with most common screen size being 5.5 inches or greater.</a:t>
            </a:r>
          </a:p>
          <a:p>
            <a:pPr marL="285750" indent="-285750" rtl="0" fontAlgn="base">
              <a:spcBef>
                <a:spcPts val="0"/>
              </a:spcBef>
              <a:spcAft>
                <a:spcPts val="0"/>
              </a:spcAft>
              <a:buFont typeface="Wingdings" panose="05000000000000000000" pitchFamily="2" charset="2"/>
              <a:buChar char="§"/>
            </a:pPr>
            <a:endPar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1200"/>
              </a:spcAft>
              <a:buFont typeface="Wingdings" panose="05000000000000000000" pitchFamily="2" charset="2"/>
              <a:buChar char="§"/>
            </a:pPr>
            <a:r>
              <a:rPr lang="en-US" sz="2000" b="0" i="0" u="none" strike="noStrike" dirty="0">
                <a:solidFill>
                  <a:schemeClr val="tx1">
                    <a:lumMod val="95000"/>
                  </a:schemeClr>
                </a:solidFill>
                <a:effectLst/>
                <a:latin typeface="Times New Roman" panose="02020603050405020304" pitchFamily="18" charset="0"/>
                <a:cs typeface="Times New Roman" panose="02020603050405020304" pitchFamily="18" charset="0"/>
              </a:rPr>
              <a:t>Most consumers spend over 15 mins browsing an e-commerce website before making a purchase decision. </a:t>
            </a:r>
          </a:p>
        </p:txBody>
      </p:sp>
    </p:spTree>
    <p:extLst>
      <p:ext uri="{BB962C8B-B14F-4D97-AF65-F5344CB8AC3E}">
        <p14:creationId xmlns:p14="http://schemas.microsoft.com/office/powerpoint/2010/main" val="232063915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180</TotalTime>
  <Words>1650</Words>
  <Application>Microsoft Office PowerPoint</Application>
  <PresentationFormat>Widescreen</PresentationFormat>
  <Paragraphs>190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Gill Sans MT</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Wystre</dc:creator>
  <cp:lastModifiedBy>Wystre</cp:lastModifiedBy>
  <cp:revision>21</cp:revision>
  <dcterms:created xsi:type="dcterms:W3CDTF">2022-04-07T14:06:14Z</dcterms:created>
  <dcterms:modified xsi:type="dcterms:W3CDTF">2022-04-07T17:07:37Z</dcterms:modified>
</cp:coreProperties>
</file>