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D6FCE-3B3D-4A55-AEED-050AAF7330A5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2B515-BF21-4290-B1B7-AF14357B9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8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78ca48709_0_1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78ca48709_0_1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78ca48709_0_1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78ca48709_0_1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78ca48709_0_1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78ca48709_0_1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78ca48709_0_1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78ca48709_0_1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078ca48709_0_1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078ca48709_0_1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78ca4870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78ca4870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78ca48709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78ca48709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78ca48709_0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78ca48709_0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78ca48709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78ca48709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78ca48709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78ca48709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78ca48709_0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78ca48709_0_1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78ca48709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78ca48709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78ca48709_0_1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78ca48709_0_1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6F9F-6BFE-B088-44EF-C83E39CFD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B11FA-2C18-487E-ADC9-177985AF0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F9BE1-2696-FD55-9EFA-F4B3B1FE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5A64-F51E-4670-8CDD-7F1627408E1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52295-C4A7-AA1A-C36A-B0EAFB60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C7754-2F99-FCFC-E52C-76400D49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FE0F-54D9-4266-8324-D326FA80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64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7B84-6489-9A65-F22A-79478040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06CE3-CD9D-D62A-0497-F0A56B3F0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2F9F8-1838-C009-5DFA-7B25BF0F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5A64-F51E-4670-8CDD-7F1627408E1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2461B-5D49-A018-664F-A4364B93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09DB-7C90-BA4F-8BA3-022C5608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FE0F-54D9-4266-8324-D326FA80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18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B8C04-DDE9-26B6-300D-F2390516D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BF419-E0BA-6F16-B6C8-9F8A502B4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3AE4E-AF6E-83C6-8C02-4AB8A9D7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5A64-F51E-4670-8CDD-7F1627408E1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AE9E-5D0D-5630-DE51-29F78169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F16A2-F3D6-B0F9-BDDB-E406A3C6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FE0F-54D9-4266-8324-D326FA80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27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442233"/>
            <a:ext cx="5393600" cy="23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8952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7990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645433"/>
            <a:ext cx="11360800" cy="4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0271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645400"/>
            <a:ext cx="5333200" cy="4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645400"/>
            <a:ext cx="5333200" cy="4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6145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762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102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AEDD-7111-3020-8DF4-BD7F478B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29E30-E30D-2B0D-1885-C1DE5051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008AE-FB1D-4EA5-DC75-7E1DBEBB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5A64-F51E-4670-8CDD-7F1627408E1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8F318-1E31-8243-B295-A6EE8032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B4D3A-4C24-F784-1560-80CBC666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FE0F-54D9-4266-8324-D326FA80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73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5E27-C573-E40A-8E00-50771CF93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D9759-D958-6927-64BB-4144CE32C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9C7A7-240B-3E06-48FD-9721F701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5A64-F51E-4670-8CDD-7F1627408E1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DA526-86E0-9415-D8A4-734CA8FB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E9A14-6793-1CE1-754C-8B745252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FE0F-54D9-4266-8324-D326FA80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5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EC0B-5C2C-40DC-7594-F058B2C3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E31F1-8DE0-F7DA-DC72-950DA3D43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2EEA9-BE67-F719-1BAE-983C4FEE8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5A0BD-15B6-FF42-7CAA-35621551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5A64-F51E-4670-8CDD-7F1627408E1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FCCB0-AB27-9293-4F52-5B944078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FF1C9-8797-B7E5-D0AF-3E154FE6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FE0F-54D9-4266-8324-D326FA80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64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35BB-6B0E-2641-C9BF-5C1DB2BC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DF42E-AA1A-B2B8-2F72-D1189D7E5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AB0EB-674D-371A-04F4-C645AC30E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5E70B-DAE3-E22F-F02B-F9C910697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115D9-87EA-E7C1-D628-4E1AA7F2B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A8E221-9141-1A79-F2B0-88A9A754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5A64-F51E-4670-8CDD-7F1627408E1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D64CD-39A7-AD5C-5E5A-08F1FAD8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792CA-1543-B572-9CEE-B67739DF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FE0F-54D9-4266-8324-D326FA80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11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59B3-C926-CBD7-5375-81D4880B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39E77-B8EE-2924-9EEC-0B7BCC7D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5A64-F51E-4670-8CDD-7F1627408E1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95DE8-AA81-1A07-35CB-96B1D447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77ACD-C3EF-088F-7DE1-02856DE8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FE0F-54D9-4266-8324-D326FA80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49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684FD-DE6F-1BD7-B2E3-75159F11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5A64-F51E-4670-8CDD-7F1627408E1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39301-0701-F3CD-E79E-0288BB7A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3D0B1-460D-81E3-3490-6F0F69A0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FE0F-54D9-4266-8324-D326FA80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5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4671-849D-41AC-4F6F-C285C3BE2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E184-4635-568B-F57A-031DEBBFA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C51AF-A051-6ACE-4983-634B8B8CB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BDDB1-7E09-B7D6-B352-568CBCC2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5A64-F51E-4670-8CDD-7F1627408E1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404E6-6E2A-04DC-CFE0-BBF671D6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A5F64-F1BC-52D6-630A-CE3500DB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FE0F-54D9-4266-8324-D326FA80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79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E5ED-B313-4275-0CA8-3543678E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3CC01-4E13-C40E-5473-513261363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FF786-6F95-EF25-3975-963786DCB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6FB72-6227-D87D-D5E9-A1EEAAD6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5A64-F51E-4670-8CDD-7F1627408E1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9122C-4C08-B355-8317-1188ACED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1024E-5D3D-FEB8-45BF-95937D76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FE0F-54D9-4266-8324-D326FA80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00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AE0B4-A75E-8F61-1078-D6143A54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D9FBC-D7A1-BEFF-0614-712AA82A8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DCA57-DD1C-4B44-70FC-56D09A011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C95A64-F51E-4670-8CDD-7F1627408E1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F7D98-406C-8222-A0D8-6AF07D5BE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9DDEA-9286-03F2-2961-CCFB8D7B3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F6FE0F-54D9-4266-8324-D326FA80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82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en/photo/489718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xhere.com/es/photo/155283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pxfuel.com/en/free-photo-jmcd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ixabay.com/en/vinyl-disk-vinyl-disc-music-2397021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pxhere.com/en/photo/1091103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thebluediamondgallery.com/handwriting/m/methodology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21967" y="287600"/>
            <a:ext cx="4445976" cy="347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SzPts val="990"/>
            </a:pPr>
            <a:r>
              <a:rPr lang="en" sz="7626" dirty="0">
                <a:latin typeface="Times New Roman"/>
                <a:ea typeface="Times New Roman"/>
                <a:cs typeface="Times New Roman"/>
                <a:sym typeface="Times New Roman"/>
              </a:rPr>
              <a:t>Chinook Music Store</a:t>
            </a:r>
            <a:endParaRPr sz="7626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93610" y="4365233"/>
            <a:ext cx="4840340" cy="1056800"/>
          </a:xfrm>
          <a:prstGeom prst="rect">
            <a:avLst/>
          </a:prstGeom>
          <a:solidFill>
            <a:srgbClr val="00B0F0"/>
          </a:solidFill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en" dirty="0"/>
              <a:t>Shubham</a:t>
            </a:r>
            <a:endParaRPr dirty="0"/>
          </a:p>
          <a:p>
            <a:pPr algn="l">
              <a:spcBef>
                <a:spcPts val="0"/>
              </a:spcBef>
            </a:pPr>
            <a:endParaRPr dirty="0"/>
          </a:p>
        </p:txBody>
      </p:sp>
      <p:pic>
        <p:nvPicPr>
          <p:cNvPr id="3" name="Picture 2" descr="A shelf with books and magazines&#10;&#10;Description automatically generated with medium confidence">
            <a:extLst>
              <a:ext uri="{FF2B5EF4-FFF2-40B4-BE49-F238E27FC236}">
                <a16:creationId xmlns:a16="http://schemas.microsoft.com/office/drawing/2014/main" id="{8C780755-578F-0CEE-5999-B02E24F1B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099957" y="0"/>
            <a:ext cx="709204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071200" cy="1007600"/>
          </a:xfrm>
          <a:prstGeom prst="rect">
            <a:avLst/>
          </a:prstGeom>
          <a:solidFill>
            <a:srgbClr val="00B0F0"/>
          </a:solidFill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 algn="ctr"/>
            <a:r>
              <a:rPr lang="en" sz="4533" b="1" dirty="0">
                <a:latin typeface="Arial"/>
                <a:ea typeface="Arial"/>
                <a:cs typeface="Arial"/>
                <a:sym typeface="Arial"/>
              </a:rPr>
              <a:t>Long Term v/s Short Term Customers</a:t>
            </a:r>
            <a:endParaRPr sz="4533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296300" y="1425600"/>
            <a:ext cx="5170000" cy="505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" b="1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1. Customer Lifetime Value</a:t>
            </a:r>
            <a:endParaRPr b="1"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>
              <a:spcBef>
                <a:spcPts val="1600"/>
              </a:spcBef>
              <a:buFont typeface="Arial"/>
              <a:buChar char="●"/>
            </a:pPr>
            <a:r>
              <a:rPr lang="en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Long-term customers spend more and buy more items.  </a:t>
            </a:r>
            <a:endParaRPr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>
              <a:buFont typeface="Arial"/>
              <a:buChar char="●"/>
            </a:pPr>
            <a:r>
              <a:rPr lang="en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Customer retention is key!</a:t>
            </a:r>
            <a:endParaRPr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b="1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2. Segmentation Opportunity</a:t>
            </a:r>
            <a:endParaRPr b="1"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>
              <a:spcBef>
                <a:spcPts val="1600"/>
              </a:spcBef>
              <a:buFont typeface="Arial"/>
              <a:buChar char="●"/>
            </a:pPr>
            <a:r>
              <a:rPr lang="en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Tailor marketing based on customer "term" (e.g., new vs. long-term).</a:t>
            </a:r>
            <a:endParaRPr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b="1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3. Business Recommendation: Focus on Retention</a:t>
            </a:r>
            <a:endParaRPr b="1"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>
              <a:spcBef>
                <a:spcPts val="1600"/>
              </a:spcBef>
              <a:buFont typeface="Arial"/>
              <a:buChar char="●"/>
            </a:pPr>
            <a:r>
              <a:rPr lang="en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Prioritize strategies to keep customers coming back (loyalty programs, personalized recommendations, etc.).</a:t>
            </a:r>
            <a:endParaRPr b="1"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701" y="1465133"/>
            <a:ext cx="6395500" cy="10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 descr="business analysis of a music stor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5533" y="2635767"/>
            <a:ext cx="3284232" cy="328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071200" cy="1007600"/>
          </a:xfrm>
          <a:prstGeom prst="rect">
            <a:avLst/>
          </a:prstGeom>
          <a:solidFill>
            <a:srgbClr val="00B0F0"/>
          </a:solidFill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 algn="ctr"/>
            <a:r>
              <a:rPr lang="en" sz="4533" b="1">
                <a:latin typeface="Arial"/>
                <a:ea typeface="Arial"/>
                <a:cs typeface="Arial"/>
                <a:sym typeface="Arial"/>
              </a:rPr>
              <a:t>Customer Risk Profiling</a:t>
            </a:r>
            <a:endParaRPr sz="4533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322867" y="1345967"/>
            <a:ext cx="5170000" cy="505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" b="1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Understanding Customer Churn and Spending Behavior</a:t>
            </a:r>
            <a:endParaRPr b="1"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>
              <a:spcBef>
                <a:spcPts val="1600"/>
              </a:spcBef>
              <a:buFont typeface="Arial"/>
              <a:buChar char="●"/>
            </a:pPr>
            <a:r>
              <a:rPr lang="en" b="1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Inactivity Breeds Churn:</a:t>
            </a:r>
            <a:r>
              <a:rPr lang="en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 Longer gaps between purchases increase the likelihood of customers churning.</a:t>
            </a:r>
            <a:endParaRPr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>
              <a:buFont typeface="Arial"/>
              <a:buChar char="●"/>
            </a:pPr>
            <a:r>
              <a:rPr lang="en" b="1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Engagement Matters:</a:t>
            </a:r>
            <a:r>
              <a:rPr lang="en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 Customers who buy more often are more likely to stay.</a:t>
            </a:r>
            <a:endParaRPr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>
              <a:buFont typeface="Arial"/>
              <a:buChar char="●"/>
            </a:pPr>
            <a:r>
              <a:rPr lang="en" b="1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Spending is a Key Indicator:</a:t>
            </a:r>
            <a:r>
              <a:rPr lang="en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 Low spenders may be on the verge of churning.</a:t>
            </a:r>
            <a:endParaRPr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>
              <a:buFont typeface="Arial"/>
              <a:buChar char="●"/>
            </a:pPr>
            <a:r>
              <a:rPr lang="en" b="1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Demographics Play a Role:</a:t>
            </a:r>
            <a:r>
              <a:rPr lang="en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 Age and gender can influence churn and spending, but more data and further analysis is required.</a:t>
            </a:r>
            <a:endParaRPr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 indent="0">
              <a:lnSpc>
                <a:spcPct val="105000"/>
              </a:lnSpc>
              <a:spcBef>
                <a:spcPts val="1600"/>
              </a:spcBef>
              <a:buNone/>
            </a:pPr>
            <a:endParaRPr sz="1867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3" descr="Churn Rate analysis for a busines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101" y="1416134"/>
            <a:ext cx="4355633" cy="4355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4"/>
          <p:cNvGrpSpPr/>
          <p:nvPr/>
        </p:nvGrpSpPr>
        <p:grpSpPr>
          <a:xfrm>
            <a:off x="0" y="1175352"/>
            <a:ext cx="3635600" cy="4579781"/>
            <a:chOff x="0" y="1189989"/>
            <a:chExt cx="2726700" cy="3434836"/>
          </a:xfrm>
          <a:solidFill>
            <a:srgbClr val="C00000"/>
          </a:solidFill>
        </p:grpSpPr>
        <p:sp>
          <p:nvSpPr>
            <p:cNvPr id="164" name="Google Shape;164;p24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chemeClr val="dk2"/>
                </a:buClr>
                <a:buSzPts val="1100"/>
              </a:pPr>
              <a:r>
                <a:rPr lang="en" sz="1600" b="1" dirty="0">
                  <a:latin typeface="Algerian" panose="04020705040A02060702" pitchFamily="82" charset="0"/>
                </a:rPr>
                <a:t>Focus on customer retention</a:t>
              </a:r>
              <a:r>
                <a:rPr lang="en" sz="1600" b="1" dirty="0"/>
                <a:t>:</a:t>
              </a:r>
              <a:endParaRPr sz="1600" dirty="0"/>
            </a:p>
          </p:txBody>
        </p:sp>
        <p:sp>
          <p:nvSpPr>
            <p:cNvPr id="165" name="Google Shape;165;p24"/>
            <p:cNvSpPr txBox="1"/>
            <p:nvPr/>
          </p:nvSpPr>
          <p:spPr>
            <a:xfrm>
              <a:off x="0" y="2009125"/>
              <a:ext cx="2370676" cy="2615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609585" indent="-40639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200"/>
                <a:buChar char="●"/>
              </a:pPr>
              <a:r>
                <a:rPr lang="en" sz="1600" b="1" dirty="0">
                  <a:solidFill>
                    <a:schemeClr val="dk2"/>
                  </a:solidFill>
                  <a:latin typeface="Algerian" panose="04020705040A02060702" pitchFamily="82" charset="0"/>
                </a:rPr>
                <a:t>Reward Loyalty:</a:t>
              </a:r>
              <a:r>
                <a:rPr lang="en" sz="1600" dirty="0">
                  <a:solidFill>
                    <a:schemeClr val="dk2"/>
                  </a:solidFill>
                  <a:latin typeface="Algerian" panose="04020705040A02060702" pitchFamily="82" charset="0"/>
                </a:rPr>
                <a:t> Implement loyalty programs.</a:t>
              </a:r>
              <a:endParaRPr sz="1600" dirty="0">
                <a:solidFill>
                  <a:schemeClr val="dk2"/>
                </a:solidFill>
                <a:latin typeface="Algerian" panose="04020705040A02060702" pitchFamily="82" charset="0"/>
              </a:endParaRPr>
            </a:p>
            <a:p>
              <a:pPr marL="609585" indent="-406390">
                <a:lnSpc>
                  <a:spcPct val="115000"/>
                </a:lnSpc>
                <a:buClr>
                  <a:schemeClr val="dk2"/>
                </a:buClr>
                <a:buSzPts val="1200"/>
                <a:buChar char="●"/>
              </a:pPr>
              <a:r>
                <a:rPr lang="en" sz="1600" b="1" dirty="0">
                  <a:solidFill>
                    <a:schemeClr val="dk2"/>
                  </a:solidFill>
                  <a:latin typeface="Algerian" panose="04020705040A02060702" pitchFamily="82" charset="0"/>
                </a:rPr>
                <a:t>Personalize:</a:t>
              </a:r>
              <a:r>
                <a:rPr lang="en" sz="1600" dirty="0">
                  <a:solidFill>
                    <a:schemeClr val="dk2"/>
                  </a:solidFill>
                  <a:latin typeface="Algerian" panose="04020705040A02060702" pitchFamily="82" charset="0"/>
                </a:rPr>
                <a:t> Targeted recommendations and marketing.</a:t>
              </a:r>
              <a:endParaRPr sz="1600" dirty="0">
                <a:solidFill>
                  <a:schemeClr val="dk2"/>
                </a:solidFill>
                <a:latin typeface="Algerian" panose="04020705040A02060702" pitchFamily="82" charset="0"/>
              </a:endParaRPr>
            </a:p>
            <a:p>
              <a:pPr marL="609585" indent="-406390">
                <a:lnSpc>
                  <a:spcPct val="115000"/>
                </a:lnSpc>
                <a:buClr>
                  <a:schemeClr val="dk2"/>
                </a:buClr>
                <a:buSzPts val="1200"/>
                <a:buChar char="●"/>
              </a:pPr>
              <a:r>
                <a:rPr lang="en" sz="1600" b="1" dirty="0">
                  <a:solidFill>
                    <a:schemeClr val="dk2"/>
                  </a:solidFill>
                  <a:latin typeface="Algerian" panose="04020705040A02060702" pitchFamily="82" charset="0"/>
                </a:rPr>
                <a:t>Excellent Service:</a:t>
              </a:r>
              <a:r>
                <a:rPr lang="en" sz="1600" dirty="0">
                  <a:solidFill>
                    <a:schemeClr val="dk2"/>
                  </a:solidFill>
                  <a:latin typeface="Algerian" panose="04020705040A02060702" pitchFamily="82" charset="0"/>
                </a:rPr>
                <a:t> Build strong customer relationships.</a:t>
              </a:r>
              <a:endParaRPr sz="1600" dirty="0">
                <a:solidFill>
                  <a:schemeClr val="dk2"/>
                </a:solidFill>
                <a:latin typeface="Algerian" panose="04020705040A02060702" pitchFamily="82" charset="0"/>
              </a:endParaRPr>
            </a:p>
            <a:p>
              <a:pPr marL="609585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</a:pPr>
              <a:endParaRPr sz="1600"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166" name="Google Shape;166;p24"/>
          <p:cNvGrpSpPr/>
          <p:nvPr/>
        </p:nvGrpSpPr>
        <p:grpSpPr>
          <a:xfrm>
            <a:off x="3030301" y="1175066"/>
            <a:ext cx="3388400" cy="4580067"/>
            <a:chOff x="2263425" y="1189775"/>
            <a:chExt cx="2541300" cy="3435050"/>
          </a:xfrm>
          <a:solidFill>
            <a:srgbClr val="FFFF00"/>
          </a:solidFill>
        </p:grpSpPr>
        <p:sp>
          <p:nvSpPr>
            <p:cNvPr id="167" name="Google Shape;167;p24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  <a:buClr>
                  <a:schemeClr val="dk2"/>
                </a:buClr>
                <a:buSzPts val="1100"/>
              </a:pPr>
              <a:r>
                <a:rPr lang="en" sz="1600" b="1" dirty="0">
                  <a:latin typeface="Algerian" panose="04020705040A02060702" pitchFamily="82" charset="0"/>
                </a:rPr>
                <a:t>Optimize for high-value customers:</a:t>
              </a:r>
              <a:endParaRPr sz="1600" dirty="0">
                <a:latin typeface="Algerian" panose="04020705040A02060702" pitchFamily="8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24"/>
            <p:cNvSpPr txBox="1"/>
            <p:nvPr/>
          </p:nvSpPr>
          <p:spPr>
            <a:xfrm>
              <a:off x="2361375" y="2009125"/>
              <a:ext cx="2169600" cy="2615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609585" indent="-40639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200"/>
                <a:buChar char="●"/>
              </a:pPr>
              <a:r>
                <a:rPr lang="en" sz="1600" b="1" dirty="0">
                  <a:solidFill>
                    <a:schemeClr val="dk2"/>
                  </a:solidFill>
                  <a:latin typeface="Algerian" panose="04020705040A02060702" pitchFamily="82" charset="0"/>
                </a:rPr>
                <a:t>Identify &amp; Nurture:</a:t>
              </a:r>
              <a:r>
                <a:rPr lang="en" sz="1600" dirty="0">
                  <a:solidFill>
                    <a:schemeClr val="dk2"/>
                  </a:solidFill>
                  <a:latin typeface="Algerian" panose="04020705040A02060702" pitchFamily="82" charset="0"/>
                </a:rPr>
                <a:t> Focus on high value and long-term customers.</a:t>
              </a:r>
              <a:endParaRPr sz="1600" dirty="0">
                <a:solidFill>
                  <a:schemeClr val="dk2"/>
                </a:solidFill>
                <a:latin typeface="Algerian" panose="04020705040A02060702" pitchFamily="82" charset="0"/>
              </a:endParaRPr>
            </a:p>
            <a:p>
              <a:pPr marL="609585" indent="-406390">
                <a:lnSpc>
                  <a:spcPct val="115000"/>
                </a:lnSpc>
                <a:buClr>
                  <a:schemeClr val="dk2"/>
                </a:buClr>
                <a:buSzPts val="1200"/>
                <a:buChar char="●"/>
              </a:pPr>
              <a:r>
                <a:rPr lang="en" sz="1600" b="1" dirty="0">
                  <a:solidFill>
                    <a:schemeClr val="dk2"/>
                  </a:solidFill>
                  <a:latin typeface="Algerian" panose="04020705040A02060702" pitchFamily="82" charset="0"/>
                </a:rPr>
                <a:t>Exclusive Benefits:</a:t>
              </a:r>
              <a:r>
                <a:rPr lang="en" sz="1600" dirty="0">
                  <a:solidFill>
                    <a:schemeClr val="dk2"/>
                  </a:solidFill>
                  <a:latin typeface="Algerian" panose="04020705040A02060702" pitchFamily="82" charset="0"/>
                </a:rPr>
                <a:t> Offer personalized experiences.</a:t>
              </a:r>
              <a:endParaRPr sz="1600" dirty="0">
                <a:solidFill>
                  <a:schemeClr val="dk2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169" name="Google Shape;169;p24"/>
          <p:cNvGrpSpPr/>
          <p:nvPr/>
        </p:nvGrpSpPr>
        <p:grpSpPr>
          <a:xfrm>
            <a:off x="5773299" y="1175067"/>
            <a:ext cx="3388400" cy="4580066"/>
            <a:chOff x="4329974" y="1189775"/>
            <a:chExt cx="2541300" cy="348305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70" name="Google Shape;170;p24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  <a:buClr>
                  <a:schemeClr val="dk2"/>
                </a:buClr>
                <a:buSzPts val="1100"/>
              </a:pPr>
              <a:r>
                <a:rPr lang="en" sz="1600" b="1" dirty="0">
                  <a:latin typeface="Algerian" panose="04020705040A02060702" pitchFamily="82" charset="0"/>
                </a:rPr>
                <a:t>Tailor strategies to different markets:</a:t>
              </a:r>
              <a:endParaRPr sz="1600" dirty="0">
                <a:latin typeface="Algerian" panose="04020705040A02060702" pitchFamily="8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24"/>
            <p:cNvSpPr txBox="1"/>
            <p:nvPr/>
          </p:nvSpPr>
          <p:spPr>
            <a:xfrm>
              <a:off x="4530850" y="2057125"/>
              <a:ext cx="2214000" cy="2615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609585" indent="-40639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200"/>
                <a:buChar char="●"/>
              </a:pPr>
              <a:r>
                <a:rPr lang="en" sz="1600" b="1" dirty="0">
                  <a:solidFill>
                    <a:schemeClr val="dk2"/>
                  </a:solidFill>
                  <a:latin typeface="Algerian" panose="04020705040A02060702" pitchFamily="82" charset="0"/>
                </a:rPr>
                <a:t>Regional Campaigns:</a:t>
              </a:r>
              <a:r>
                <a:rPr lang="en" sz="1600" dirty="0">
                  <a:solidFill>
                    <a:schemeClr val="dk2"/>
                  </a:solidFill>
                  <a:latin typeface="Algerian" panose="04020705040A02060702" pitchFamily="82" charset="0"/>
                </a:rPr>
                <a:t> Tailor marketing by location.</a:t>
              </a:r>
              <a:endParaRPr sz="1600" dirty="0">
                <a:solidFill>
                  <a:schemeClr val="dk2"/>
                </a:solidFill>
                <a:latin typeface="Algerian" panose="04020705040A02060702" pitchFamily="82" charset="0"/>
              </a:endParaRPr>
            </a:p>
            <a:p>
              <a:pPr marL="609585" indent="-406390">
                <a:lnSpc>
                  <a:spcPct val="115000"/>
                </a:lnSpc>
                <a:buClr>
                  <a:schemeClr val="dk2"/>
                </a:buClr>
                <a:buSzPts val="1200"/>
                <a:buChar char="●"/>
              </a:pPr>
              <a:r>
                <a:rPr lang="en" sz="1600" b="1" dirty="0">
                  <a:solidFill>
                    <a:schemeClr val="dk2"/>
                  </a:solidFill>
                  <a:latin typeface="Algerian" panose="04020705040A02060702" pitchFamily="82" charset="0"/>
                </a:rPr>
                <a:t>Cultural Sensitivity:</a:t>
              </a:r>
              <a:r>
                <a:rPr lang="en" sz="1600" dirty="0">
                  <a:solidFill>
                    <a:schemeClr val="dk2"/>
                  </a:solidFill>
                  <a:latin typeface="Algerian" panose="04020705040A02060702" pitchFamily="82" charset="0"/>
                </a:rPr>
                <a:t> Consider language and preferences</a:t>
              </a:r>
              <a:r>
                <a:rPr lang="en" sz="1600" dirty="0">
                  <a:solidFill>
                    <a:schemeClr val="dk2"/>
                  </a:solidFill>
                </a:rPr>
                <a:t>.</a:t>
              </a:r>
              <a:endParaRPr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24"/>
          <p:cNvGrpSpPr/>
          <p:nvPr/>
        </p:nvGrpSpPr>
        <p:grpSpPr>
          <a:xfrm>
            <a:off x="8528985" y="1175068"/>
            <a:ext cx="3388400" cy="4580066"/>
            <a:chOff x="6396739" y="1189775"/>
            <a:chExt cx="2541300" cy="3483050"/>
          </a:xfrm>
          <a:solidFill>
            <a:srgbClr val="00B0F0"/>
          </a:solidFill>
        </p:grpSpPr>
        <p:sp>
          <p:nvSpPr>
            <p:cNvPr id="173" name="Google Shape;173;p24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  <a:buClr>
                  <a:schemeClr val="dk2"/>
                </a:buClr>
                <a:buSzPts val="1100"/>
              </a:pPr>
              <a:r>
                <a:rPr lang="en" sz="1600" b="1" dirty="0">
                  <a:latin typeface="Algerian" panose="04020705040A02060702" pitchFamily="82" charset="0"/>
                </a:rPr>
                <a:t>Explore new customer acquisition channels:</a:t>
              </a:r>
              <a:endParaRPr sz="1600" dirty="0">
                <a:latin typeface="Algerian" panose="04020705040A02060702" pitchFamily="8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" name="Google Shape;174;p24"/>
            <p:cNvSpPr txBox="1"/>
            <p:nvPr/>
          </p:nvSpPr>
          <p:spPr>
            <a:xfrm>
              <a:off x="6621999" y="2057125"/>
              <a:ext cx="2264700" cy="2615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609585" indent="-40639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200"/>
                <a:buChar char="●"/>
              </a:pPr>
              <a:r>
                <a:rPr lang="en" sz="1600" b="1" dirty="0">
                  <a:solidFill>
                    <a:schemeClr val="dk2"/>
                  </a:solidFill>
                  <a:latin typeface="Algerian" panose="04020705040A02060702" pitchFamily="82" charset="0"/>
                </a:rPr>
                <a:t>Explore New Markets:</a:t>
              </a:r>
              <a:r>
                <a:rPr lang="en" sz="1600" dirty="0">
                  <a:solidFill>
                    <a:schemeClr val="dk2"/>
                  </a:solidFill>
                  <a:latin typeface="Algerian" panose="04020705040A02060702" pitchFamily="82" charset="0"/>
                </a:rPr>
                <a:t> Identify growth opportunities.</a:t>
              </a:r>
              <a:endParaRPr sz="1600" dirty="0">
                <a:solidFill>
                  <a:schemeClr val="dk2"/>
                </a:solidFill>
                <a:latin typeface="Algerian" panose="04020705040A02060702" pitchFamily="82" charset="0"/>
              </a:endParaRPr>
            </a:p>
            <a:p>
              <a:pPr marL="609585" indent="-406390">
                <a:lnSpc>
                  <a:spcPct val="115000"/>
                </a:lnSpc>
                <a:buClr>
                  <a:schemeClr val="dk2"/>
                </a:buClr>
                <a:buSzPts val="1200"/>
                <a:buChar char="●"/>
              </a:pPr>
              <a:r>
                <a:rPr lang="en" sz="1600" b="1" dirty="0">
                  <a:solidFill>
                    <a:schemeClr val="dk2"/>
                  </a:solidFill>
                  <a:latin typeface="Algerian" panose="04020705040A02060702" pitchFamily="82" charset="0"/>
                </a:rPr>
                <a:t>Localize:</a:t>
              </a:r>
              <a:r>
                <a:rPr lang="en" sz="1600" dirty="0">
                  <a:solidFill>
                    <a:schemeClr val="dk2"/>
                  </a:solidFill>
                  <a:latin typeface="Algerian" panose="04020705040A02060702" pitchFamily="82" charset="0"/>
                </a:rPr>
                <a:t> Consider partnerships and targeted marketing</a:t>
              </a:r>
              <a:r>
                <a:rPr lang="en" sz="1600" dirty="0">
                  <a:solidFill>
                    <a:schemeClr val="dk2"/>
                  </a:solidFill>
                </a:rPr>
                <a:t>.</a:t>
              </a:r>
              <a:endParaRPr sz="1600" dirty="0">
                <a:solidFill>
                  <a:schemeClr val="dk2"/>
                </a:solidFill>
              </a:endParaRPr>
            </a:p>
          </p:txBody>
        </p:sp>
      </p:grpSp>
      <p:sp>
        <p:nvSpPr>
          <p:cNvPr id="175" name="Google Shape;175;p24"/>
          <p:cNvSpPr txBox="1"/>
          <p:nvPr/>
        </p:nvSpPr>
        <p:spPr>
          <a:xfrm>
            <a:off x="0" y="0"/>
            <a:ext cx="12192000" cy="937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533" b="1" dirty="0"/>
              <a:t>Recommendations</a:t>
            </a:r>
            <a:endParaRPr sz="5200" b="1" dirty="0"/>
          </a:p>
        </p:txBody>
      </p:sp>
      <p:sp>
        <p:nvSpPr>
          <p:cNvPr id="177" name="Google Shape;177;p24"/>
          <p:cNvSpPr txBox="1"/>
          <p:nvPr/>
        </p:nvSpPr>
        <p:spPr>
          <a:xfrm>
            <a:off x="3224699" y="4011333"/>
            <a:ext cx="5097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/>
        </p:nvSpPr>
        <p:spPr>
          <a:xfrm>
            <a:off x="67" y="0"/>
            <a:ext cx="12192000" cy="886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533" b="1">
                <a:solidFill>
                  <a:schemeClr val="dk2"/>
                </a:solidFill>
              </a:rPr>
              <a:t>Recommendations</a:t>
            </a:r>
            <a:endParaRPr sz="5200" b="1">
              <a:solidFill>
                <a:schemeClr val="dk2"/>
              </a:solidFill>
            </a:endParaRPr>
          </a:p>
        </p:txBody>
      </p:sp>
      <p:grpSp>
        <p:nvGrpSpPr>
          <p:cNvPr id="183" name="Google Shape;183;p25"/>
          <p:cNvGrpSpPr/>
          <p:nvPr/>
        </p:nvGrpSpPr>
        <p:grpSpPr>
          <a:xfrm>
            <a:off x="109699" y="4411649"/>
            <a:ext cx="6467328" cy="1030457"/>
            <a:chOff x="1593000" y="2322568"/>
            <a:chExt cx="6490695" cy="643500"/>
          </a:xfrm>
        </p:grpSpPr>
        <p:sp>
          <p:nvSpPr>
            <p:cNvPr id="184" name="Google Shape;184;p2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" name="Google Shape;185;p2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" name="Google Shape;186;p2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600" dirty="0">
                  <a:solidFill>
                    <a:srgbClr val="FFFFFF"/>
                  </a:solidFill>
                  <a:latin typeface="Algerian" panose="04020705040A02060702" pitchFamily="82" charset="0"/>
                  <a:ea typeface="Roboto Medium"/>
                  <a:cs typeface="Roboto Medium"/>
                  <a:sym typeface="Roboto Medium"/>
                </a:rPr>
                <a:t>Explore new product offerings</a:t>
              </a:r>
              <a:endParaRPr sz="1600" dirty="0">
                <a:solidFill>
                  <a:srgbClr val="FFFFFF"/>
                </a:solidFill>
                <a:latin typeface="Algerian" panose="04020705040A02060702" pitchFamily="8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467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3</a:t>
              </a:r>
              <a:endParaRPr sz="3467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4180695" y="2322575"/>
              <a:ext cx="39030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585" indent="-372524">
                <a:lnSpc>
                  <a:spcPct val="115000"/>
                </a:lnSpc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1000" dirty="0">
                  <a:solidFill>
                    <a:srgbClr val="A7291E"/>
                  </a:solidFill>
                  <a:latin typeface="Algerian" panose="04020705040A02060702" pitchFamily="82" charset="0"/>
                  <a:ea typeface="Roboto"/>
                  <a:cs typeface="Roboto"/>
                  <a:sym typeface="Roboto"/>
                </a:rPr>
                <a:t>Consider expanding product lines based on customer preferences and market trends.</a:t>
              </a:r>
              <a:endParaRPr sz="1000" dirty="0">
                <a:solidFill>
                  <a:srgbClr val="A7291E"/>
                </a:solidFill>
                <a:latin typeface="Algerian" panose="04020705040A02060702" pitchFamily="82" charset="0"/>
                <a:ea typeface="Roboto"/>
                <a:cs typeface="Roboto"/>
                <a:sym typeface="Roboto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1000" dirty="0">
                  <a:solidFill>
                    <a:srgbClr val="A7291E"/>
                  </a:solidFill>
                  <a:latin typeface="Algerian" panose="04020705040A02060702" pitchFamily="82" charset="0"/>
                  <a:ea typeface="Roboto"/>
                  <a:cs typeface="Roboto"/>
                  <a:sym typeface="Roboto"/>
                </a:rPr>
                <a:t>Offer exclusive content/bundles to attract</a:t>
              </a:r>
              <a:endParaRPr sz="1000" dirty="0">
                <a:solidFill>
                  <a:srgbClr val="A7291E"/>
                </a:solidFill>
                <a:latin typeface="Algerian" panose="04020705040A02060702" pitchFamily="82" charset="0"/>
                <a:ea typeface="Roboto"/>
                <a:cs typeface="Roboto"/>
                <a:sym typeface="Roboto"/>
              </a:endParaRPr>
            </a:p>
            <a:p>
              <a:pPr marL="609585">
                <a:lnSpc>
                  <a:spcPct val="115000"/>
                </a:lnSpc>
              </a:pPr>
              <a:r>
                <a:rPr lang="en" sz="1000" dirty="0">
                  <a:solidFill>
                    <a:srgbClr val="A7291E"/>
                  </a:solidFill>
                  <a:latin typeface="Algerian" panose="04020705040A02060702" pitchFamily="82" charset="0"/>
                  <a:ea typeface="Roboto"/>
                  <a:cs typeface="Roboto"/>
                  <a:sym typeface="Roboto"/>
                </a:rPr>
                <a:t>and retain customers.</a:t>
              </a:r>
              <a:endParaRPr sz="1000" dirty="0">
                <a:solidFill>
                  <a:srgbClr val="A7291E"/>
                </a:solidFill>
                <a:latin typeface="Algerian" panose="04020705040A02060702" pitchFamily="82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1" name="Google Shape;191;p25"/>
          <p:cNvGrpSpPr/>
          <p:nvPr/>
        </p:nvGrpSpPr>
        <p:grpSpPr>
          <a:xfrm>
            <a:off x="109699" y="3362592"/>
            <a:ext cx="6083701" cy="1030457"/>
            <a:chOff x="1593000" y="2322568"/>
            <a:chExt cx="6105682" cy="643500"/>
          </a:xfrm>
        </p:grpSpPr>
        <p:sp>
          <p:nvSpPr>
            <p:cNvPr id="192" name="Google Shape;192;p2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" name="Google Shape;193;p2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" name="Google Shape;194;p2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2342618" y="2399944"/>
              <a:ext cx="20859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600" dirty="0">
                  <a:solidFill>
                    <a:srgbClr val="FFFFFF"/>
                  </a:solidFill>
                  <a:latin typeface="Algerian" panose="04020705040A02060702" pitchFamily="82" charset="0"/>
                  <a:ea typeface="Roboto Medium"/>
                  <a:cs typeface="Roboto Medium"/>
                  <a:sym typeface="Roboto Medium"/>
                </a:rPr>
                <a:t>Enhance the customer experience</a:t>
              </a:r>
              <a:endParaRPr sz="1600" dirty="0">
                <a:solidFill>
                  <a:srgbClr val="FFFFFF"/>
                </a:solidFill>
                <a:latin typeface="Algerian" panose="04020705040A02060702" pitchFamily="8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467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2</a:t>
              </a:r>
              <a:endParaRPr sz="3467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4302682" y="2323169"/>
              <a:ext cx="33960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585" indent="-372524">
                <a:lnSpc>
                  <a:spcPct val="115000"/>
                </a:lnSpc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1067" dirty="0">
                  <a:solidFill>
                    <a:srgbClr val="A7291E"/>
                  </a:solidFill>
                  <a:latin typeface="Algerian" panose="04020705040A02060702" pitchFamily="82" charset="0"/>
                  <a:ea typeface="Roboto"/>
                  <a:cs typeface="Roboto"/>
                  <a:sym typeface="Roboto"/>
                </a:rPr>
                <a:t>Improve website and app usability.</a:t>
              </a:r>
              <a:endParaRPr sz="1067" dirty="0">
                <a:solidFill>
                  <a:srgbClr val="A7291E"/>
                </a:solidFill>
                <a:latin typeface="Algerian" panose="04020705040A02060702" pitchFamily="82" charset="0"/>
                <a:ea typeface="Roboto"/>
                <a:cs typeface="Roboto"/>
                <a:sym typeface="Roboto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1067" dirty="0">
                  <a:solidFill>
                    <a:srgbClr val="A7291E"/>
                  </a:solidFill>
                  <a:latin typeface="Algerian" panose="04020705040A02060702" pitchFamily="82" charset="0"/>
                  <a:ea typeface="Roboto"/>
                  <a:cs typeface="Roboto"/>
                  <a:sym typeface="Roboto"/>
                </a:rPr>
                <a:t>Offer localized versions of the platform.</a:t>
              </a:r>
              <a:endParaRPr sz="1067" dirty="0">
                <a:solidFill>
                  <a:srgbClr val="A7291E"/>
                </a:solidFill>
                <a:latin typeface="Algerian" panose="04020705040A02060702" pitchFamily="82" charset="0"/>
                <a:ea typeface="Roboto"/>
                <a:cs typeface="Roboto"/>
                <a:sym typeface="Roboto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1067" dirty="0">
                  <a:solidFill>
                    <a:srgbClr val="A7291E"/>
                  </a:solidFill>
                  <a:latin typeface="Algerian" panose="04020705040A02060702" pitchFamily="82" charset="0"/>
                  <a:ea typeface="Roboto"/>
                  <a:cs typeface="Roboto"/>
                  <a:sym typeface="Roboto"/>
                </a:rPr>
                <a:t>Provide efficient and cost-effective shipping options.</a:t>
              </a:r>
              <a:endParaRPr sz="1067" dirty="0">
                <a:solidFill>
                  <a:srgbClr val="A7291E"/>
                </a:solidFill>
                <a:latin typeface="Algerian" panose="04020705040A02060702" pitchFamily="82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25"/>
          <p:cNvGrpSpPr/>
          <p:nvPr/>
        </p:nvGrpSpPr>
        <p:grpSpPr>
          <a:xfrm>
            <a:off x="109699" y="2313519"/>
            <a:ext cx="5936527" cy="1030469"/>
            <a:chOff x="1593000" y="2322568"/>
            <a:chExt cx="5957975" cy="643507"/>
          </a:xfrm>
        </p:grpSpPr>
        <p:sp>
          <p:nvSpPr>
            <p:cNvPr id="200" name="Google Shape;200;p2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" name="Google Shape;201;p2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" name="Google Shape;202;p2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600" dirty="0">
                  <a:solidFill>
                    <a:srgbClr val="FFFFFF"/>
                  </a:solidFill>
                  <a:latin typeface="Algerian" panose="04020705040A02060702" pitchFamily="82" charset="0"/>
                  <a:ea typeface="Roboto Medium"/>
                  <a:cs typeface="Roboto Medium"/>
                  <a:sym typeface="Roboto Medium"/>
                </a:rPr>
                <a:t>Optimize inventory management</a:t>
              </a:r>
              <a:endParaRPr sz="1600" dirty="0">
                <a:solidFill>
                  <a:srgbClr val="FFFFFF"/>
                </a:solidFill>
                <a:latin typeface="Algerian" panose="04020705040A02060702" pitchFamily="8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467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1</a:t>
              </a:r>
              <a:endParaRPr sz="3467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4342945" y="2323775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585" indent="-372524">
                <a:lnSpc>
                  <a:spcPct val="115000"/>
                </a:lnSpc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1000" dirty="0">
                  <a:solidFill>
                    <a:srgbClr val="A7291E"/>
                  </a:solidFill>
                  <a:latin typeface="Algerian" panose="04020705040A02060702" pitchFamily="82" charset="0"/>
                  <a:ea typeface="Roboto"/>
                  <a:cs typeface="Roboto"/>
                  <a:sym typeface="Roboto"/>
                </a:rPr>
                <a:t>Align inventory with popular genres and regional preferences.</a:t>
              </a:r>
              <a:endParaRPr sz="1000" dirty="0">
                <a:solidFill>
                  <a:srgbClr val="A7291E"/>
                </a:solidFill>
                <a:latin typeface="Algerian" panose="04020705040A02060702" pitchFamily="82" charset="0"/>
                <a:ea typeface="Roboto"/>
                <a:cs typeface="Roboto"/>
                <a:sym typeface="Roboto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1000" dirty="0">
                  <a:solidFill>
                    <a:srgbClr val="A7291E"/>
                  </a:solidFill>
                  <a:latin typeface="Algerian" panose="04020705040A02060702" pitchFamily="82" charset="0"/>
                  <a:ea typeface="Roboto"/>
                  <a:cs typeface="Roboto"/>
                  <a:sym typeface="Roboto"/>
                </a:rPr>
                <a:t>Ensure sufficient stock of popular items to meet demand </a:t>
              </a:r>
              <a:endParaRPr sz="1000" dirty="0">
                <a:solidFill>
                  <a:srgbClr val="A7291E"/>
                </a:solidFill>
                <a:latin typeface="Algerian" panose="04020705040A02060702" pitchFamily="82" charset="0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7" name="Google Shape;207;p25"/>
          <p:cNvSpPr txBox="1"/>
          <p:nvPr/>
        </p:nvSpPr>
        <p:spPr>
          <a:xfrm>
            <a:off x="219367" y="1462334"/>
            <a:ext cx="40000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 b="1">
                <a:solidFill>
                  <a:schemeClr val="dk2"/>
                </a:solidFill>
              </a:rPr>
              <a:t>Operations and Product:</a:t>
            </a:r>
            <a:endParaRPr sz="1600" b="1">
              <a:solidFill>
                <a:schemeClr val="dk2"/>
              </a:solidFill>
            </a:endParaRPr>
          </a:p>
        </p:txBody>
      </p:sp>
      <p:pic>
        <p:nvPicPr>
          <p:cNvPr id="3" name="Picture 2" descr="A hand pointing at a pen on a graph&#10;&#10;Description automatically generated">
            <a:extLst>
              <a:ext uri="{FF2B5EF4-FFF2-40B4-BE49-F238E27FC236}">
                <a16:creationId xmlns:a16="http://schemas.microsoft.com/office/drawing/2014/main" id="{F353DA58-A0B9-0BF5-3267-6FF6A7D2D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5630" y="886400"/>
            <a:ext cx="6096633" cy="5971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16800"/>
          </a:xfrm>
          <a:prstGeom prst="rect">
            <a:avLst/>
          </a:prstGeom>
          <a:solidFill>
            <a:srgbClr val="00B0F0"/>
          </a:solidFill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buSzPts val="990"/>
            </a:pPr>
            <a:r>
              <a:rPr lang="en" sz="4560" b="1">
                <a:latin typeface="Arial"/>
                <a:ea typeface="Arial"/>
                <a:cs typeface="Arial"/>
                <a:sym typeface="Arial"/>
              </a:rPr>
              <a:t>Conclusions</a:t>
            </a:r>
            <a:endParaRPr sz="456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6"/>
          <p:cNvSpPr txBox="1">
            <a:spLocks noGrp="1"/>
          </p:cNvSpPr>
          <p:nvPr>
            <p:ph type="body" idx="1"/>
          </p:nvPr>
        </p:nvSpPr>
        <p:spPr>
          <a:xfrm>
            <a:off x="0" y="1542447"/>
            <a:ext cx="6069600" cy="4446400"/>
          </a:xfrm>
          <a:prstGeom prst="rect">
            <a:avLst/>
          </a:prstGeom>
          <a:solidFill>
            <a:schemeClr val="lt1"/>
          </a:solidFill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 indent="-40639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600" dirty="0">
                <a:solidFill>
                  <a:schemeClr val="dk2"/>
                </a:solidFill>
                <a:latin typeface="Algerian" panose="04020705040A02060702" pitchFamily="82" charset="0"/>
                <a:ea typeface="Arial"/>
                <a:cs typeface="Arial"/>
                <a:sym typeface="Arial"/>
              </a:rPr>
              <a:t>Boost Retention: Loyalty programs, personalized marketing.</a:t>
            </a:r>
            <a:endParaRPr sz="1600" dirty="0">
              <a:solidFill>
                <a:schemeClr val="dk2"/>
              </a:solidFill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 indent="-406390">
              <a:lnSpc>
                <a:spcPct val="115000"/>
              </a:lnSpc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600" dirty="0">
                <a:solidFill>
                  <a:schemeClr val="dk2"/>
                </a:solidFill>
                <a:latin typeface="Algerian" panose="04020705040A02060702" pitchFamily="82" charset="0"/>
                <a:ea typeface="Arial"/>
                <a:cs typeface="Arial"/>
                <a:sym typeface="Arial"/>
              </a:rPr>
              <a:t>Value High-Value Customers: Exclusive offers for long-term customers.</a:t>
            </a:r>
            <a:endParaRPr sz="1600" dirty="0">
              <a:solidFill>
                <a:schemeClr val="dk2"/>
              </a:solidFill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 indent="-406390">
              <a:lnSpc>
                <a:spcPct val="115000"/>
              </a:lnSpc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600" dirty="0">
                <a:solidFill>
                  <a:schemeClr val="dk2"/>
                </a:solidFill>
                <a:latin typeface="Algerian" panose="04020705040A02060702" pitchFamily="82" charset="0"/>
                <a:ea typeface="Arial"/>
                <a:cs typeface="Arial"/>
                <a:sym typeface="Arial"/>
              </a:rPr>
              <a:t>Data Quality: Ensure accurate data for reliable insights.</a:t>
            </a:r>
            <a:endParaRPr sz="1600" dirty="0">
              <a:solidFill>
                <a:schemeClr val="dk2"/>
              </a:solidFill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 indent="-406390">
              <a:lnSpc>
                <a:spcPct val="115000"/>
              </a:lnSpc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600" dirty="0">
                <a:solidFill>
                  <a:schemeClr val="dk2"/>
                </a:solidFill>
                <a:latin typeface="Algerian" panose="04020705040A02060702" pitchFamily="82" charset="0"/>
                <a:ea typeface="Arial"/>
                <a:cs typeface="Arial"/>
                <a:sym typeface="Arial"/>
              </a:rPr>
              <a:t>Targeted Strategies: Region-specific campaigns.</a:t>
            </a:r>
            <a:endParaRPr sz="1600" dirty="0">
              <a:solidFill>
                <a:schemeClr val="dk2"/>
              </a:solidFill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 indent="-406390">
              <a:lnSpc>
                <a:spcPct val="115000"/>
              </a:lnSpc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600" dirty="0">
                <a:solidFill>
                  <a:schemeClr val="dk2"/>
                </a:solidFill>
                <a:latin typeface="Algerian" panose="04020705040A02060702" pitchFamily="82" charset="0"/>
                <a:ea typeface="Arial"/>
                <a:cs typeface="Arial"/>
                <a:sym typeface="Arial"/>
              </a:rPr>
              <a:t>Gather More Data: Collect demographics for better targeting.</a:t>
            </a:r>
            <a:endParaRPr sz="1600" dirty="0">
              <a:solidFill>
                <a:schemeClr val="dk2"/>
              </a:solidFill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r>
              <a:rPr lang="en" sz="1600" b="1" dirty="0">
                <a:solidFill>
                  <a:schemeClr val="dk2"/>
                </a:solidFill>
                <a:latin typeface="Algerian" panose="04020705040A02060702" pitchFamily="82" charset="0"/>
                <a:ea typeface="Arial"/>
                <a:cs typeface="Arial"/>
                <a:sym typeface="Arial"/>
              </a:rPr>
              <a:t>Closing Statement:</a:t>
            </a:r>
            <a:endParaRPr sz="1600" b="1" dirty="0">
              <a:solidFill>
                <a:schemeClr val="dk2"/>
              </a:solidFill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r>
              <a:rPr lang="en" sz="1600" dirty="0">
                <a:solidFill>
                  <a:schemeClr val="dk2"/>
                </a:solidFill>
                <a:latin typeface="Algerian" panose="04020705040A02060702" pitchFamily="82" charset="0"/>
                <a:ea typeface="Arial"/>
                <a:cs typeface="Arial"/>
                <a:sym typeface="Arial"/>
              </a:rPr>
              <a:t>By acting on these insights, Chinook can optimize its operations, enhance customer engagement, and drive sustainable growth in a competitive market. </a:t>
            </a:r>
            <a:endParaRPr sz="1600" dirty="0">
              <a:solidFill>
                <a:schemeClr val="dk2"/>
              </a:solidFill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 descr="A person holding a pen over papers&#10;&#10;Description automatically generated">
            <a:extLst>
              <a:ext uri="{FF2B5EF4-FFF2-40B4-BE49-F238E27FC236}">
                <a16:creationId xmlns:a16="http://schemas.microsoft.com/office/drawing/2014/main" id="{46DB8B20-F0CE-DF9D-56F8-73BCA28F0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96000" y="916800"/>
            <a:ext cx="6096000" cy="5941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28200" y="208733"/>
            <a:ext cx="5393600" cy="238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 algn="l">
              <a:buClr>
                <a:schemeClr val="lt1"/>
              </a:buClr>
              <a:buSzPts val="5400"/>
            </a:pPr>
            <a:r>
              <a:rPr lang="en" sz="6267" b="1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About Chinook</a:t>
            </a:r>
            <a:endParaRPr sz="4667" b="1" dirty="0">
              <a:solidFill>
                <a:schemeClr val="tx2">
                  <a:lumMod val="75000"/>
                  <a:lumOff val="25000"/>
                </a:schemeClr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227700" y="3526333"/>
            <a:ext cx="5393600" cy="287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/>
            <a:r>
              <a:rPr lang="en" sz="1733" dirty="0">
                <a:solidFill>
                  <a:schemeClr val="accent5"/>
                </a:solidFill>
                <a:highlight>
                  <a:schemeClr val="lt1"/>
                </a:highlight>
                <a:latin typeface="Algerian" panose="04020705040A02060702" pitchFamily="82" charset="0"/>
                <a:ea typeface="Arial"/>
                <a:cs typeface="Arial"/>
                <a:sym typeface="Arial"/>
              </a:rPr>
              <a:t>As a top brand in the physical music record sector Chinook delivers entertainment across the world. Chinook delivers a full range of music styles to its audience thanks to its international service points.</a:t>
            </a:r>
            <a:endParaRPr sz="3067" dirty="0">
              <a:solidFill>
                <a:schemeClr val="accent5"/>
              </a:solidFill>
              <a:highlight>
                <a:schemeClr val="lt1"/>
              </a:highlight>
              <a:latin typeface="Algerian" panose="04020705040A02060702" pitchFamily="82" charset="0"/>
            </a:endParaRPr>
          </a:p>
        </p:txBody>
      </p:sp>
      <p:pic>
        <p:nvPicPr>
          <p:cNvPr id="3" name="Picture 2" descr="A stack of vinyl records in a crate&#10;&#10;Description automatically generated">
            <a:extLst>
              <a:ext uri="{FF2B5EF4-FFF2-40B4-BE49-F238E27FC236}">
                <a16:creationId xmlns:a16="http://schemas.microsoft.com/office/drawing/2014/main" id="{42E07986-3E7F-55C3-9CFC-E3D25270C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96000" y="620486"/>
            <a:ext cx="6096000" cy="52904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75200"/>
          </a:xfrm>
          <a:prstGeom prst="rect">
            <a:avLst/>
          </a:prstGeom>
          <a:solidFill>
            <a:srgbClr val="00B0F0"/>
          </a:solidFill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buSzPts val="990"/>
            </a:pPr>
            <a:r>
              <a:rPr lang="en" sz="4587" b="1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6267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15600" y="1645433"/>
            <a:ext cx="11312400" cy="4446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Clr>
                <a:schemeClr val="dk2"/>
              </a:buClr>
              <a:buSzPts val="1100"/>
              <a:buNone/>
            </a:pPr>
            <a:r>
              <a:rPr lang="en" sz="1867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To analyze music record sales data to gain insights and make recommendations for the company's strategy in the physical music market</a:t>
            </a:r>
            <a:r>
              <a:rPr lang="en" sz="1867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867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4" name="Google Shape;74;p15" descr="music store with record playe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3068" y="2928200"/>
            <a:ext cx="3925033" cy="3163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 descr="music store with problem statemen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0" y="2928200"/>
            <a:ext cx="3973333" cy="3163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record player with a needle on it&#10;&#10;Description automatically generated">
            <a:extLst>
              <a:ext uri="{FF2B5EF4-FFF2-40B4-BE49-F238E27FC236}">
                <a16:creationId xmlns:a16="http://schemas.microsoft.com/office/drawing/2014/main" id="{C2E37B01-7085-A86A-EFF9-F668E6ED8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388933" y="2928199"/>
            <a:ext cx="3414034" cy="31375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85600"/>
          </a:xfrm>
          <a:prstGeom prst="rect">
            <a:avLst/>
          </a:prstGeom>
          <a:solidFill>
            <a:srgbClr val="00B0F0"/>
          </a:solidFill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buClr>
                <a:srgbClr val="213F5F"/>
              </a:buClr>
              <a:buSzPts val="990"/>
            </a:pPr>
            <a:r>
              <a:rPr lang="en" sz="4533" b="1">
                <a:latin typeface="Arial"/>
                <a:ea typeface="Arial"/>
                <a:cs typeface="Arial"/>
                <a:sym typeface="Arial"/>
              </a:rPr>
              <a:t>Data Overview</a:t>
            </a:r>
            <a:endParaRPr sz="4533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196967" y="1645400"/>
            <a:ext cx="5552000" cy="44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06390">
              <a:buSzPts val="1200"/>
              <a:buFont typeface="Arial"/>
              <a:buChar char="●"/>
            </a:pPr>
            <a:r>
              <a:rPr lang="en" sz="1600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The data provided consists of 11 tables containing information regarding the past performance of Chinook music store</a:t>
            </a:r>
            <a:endParaRPr sz="1600"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 indent="-406390">
              <a:buSzPts val="1200"/>
              <a:buFont typeface="Arial"/>
              <a:buChar char="●"/>
            </a:pPr>
            <a:r>
              <a:rPr lang="en" sz="1600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With 251 albums, 130 artists, 25 genres and 59 customers across 24 countries the data is quite vast</a:t>
            </a:r>
            <a:endParaRPr sz="1600"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 indent="-406390">
              <a:buSzPts val="1200"/>
              <a:buFont typeface="Arial"/>
              <a:buChar char="●"/>
            </a:pPr>
            <a:r>
              <a:rPr lang="en" sz="1600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The invoice table contains all the data of transactions by a customer</a:t>
            </a:r>
            <a:endParaRPr sz="1600"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 indent="-406390">
              <a:buSzPts val="1200"/>
              <a:buFont typeface="Arial"/>
              <a:buChar char="●"/>
            </a:pPr>
            <a:r>
              <a:rPr lang="en" sz="1600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Customer table contains the information regarding the customer base of Chinook.</a:t>
            </a:r>
            <a:endParaRPr sz="1600"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r="3034"/>
          <a:stretch/>
        </p:blipFill>
        <p:spPr>
          <a:xfrm>
            <a:off x="5665533" y="1039600"/>
            <a:ext cx="6568035" cy="5428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0" y="22000"/>
            <a:ext cx="12192000" cy="946800"/>
          </a:xfrm>
          <a:prstGeom prst="rect">
            <a:avLst/>
          </a:prstGeom>
          <a:solidFill>
            <a:srgbClr val="00B0F0"/>
          </a:solidFill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" sz="5067" b="1">
                <a:latin typeface="Arial"/>
                <a:ea typeface="Arial"/>
                <a:cs typeface="Arial"/>
                <a:sym typeface="Arial"/>
              </a:rPr>
              <a:t>Methodology</a:t>
            </a:r>
            <a:endParaRPr sz="5067" b="1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7"/>
          <p:cNvGrpSpPr/>
          <p:nvPr/>
        </p:nvGrpSpPr>
        <p:grpSpPr>
          <a:xfrm>
            <a:off x="315496" y="1648934"/>
            <a:ext cx="4801104" cy="1143017"/>
            <a:chOff x="181797" y="796188"/>
            <a:chExt cx="3600828" cy="857263"/>
          </a:xfrm>
        </p:grpSpPr>
        <p:cxnSp>
          <p:nvCxnSpPr>
            <p:cNvPr id="92" name="Google Shape;92;p17"/>
            <p:cNvCxnSpPr/>
            <p:nvPr/>
          </p:nvCxnSpPr>
          <p:spPr>
            <a:xfrm>
              <a:off x="3438525" y="1309350"/>
              <a:ext cx="344100" cy="344100"/>
            </a:xfrm>
            <a:prstGeom prst="straightConnector1">
              <a:avLst/>
            </a:prstGeom>
            <a:noFill/>
            <a:ln w="19050" cap="flat" cmpd="sng">
              <a:solidFill>
                <a:srgbClr val="0E945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93" name="Google Shape;93;p17"/>
            <p:cNvSpPr txBox="1"/>
            <p:nvPr/>
          </p:nvSpPr>
          <p:spPr>
            <a:xfrm>
              <a:off x="181797" y="796188"/>
              <a:ext cx="34227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733" dirty="0">
                  <a:latin typeface="Algerian" panose="04020705040A02060702" pitchFamily="82" charset="0"/>
                  <a:ea typeface="Roboto"/>
                  <a:cs typeface="Roboto"/>
                  <a:sym typeface="Roboto"/>
                </a:rPr>
                <a:t>Step 4</a:t>
              </a:r>
              <a:endParaRPr sz="1733" dirty="0">
                <a:latin typeface="Algerian" panose="04020705040A02060702" pitchFamily="82" charset="0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r>
                <a:rPr lang="en" sz="1600" b="1" dirty="0">
                  <a:solidFill>
                    <a:schemeClr val="dk2"/>
                  </a:solidFill>
                  <a:latin typeface="Algerian" panose="04020705040A02060702" pitchFamily="82" charset="0"/>
                </a:rPr>
                <a:t>Advanced Queries: Uncovering Insights</a:t>
              </a:r>
              <a:endParaRPr sz="1600" b="1" dirty="0">
                <a:solidFill>
                  <a:schemeClr val="dk2"/>
                </a:solidFill>
                <a:latin typeface="Algerian" panose="04020705040A02060702" pitchFamily="82" charset="0"/>
              </a:endParaRPr>
            </a:p>
            <a:p>
              <a:pPr marL="609585" indent="-40639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200"/>
                <a:buChar char="●"/>
              </a:pPr>
              <a:r>
                <a:rPr lang="en" sz="1600" dirty="0">
                  <a:solidFill>
                    <a:schemeClr val="dk2"/>
                  </a:solidFill>
                  <a:latin typeface="Algerian" panose="04020705040A02060702" pitchFamily="82" charset="0"/>
                </a:rPr>
                <a:t>Used advanced queries to find hidden patterns (e.g., churn rate, customer segmentation).</a:t>
              </a:r>
              <a:endParaRPr sz="1600" dirty="0">
                <a:solidFill>
                  <a:schemeClr val="dk2"/>
                </a:solidFill>
                <a:latin typeface="Algerian" panose="04020705040A02060702" pitchFamily="82" charset="0"/>
              </a:endParaRPr>
            </a:p>
            <a:p>
              <a:pPr marL="609585" indent="-406390">
                <a:lnSpc>
                  <a:spcPct val="115000"/>
                </a:lnSpc>
                <a:buClr>
                  <a:schemeClr val="dk2"/>
                </a:buClr>
                <a:buSzPts val="1200"/>
                <a:buChar char="●"/>
              </a:pPr>
              <a:r>
                <a:rPr lang="en" sz="1600" dirty="0">
                  <a:solidFill>
                    <a:schemeClr val="dk2"/>
                  </a:solidFill>
                  <a:latin typeface="Algerian" panose="04020705040A02060702" pitchFamily="82" charset="0"/>
                </a:rPr>
                <a:t>Gained valuable business insights.</a:t>
              </a:r>
              <a:endParaRPr sz="1333" b="1" dirty="0">
                <a:solidFill>
                  <a:schemeClr val="dk2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94" name="Google Shape;94;p17"/>
          <p:cNvGrpSpPr/>
          <p:nvPr/>
        </p:nvGrpSpPr>
        <p:grpSpPr>
          <a:xfrm>
            <a:off x="271383" y="4662922"/>
            <a:ext cx="4843640" cy="763612"/>
            <a:chOff x="148720" y="2935266"/>
            <a:chExt cx="3632730" cy="669600"/>
          </a:xfrm>
        </p:grpSpPr>
        <p:cxnSp>
          <p:nvCxnSpPr>
            <p:cNvPr id="95" name="Google Shape;95;p17"/>
            <p:cNvCxnSpPr/>
            <p:nvPr/>
          </p:nvCxnSpPr>
          <p:spPr>
            <a:xfrm rot="10800000" flipH="1">
              <a:off x="3436150" y="3214625"/>
              <a:ext cx="345300" cy="342900"/>
            </a:xfrm>
            <a:prstGeom prst="straightConnector1">
              <a:avLst/>
            </a:prstGeom>
            <a:noFill/>
            <a:ln w="19050" cap="flat" cmpd="sng">
              <a:solidFill>
                <a:srgbClr val="085630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96" name="Google Shape;96;p17"/>
            <p:cNvSpPr txBox="1"/>
            <p:nvPr/>
          </p:nvSpPr>
          <p:spPr>
            <a:xfrm>
              <a:off x="148720" y="2935266"/>
              <a:ext cx="31488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just">
                <a:lnSpc>
                  <a:spcPct val="115000"/>
                </a:lnSpc>
              </a:pPr>
              <a:r>
                <a:rPr lang="en" sz="1733" dirty="0">
                  <a:latin typeface="Algerian" panose="04020705040A02060702" pitchFamily="82" charset="0"/>
                  <a:ea typeface="Roboto"/>
                  <a:cs typeface="Roboto"/>
                  <a:sym typeface="Roboto"/>
                </a:rPr>
                <a:t>Step 3</a:t>
              </a:r>
              <a:endParaRPr sz="1733" dirty="0">
                <a:latin typeface="Algerian" panose="04020705040A02060702" pitchFamily="82" charset="0"/>
                <a:ea typeface="Roboto"/>
                <a:cs typeface="Roboto"/>
                <a:sym typeface="Roboto"/>
              </a:endParaRPr>
            </a:p>
            <a:p>
              <a:pPr algn="just">
                <a:lnSpc>
                  <a:spcPct val="115000"/>
                </a:lnSpc>
              </a:pPr>
              <a:r>
                <a:rPr lang="en" sz="1600" b="1" dirty="0">
                  <a:solidFill>
                    <a:schemeClr val="dk2"/>
                  </a:solidFill>
                  <a:latin typeface="Algerian" panose="04020705040A02060702" pitchFamily="82" charset="0"/>
                </a:rPr>
                <a:t>Data Cleaning: Ensuring Accuracy</a:t>
              </a:r>
              <a:endParaRPr sz="1600" b="1" dirty="0">
                <a:solidFill>
                  <a:schemeClr val="dk2"/>
                </a:solidFill>
                <a:latin typeface="Algerian" panose="04020705040A02060702" pitchFamily="82" charset="0"/>
              </a:endParaRPr>
            </a:p>
            <a:p>
              <a:pPr marL="609585" indent="-406390" algn="just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200"/>
                <a:buChar char="●"/>
              </a:pPr>
              <a:r>
                <a:rPr lang="en" sz="1600" dirty="0">
                  <a:solidFill>
                    <a:schemeClr val="dk2"/>
                  </a:solidFill>
                  <a:latin typeface="Algerian" panose="04020705040A02060702" pitchFamily="82" charset="0"/>
                </a:rPr>
                <a:t>Cleaned and prepped data (e.g., handled missing values with </a:t>
              </a:r>
              <a:r>
                <a:rPr lang="en" sz="1600" dirty="0">
                  <a:solidFill>
                    <a:srgbClr val="188038"/>
                  </a:solidFill>
                  <a:latin typeface="Algerian" panose="04020705040A02060702" pitchFamily="82" charset="0"/>
                  <a:ea typeface="Roboto Mono"/>
                  <a:cs typeface="Roboto Mono"/>
                  <a:sym typeface="Roboto Mono"/>
                </a:rPr>
                <a:t>coalesce</a:t>
              </a:r>
              <a:r>
                <a:rPr lang="en" sz="1600" dirty="0">
                  <a:solidFill>
                    <a:schemeClr val="dk2"/>
                  </a:solidFill>
                  <a:latin typeface="Algerian" panose="04020705040A02060702" pitchFamily="82" charset="0"/>
                </a:rPr>
                <a:t>).</a:t>
              </a:r>
              <a:endParaRPr sz="1600" dirty="0">
                <a:solidFill>
                  <a:schemeClr val="dk2"/>
                </a:solidFill>
                <a:latin typeface="Algerian" panose="04020705040A02060702" pitchFamily="82" charset="0"/>
              </a:endParaRPr>
            </a:p>
            <a:p>
              <a:pPr marL="609585" indent="-406390" algn="just">
                <a:lnSpc>
                  <a:spcPct val="115000"/>
                </a:lnSpc>
                <a:buClr>
                  <a:schemeClr val="dk2"/>
                </a:buClr>
                <a:buSzPts val="1200"/>
                <a:buChar char="●"/>
              </a:pPr>
              <a:r>
                <a:rPr lang="en" sz="1600" dirty="0">
                  <a:solidFill>
                    <a:schemeClr val="dk2"/>
                  </a:solidFill>
                  <a:latin typeface="Algerian" panose="04020705040A02060702" pitchFamily="82" charset="0"/>
                </a:rPr>
                <a:t>Ensured reliable analysis.</a:t>
              </a:r>
              <a:endParaRPr sz="1600" dirty="0">
                <a:solidFill>
                  <a:schemeClr val="dk2"/>
                </a:solidFill>
                <a:latin typeface="Algerian" panose="04020705040A02060702" pitchFamily="82" charset="0"/>
              </a:endParaRPr>
            </a:p>
            <a:p>
              <a:pPr algn="r">
                <a:lnSpc>
                  <a:spcPct val="115000"/>
                </a:lnSpc>
                <a:spcBef>
                  <a:spcPts val="1600"/>
                </a:spcBef>
              </a:pPr>
              <a:endParaRPr sz="1200" b="1"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98" name="Google Shape;98;p17"/>
          <p:cNvGrpSpPr/>
          <p:nvPr/>
        </p:nvGrpSpPr>
        <p:grpSpPr>
          <a:xfrm>
            <a:off x="7197667" y="4728867"/>
            <a:ext cx="4962400" cy="892800"/>
            <a:chOff x="5343425" y="3106138"/>
            <a:chExt cx="3721800" cy="669600"/>
          </a:xfrm>
        </p:grpSpPr>
        <p:cxnSp>
          <p:nvCxnSpPr>
            <p:cNvPr id="99" name="Google Shape;99;p17"/>
            <p:cNvCxnSpPr/>
            <p:nvPr/>
          </p:nvCxnSpPr>
          <p:spPr>
            <a:xfrm rot="10800000">
              <a:off x="5343425" y="3214625"/>
              <a:ext cx="354900" cy="350100"/>
            </a:xfrm>
            <a:prstGeom prst="straightConnector1">
              <a:avLst/>
            </a:prstGeom>
            <a:noFill/>
            <a:ln w="19050" cap="flat" cmpd="sng">
              <a:solidFill>
                <a:srgbClr val="0E945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00" name="Google Shape;100;p17"/>
            <p:cNvSpPr txBox="1"/>
            <p:nvPr/>
          </p:nvSpPr>
          <p:spPr>
            <a:xfrm>
              <a:off x="6037025" y="3106138"/>
              <a:ext cx="3028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733" dirty="0">
                  <a:latin typeface="Algerian" panose="04020705040A02060702" pitchFamily="82" charset="0"/>
                  <a:ea typeface="Roboto"/>
                  <a:cs typeface="Roboto"/>
                  <a:sym typeface="Roboto"/>
                </a:rPr>
                <a:t>Step 2</a:t>
              </a:r>
              <a:endParaRPr sz="1733" dirty="0">
                <a:latin typeface="Algerian" panose="04020705040A02060702" pitchFamily="82" charset="0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r>
                <a:rPr lang="en" sz="1600" b="1" dirty="0">
                  <a:solidFill>
                    <a:schemeClr val="dk2"/>
                  </a:solidFill>
                  <a:latin typeface="Algerian" panose="04020705040A02060702" pitchFamily="82" charset="0"/>
                </a:rPr>
                <a:t>Basic Queries: First Look</a:t>
              </a:r>
              <a:endParaRPr sz="1600" b="1" dirty="0">
                <a:solidFill>
                  <a:schemeClr val="dk2"/>
                </a:solidFill>
                <a:latin typeface="Algerian" panose="04020705040A02060702" pitchFamily="82" charset="0"/>
              </a:endParaRPr>
            </a:p>
            <a:p>
              <a:pPr marL="609585" indent="-40639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200"/>
                <a:buChar char="●"/>
              </a:pPr>
              <a:r>
                <a:rPr lang="en" sz="1600" dirty="0">
                  <a:solidFill>
                    <a:schemeClr val="dk2"/>
                  </a:solidFill>
                  <a:latin typeface="Algerian" panose="04020705040A02060702" pitchFamily="82" charset="0"/>
                </a:rPr>
                <a:t>Used simple queries to explore the data.</a:t>
              </a:r>
              <a:endParaRPr sz="1600" dirty="0">
                <a:solidFill>
                  <a:schemeClr val="dk2"/>
                </a:solidFill>
                <a:latin typeface="Algerian" panose="04020705040A02060702" pitchFamily="82" charset="0"/>
              </a:endParaRPr>
            </a:p>
            <a:p>
              <a:pPr marL="609585" indent="-406390">
                <a:lnSpc>
                  <a:spcPct val="115000"/>
                </a:lnSpc>
                <a:buClr>
                  <a:schemeClr val="dk2"/>
                </a:buClr>
                <a:buSzPts val="1200"/>
                <a:buChar char="●"/>
              </a:pPr>
              <a:r>
                <a:rPr lang="en" sz="1600" dirty="0">
                  <a:solidFill>
                    <a:schemeClr val="dk2"/>
                  </a:solidFill>
                  <a:latin typeface="Algerian" panose="04020705040A02060702" pitchFamily="82" charset="0"/>
                </a:rPr>
                <a:t>Identified key areas for deeper analysis.</a:t>
              </a:r>
              <a:endParaRPr sz="1600" dirty="0">
                <a:solidFill>
                  <a:schemeClr val="dk2"/>
                </a:solidFill>
                <a:latin typeface="Algerian" panose="04020705040A02060702" pitchFamily="82" charset="0"/>
              </a:endParaRPr>
            </a:p>
            <a:p>
              <a:pPr>
                <a:lnSpc>
                  <a:spcPct val="115000"/>
                </a:lnSpc>
                <a:spcBef>
                  <a:spcPts val="1600"/>
                </a:spcBef>
              </a:pPr>
              <a:endParaRPr sz="1200" b="1"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101" name="Google Shape;101;p17"/>
          <p:cNvGrpSpPr/>
          <p:nvPr/>
        </p:nvGrpSpPr>
        <p:grpSpPr>
          <a:xfrm>
            <a:off x="7199061" y="1574687"/>
            <a:ext cx="4755753" cy="1217251"/>
            <a:chOff x="5344775" y="740513"/>
            <a:chExt cx="3067700" cy="912938"/>
          </a:xfrm>
        </p:grpSpPr>
        <p:cxnSp>
          <p:nvCxnSpPr>
            <p:cNvPr id="102" name="Google Shape;102;p17"/>
            <p:cNvCxnSpPr/>
            <p:nvPr/>
          </p:nvCxnSpPr>
          <p:spPr>
            <a:xfrm flipH="1">
              <a:off x="5344775" y="1314450"/>
              <a:ext cx="336900" cy="339000"/>
            </a:xfrm>
            <a:prstGeom prst="straightConnector1">
              <a:avLst/>
            </a:prstGeom>
            <a:noFill/>
            <a:ln w="19050" cap="flat" cmpd="sng">
              <a:solidFill>
                <a:srgbClr val="085630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03" name="Google Shape;103;p17"/>
            <p:cNvSpPr txBox="1"/>
            <p:nvPr/>
          </p:nvSpPr>
          <p:spPr>
            <a:xfrm>
              <a:off x="5872375" y="740513"/>
              <a:ext cx="25401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733" dirty="0">
                  <a:latin typeface="Algerian" panose="04020705040A02060702" pitchFamily="82" charset="0"/>
                  <a:ea typeface="Roboto"/>
                  <a:cs typeface="Roboto"/>
                  <a:sym typeface="Roboto"/>
                </a:rPr>
                <a:t>Step 1</a:t>
              </a:r>
              <a:endParaRPr sz="1733" dirty="0">
                <a:latin typeface="Algerian" panose="04020705040A02060702" pitchFamily="82" charset="0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endParaRPr sz="267" dirty="0">
                <a:latin typeface="Algerian" panose="04020705040A02060702" pitchFamily="82" charset="0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r>
                <a:rPr lang="en" sz="1600" b="1" dirty="0">
                  <a:solidFill>
                    <a:schemeClr val="dk2"/>
                  </a:solidFill>
                  <a:latin typeface="Algerian" panose="04020705040A02060702" pitchFamily="82" charset="0"/>
                </a:rPr>
                <a:t>Database Schema: The Blueprint:</a:t>
              </a:r>
              <a:r>
                <a:rPr lang="en" sz="1600" dirty="0">
                  <a:solidFill>
                    <a:schemeClr val="dk2"/>
                  </a:solidFill>
                  <a:latin typeface="Algerian" panose="04020705040A02060702" pitchFamily="82" charset="0"/>
                </a:rPr>
                <a:t> </a:t>
              </a:r>
              <a:endParaRPr sz="1600" dirty="0">
                <a:solidFill>
                  <a:schemeClr val="dk2"/>
                </a:solidFill>
                <a:latin typeface="Algerian" panose="04020705040A02060702" pitchFamily="82" charset="0"/>
              </a:endParaRPr>
            </a:p>
            <a:p>
              <a:pPr marL="609585" indent="-406390">
                <a:lnSpc>
                  <a:spcPct val="115000"/>
                </a:lnSpc>
                <a:buClr>
                  <a:schemeClr val="dk2"/>
                </a:buClr>
                <a:buSzPts val="1200"/>
                <a:buChar char="●"/>
              </a:pPr>
              <a:r>
                <a:rPr lang="en" sz="1600" dirty="0">
                  <a:solidFill>
                    <a:schemeClr val="dk2"/>
                  </a:solidFill>
                  <a:latin typeface="Algerian" panose="04020705040A02060702" pitchFamily="82" charset="0"/>
                </a:rPr>
                <a:t>We Understood the database structure (tables, relationships).</a:t>
              </a:r>
              <a:endParaRPr sz="1600" dirty="0">
                <a:solidFill>
                  <a:schemeClr val="dk2"/>
                </a:solidFill>
                <a:latin typeface="Algerian" panose="04020705040A02060702" pitchFamily="82" charset="0"/>
              </a:endParaRPr>
            </a:p>
            <a:p>
              <a:pPr marL="609585" indent="-406390">
                <a:lnSpc>
                  <a:spcPct val="115000"/>
                </a:lnSpc>
                <a:buClr>
                  <a:schemeClr val="dk2"/>
                </a:buClr>
                <a:buSzPts val="1200"/>
                <a:buChar char="●"/>
              </a:pPr>
              <a:r>
                <a:rPr lang="en" sz="1600" dirty="0">
                  <a:solidFill>
                    <a:schemeClr val="dk2"/>
                  </a:solidFill>
                  <a:latin typeface="Algerian" panose="04020705040A02060702" pitchFamily="82" charset="0"/>
                </a:rPr>
                <a:t>Essential for efficient data navigation.</a:t>
              </a:r>
              <a:endParaRPr sz="1600" dirty="0">
                <a:solidFill>
                  <a:schemeClr val="dk2"/>
                </a:solidFill>
                <a:latin typeface="Algerian" panose="04020705040A02060702" pitchFamily="82" charset="0"/>
              </a:endParaRPr>
            </a:p>
            <a:p>
              <a:pPr>
                <a:lnSpc>
                  <a:spcPct val="115000"/>
                </a:lnSpc>
              </a:pPr>
              <a:endParaRPr sz="1200" dirty="0">
                <a:solidFill>
                  <a:schemeClr val="dk2"/>
                </a:solidFill>
              </a:endParaRPr>
            </a:p>
          </p:txBody>
        </p:sp>
      </p:grpSp>
      <p:sp>
        <p:nvSpPr>
          <p:cNvPr id="104" name="Google Shape;104;p17"/>
          <p:cNvSpPr txBox="1"/>
          <p:nvPr/>
        </p:nvSpPr>
        <p:spPr>
          <a:xfrm>
            <a:off x="5237825" y="3315363"/>
            <a:ext cx="1924800" cy="10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endParaRPr sz="1600"/>
          </a:p>
        </p:txBody>
      </p:sp>
      <p:pic>
        <p:nvPicPr>
          <p:cNvPr id="3" name="Picture 2" descr="A hand writing a word on a white board&#10;&#10;Description automatically generated">
            <a:extLst>
              <a:ext uri="{FF2B5EF4-FFF2-40B4-BE49-F238E27FC236}">
                <a16:creationId xmlns:a16="http://schemas.microsoft.com/office/drawing/2014/main" id="{F0EC3F8E-1D4D-0D14-FCBE-7C6FAFF45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06588" y="3357229"/>
            <a:ext cx="2587274" cy="9737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841B47-4715-B2F1-FC4E-B2ADFC0B091A}"/>
              </a:ext>
            </a:extLst>
          </p:cNvPr>
          <p:cNvSpPr txBox="1"/>
          <p:nvPr/>
        </p:nvSpPr>
        <p:spPr>
          <a:xfrm>
            <a:off x="952500" y="7026776"/>
            <a:ext cx="3874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www.thebluediamondgallery.com/handwriting/m/methodology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sa/3.0/"/>
              </a:rPr>
              <a:t>CC BY-SA</a:t>
            </a:r>
            <a:endParaRPr lang="en-IN"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07600"/>
          </a:xfrm>
          <a:prstGeom prst="rect">
            <a:avLst/>
          </a:prstGeom>
          <a:solidFill>
            <a:srgbClr val="00B0F0"/>
          </a:solidFill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 algn="ctr"/>
            <a:r>
              <a:rPr lang="en" sz="4533" b="1">
                <a:latin typeface="Arial"/>
                <a:ea typeface="Arial"/>
                <a:cs typeface="Arial"/>
                <a:sym typeface="Arial"/>
              </a:rPr>
              <a:t>Demographics Analysis</a:t>
            </a:r>
            <a:endParaRPr sz="4533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224400" y="1494800"/>
            <a:ext cx="6866000" cy="509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" b="1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1. North America: Core Market</a:t>
            </a:r>
            <a:endParaRPr b="1"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>
              <a:spcBef>
                <a:spcPts val="1600"/>
              </a:spcBef>
              <a:buFont typeface="Arial"/>
              <a:buChar char="●"/>
            </a:pPr>
            <a:r>
              <a:rPr lang="en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Canada &amp; USA = largest customer base.</a:t>
            </a:r>
            <a:endParaRPr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>
              <a:buFont typeface="Arial"/>
              <a:buChar char="●"/>
            </a:pPr>
            <a:r>
              <a:rPr lang="en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Strong market penetration and success.</a:t>
            </a:r>
            <a:endParaRPr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b="1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2. Europe &amp; South America: Emerging Presence</a:t>
            </a:r>
            <a:endParaRPr b="1"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>
              <a:spcBef>
                <a:spcPts val="1600"/>
              </a:spcBef>
              <a:buFont typeface="Arial"/>
              <a:buChar char="●"/>
            </a:pPr>
            <a:r>
              <a:rPr lang="en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Growing customer base in key countries (Brazil, France, Germany, UK).</a:t>
            </a:r>
            <a:endParaRPr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b="1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3. Global Reach: Expansion Opportunities</a:t>
            </a:r>
            <a:endParaRPr b="1"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>
              <a:spcBef>
                <a:spcPts val="1600"/>
              </a:spcBef>
              <a:buFont typeface="Arial"/>
              <a:buChar char="●"/>
            </a:pPr>
            <a:r>
              <a:rPr lang="en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Individual customers worldwide.</a:t>
            </a:r>
            <a:endParaRPr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>
              <a:buFont typeface="Arial"/>
              <a:buChar char="●"/>
            </a:pPr>
            <a:r>
              <a:rPr lang="en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Potential for growth, but consider diverse market needs.</a:t>
            </a:r>
            <a:endParaRPr b="1" dirty="0">
              <a:highlight>
                <a:schemeClr val="lt1"/>
              </a:highlight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buClr>
                <a:schemeClr val="dk2"/>
              </a:buClr>
              <a:buSzPts val="1100"/>
              <a:buNone/>
            </a:pPr>
            <a:endParaRPr sz="1467" b="1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967" y="1007601"/>
            <a:ext cx="3186767" cy="5770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071200" cy="1007600"/>
          </a:xfrm>
          <a:prstGeom prst="rect">
            <a:avLst/>
          </a:prstGeom>
          <a:solidFill>
            <a:srgbClr val="00B0F0"/>
          </a:solidFill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 algn="ctr"/>
            <a:r>
              <a:rPr lang="en" sz="4533" b="1">
                <a:latin typeface="Arial"/>
                <a:ea typeface="Arial"/>
                <a:cs typeface="Arial"/>
                <a:sym typeface="Arial"/>
              </a:rPr>
              <a:t>Churn Rate Analysis</a:t>
            </a:r>
            <a:endParaRPr sz="4533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333667" y="1137933"/>
            <a:ext cx="7730800" cy="438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867"/>
              </a:spcBef>
            </a:pPr>
            <a:r>
              <a:rPr lang="en" sz="1600" b="1" dirty="0">
                <a:solidFill>
                  <a:schemeClr val="dk2"/>
                </a:solidFill>
                <a:latin typeface="Algerian" panose="04020705040A02060702" pitchFamily="82" charset="0"/>
              </a:rPr>
              <a:t>Churn Rate Overview:</a:t>
            </a:r>
            <a:endParaRPr sz="1600" b="1" dirty="0">
              <a:solidFill>
                <a:schemeClr val="dk2"/>
              </a:solidFill>
              <a:latin typeface="Algerian" panose="04020705040A02060702" pitchFamily="82" charset="0"/>
            </a:endParaRPr>
          </a:p>
          <a:p>
            <a:pPr marL="609585" indent="-40639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200"/>
              <a:buChar char="●"/>
            </a:pPr>
            <a:r>
              <a:rPr lang="en" sz="1600" b="1" dirty="0">
                <a:solidFill>
                  <a:schemeClr val="dk2"/>
                </a:solidFill>
                <a:latin typeface="Algerian" panose="04020705040A02060702" pitchFamily="82" charset="0"/>
              </a:rPr>
              <a:t>Overall Churn Rate</a:t>
            </a:r>
            <a:r>
              <a:rPr lang="en" sz="1600" dirty="0">
                <a:solidFill>
                  <a:schemeClr val="dk2"/>
                </a:solidFill>
                <a:latin typeface="Algerian" panose="04020705040A02060702" pitchFamily="82" charset="0"/>
              </a:rPr>
              <a:t>: 19.88%</a:t>
            </a:r>
            <a:endParaRPr sz="1600" dirty="0">
              <a:solidFill>
                <a:schemeClr val="dk2"/>
              </a:solidFill>
              <a:latin typeface="Algerian" panose="04020705040A02060702" pitchFamily="82" charset="0"/>
            </a:endParaRPr>
          </a:p>
          <a:p>
            <a:pPr marL="1219170" lvl="1" indent="-406390">
              <a:lnSpc>
                <a:spcPct val="115000"/>
              </a:lnSpc>
              <a:buClr>
                <a:schemeClr val="dk2"/>
              </a:buClr>
              <a:buSzPts val="1200"/>
              <a:buChar char="○"/>
            </a:pPr>
            <a:r>
              <a:rPr lang="en" sz="1600" dirty="0">
                <a:solidFill>
                  <a:schemeClr val="dk2"/>
                </a:solidFill>
                <a:latin typeface="Algerian" panose="04020705040A02060702" pitchFamily="82" charset="0"/>
              </a:rPr>
              <a:t>Indicates that approximately 1 in 5 customers leaves annually.</a:t>
            </a:r>
            <a:endParaRPr sz="1600" dirty="0">
              <a:solidFill>
                <a:schemeClr val="dk2"/>
              </a:solidFill>
              <a:latin typeface="Algerian" panose="04020705040A02060702" pitchFamily="82" charset="0"/>
            </a:endParaRPr>
          </a:p>
          <a:p>
            <a:pPr>
              <a:lnSpc>
                <a:spcPct val="115000"/>
              </a:lnSpc>
              <a:spcBef>
                <a:spcPts val="1867"/>
              </a:spcBef>
            </a:pPr>
            <a:r>
              <a:rPr lang="en" sz="1600" b="1" dirty="0">
                <a:solidFill>
                  <a:schemeClr val="dk2"/>
                </a:solidFill>
                <a:latin typeface="Algerian" panose="04020705040A02060702" pitchFamily="82" charset="0"/>
              </a:rPr>
              <a:t>Yearly Churn Pattern:</a:t>
            </a:r>
            <a:endParaRPr sz="1600" b="1" dirty="0">
              <a:solidFill>
                <a:schemeClr val="dk2"/>
              </a:solidFill>
              <a:latin typeface="Algerian" panose="04020705040A02060702" pitchFamily="82" charset="0"/>
            </a:endParaRPr>
          </a:p>
          <a:p>
            <a:pPr marL="609585" indent="-40639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200"/>
              <a:buChar char="●"/>
            </a:pPr>
            <a:r>
              <a:rPr lang="en" sz="1600" b="1" dirty="0">
                <a:solidFill>
                  <a:schemeClr val="dk2"/>
                </a:solidFill>
                <a:latin typeface="Algerian" panose="04020705040A02060702" pitchFamily="82" charset="0"/>
              </a:rPr>
              <a:t>2018</a:t>
            </a:r>
            <a:r>
              <a:rPr lang="en" sz="1600" dirty="0">
                <a:solidFill>
                  <a:schemeClr val="dk2"/>
                </a:solidFill>
                <a:latin typeface="Algerian" panose="04020705040A02060702" pitchFamily="82" charset="0"/>
              </a:rPr>
              <a:t>: 2 churned customers</a:t>
            </a:r>
            <a:endParaRPr sz="1600" dirty="0">
              <a:solidFill>
                <a:schemeClr val="dk2"/>
              </a:solidFill>
              <a:latin typeface="Algerian" panose="04020705040A02060702" pitchFamily="82" charset="0"/>
            </a:endParaRPr>
          </a:p>
          <a:p>
            <a:pPr marL="609585" indent="-406390">
              <a:lnSpc>
                <a:spcPct val="115000"/>
              </a:lnSpc>
              <a:buClr>
                <a:schemeClr val="dk2"/>
              </a:buClr>
              <a:buSzPts val="1200"/>
              <a:buChar char="●"/>
            </a:pPr>
            <a:r>
              <a:rPr lang="en" sz="1600" b="1" dirty="0">
                <a:solidFill>
                  <a:schemeClr val="dk2"/>
                </a:solidFill>
                <a:latin typeface="Algerian" panose="04020705040A02060702" pitchFamily="82" charset="0"/>
              </a:rPr>
              <a:t>2019</a:t>
            </a:r>
            <a:r>
              <a:rPr lang="en" sz="1600" dirty="0">
                <a:solidFill>
                  <a:schemeClr val="dk2"/>
                </a:solidFill>
                <a:latin typeface="Algerian" panose="04020705040A02060702" pitchFamily="82" charset="0"/>
              </a:rPr>
              <a:t>: 4 churned customers</a:t>
            </a:r>
            <a:endParaRPr sz="1600" dirty="0">
              <a:solidFill>
                <a:schemeClr val="dk2"/>
              </a:solidFill>
              <a:latin typeface="Algerian" panose="04020705040A02060702" pitchFamily="82" charset="0"/>
            </a:endParaRPr>
          </a:p>
          <a:p>
            <a:pPr marL="609585" indent="-406390">
              <a:lnSpc>
                <a:spcPct val="115000"/>
              </a:lnSpc>
              <a:buClr>
                <a:schemeClr val="dk2"/>
              </a:buClr>
              <a:buSzPts val="1200"/>
              <a:buChar char="●"/>
            </a:pPr>
            <a:r>
              <a:rPr lang="en" sz="1600" b="1" dirty="0">
                <a:solidFill>
                  <a:schemeClr val="dk2"/>
                </a:solidFill>
                <a:latin typeface="Algerian" panose="04020705040A02060702" pitchFamily="82" charset="0"/>
              </a:rPr>
              <a:t>2020</a:t>
            </a:r>
            <a:r>
              <a:rPr lang="en" sz="1600" dirty="0">
                <a:solidFill>
                  <a:schemeClr val="dk2"/>
                </a:solidFill>
                <a:latin typeface="Algerian" panose="04020705040A02060702" pitchFamily="82" charset="0"/>
              </a:rPr>
              <a:t>: 5 churned customers</a:t>
            </a:r>
            <a:endParaRPr sz="1600" dirty="0">
              <a:solidFill>
                <a:schemeClr val="dk2"/>
              </a:solidFill>
              <a:latin typeface="Algerian" panose="04020705040A02060702" pitchFamily="82" charset="0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" sz="1600" b="1" dirty="0">
                <a:solidFill>
                  <a:schemeClr val="dk2"/>
                </a:solidFill>
                <a:latin typeface="Algerian" panose="04020705040A02060702" pitchFamily="82" charset="0"/>
              </a:rPr>
              <a:t>Increasing Trend</a:t>
            </a:r>
            <a:r>
              <a:rPr lang="en" sz="1600" dirty="0">
                <a:solidFill>
                  <a:schemeClr val="dk2"/>
                </a:solidFill>
                <a:latin typeface="Algerian" panose="04020705040A02060702" pitchFamily="82" charset="0"/>
              </a:rPr>
              <a:t>: Yearly churn has been rising, signaling growing customer attrition.</a:t>
            </a:r>
            <a:endParaRPr sz="1600" dirty="0">
              <a:solidFill>
                <a:schemeClr val="dk2"/>
              </a:solidFill>
              <a:latin typeface="Algerian" panose="04020705040A02060702" pitchFamily="82" charset="0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333667" y="4751533"/>
            <a:ext cx="7346400" cy="2677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867"/>
              </a:spcBef>
            </a:pPr>
            <a:r>
              <a:rPr lang="en" sz="1600" b="1" dirty="0">
                <a:solidFill>
                  <a:schemeClr val="dk2"/>
                </a:solidFill>
                <a:latin typeface="Algerian" panose="04020705040A02060702" pitchFamily="82" charset="0"/>
              </a:rPr>
              <a:t>Recommendations:</a:t>
            </a:r>
            <a:endParaRPr sz="1600" dirty="0">
              <a:solidFill>
                <a:schemeClr val="dk2"/>
              </a:solidFill>
              <a:latin typeface="Algerian" panose="04020705040A02060702" pitchFamily="82" charset="0"/>
            </a:endParaRPr>
          </a:p>
          <a:p>
            <a:pPr marL="609585" indent="-40639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200"/>
              <a:buChar char="●"/>
            </a:pPr>
            <a:r>
              <a:rPr lang="en" sz="1600" dirty="0">
                <a:solidFill>
                  <a:schemeClr val="dk2"/>
                </a:solidFill>
                <a:latin typeface="Algerian" panose="04020705040A02060702" pitchFamily="82" charset="0"/>
              </a:rPr>
              <a:t>Loyalty programs and personalized offers to improve retention.</a:t>
            </a:r>
            <a:endParaRPr sz="1600" dirty="0">
              <a:solidFill>
                <a:schemeClr val="dk2"/>
              </a:solidFill>
              <a:latin typeface="Algerian" panose="04020705040A02060702" pitchFamily="82" charset="0"/>
            </a:endParaRPr>
          </a:p>
          <a:p>
            <a:pPr marL="609585" indent="-406390">
              <a:lnSpc>
                <a:spcPct val="115000"/>
              </a:lnSpc>
              <a:buClr>
                <a:schemeClr val="dk2"/>
              </a:buClr>
              <a:buSzPts val="1200"/>
              <a:buChar char="●"/>
            </a:pPr>
            <a:r>
              <a:rPr lang="en" sz="1600" dirty="0">
                <a:solidFill>
                  <a:schemeClr val="dk2"/>
                </a:solidFill>
                <a:latin typeface="Algerian" panose="04020705040A02060702" pitchFamily="82" charset="0"/>
              </a:rPr>
              <a:t>Conduct customer feedback to understand and address dissatisfaction.</a:t>
            </a:r>
            <a:endParaRPr sz="1600" dirty="0">
              <a:solidFill>
                <a:schemeClr val="dk2"/>
              </a:solidFill>
              <a:latin typeface="Algerian" panose="04020705040A02060702" pitchFamily="82" charset="0"/>
            </a:endParaRPr>
          </a:p>
          <a:p>
            <a:pPr marL="609585" indent="-406390">
              <a:lnSpc>
                <a:spcPct val="115000"/>
              </a:lnSpc>
              <a:buClr>
                <a:schemeClr val="dk2"/>
              </a:buClr>
              <a:buSzPts val="1200"/>
              <a:buChar char="●"/>
            </a:pPr>
            <a:r>
              <a:rPr lang="en" sz="1600" dirty="0">
                <a:solidFill>
                  <a:schemeClr val="dk2"/>
                </a:solidFill>
                <a:latin typeface="Algerian" panose="04020705040A02060702" pitchFamily="82" charset="0"/>
              </a:rPr>
              <a:t>Strengthen engagement strategies to retain new customers.</a:t>
            </a:r>
            <a:endParaRPr sz="1600" dirty="0">
              <a:solidFill>
                <a:schemeClr val="dk2"/>
              </a:solidFill>
              <a:latin typeface="Algerian" panose="04020705040A02060702" pitchFamily="82" charset="0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8355433" y="2088300"/>
            <a:ext cx="2906000" cy="2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071200" cy="1007600"/>
          </a:xfrm>
          <a:prstGeom prst="rect">
            <a:avLst/>
          </a:prstGeom>
          <a:solidFill>
            <a:srgbClr val="00B0F0"/>
          </a:solidFill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 algn="ctr"/>
            <a:r>
              <a:rPr lang="en" sz="4533" b="1">
                <a:latin typeface="Arial"/>
                <a:ea typeface="Arial"/>
                <a:cs typeface="Arial"/>
                <a:sym typeface="Arial"/>
              </a:rPr>
              <a:t>Genre Sales Analysis</a:t>
            </a:r>
            <a:endParaRPr sz="4533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177400" y="1252900"/>
            <a:ext cx="4836000" cy="505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" b="1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1. Genre Popularity: Rock is King</a:t>
            </a:r>
            <a:endParaRPr b="1"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>
              <a:spcBef>
                <a:spcPts val="1600"/>
              </a:spcBef>
              <a:buFont typeface="Arial"/>
              <a:buChar char="●"/>
            </a:pPr>
            <a:r>
              <a:rPr lang="en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Rock music dominates sales (50%+).</a:t>
            </a:r>
            <a:endParaRPr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>
              <a:buFont typeface="Arial"/>
              <a:buChar char="●"/>
            </a:pPr>
            <a:r>
              <a:rPr lang="en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Alternative &amp; Punk, Metal also show strong performance.</a:t>
            </a:r>
            <a:endParaRPr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b="1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2. Business Recommendations</a:t>
            </a:r>
            <a:endParaRPr b="1"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>
              <a:spcBef>
                <a:spcPts val="1600"/>
              </a:spcBef>
              <a:buFont typeface="Arial"/>
              <a:buChar char="●"/>
            </a:pPr>
            <a:r>
              <a:rPr lang="en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Prioritize Rock, Alternative &amp; Punk, and Metal in inventory and marketing.</a:t>
            </a:r>
            <a:endParaRPr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>
              <a:buFont typeface="Arial"/>
              <a:buChar char="●"/>
            </a:pPr>
            <a:r>
              <a:rPr lang="en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Implement genre-specific promotions to boost sales.</a:t>
            </a:r>
            <a:endParaRPr b="1"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buNone/>
            </a:pPr>
            <a:endParaRPr sz="1467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600" y="1348267"/>
            <a:ext cx="6559933" cy="416146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6659267" y="5786100"/>
            <a:ext cx="63744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>
                <a:solidFill>
                  <a:schemeClr val="dk2"/>
                </a:solidFill>
              </a:rPr>
              <a:t>Percentage sales contribution of genres in USA</a:t>
            </a:r>
            <a:endParaRPr sz="1467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071200" cy="1007600"/>
          </a:xfrm>
          <a:prstGeom prst="rect">
            <a:avLst/>
          </a:prstGeom>
          <a:solidFill>
            <a:srgbClr val="00B0F0"/>
          </a:solidFill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 algn="ctr"/>
            <a:r>
              <a:rPr lang="en" sz="4533" b="1">
                <a:latin typeface="Arial"/>
                <a:ea typeface="Arial"/>
                <a:cs typeface="Arial"/>
                <a:sym typeface="Arial"/>
              </a:rPr>
              <a:t>Geographical Analysis</a:t>
            </a:r>
            <a:endParaRPr sz="4533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349433" y="1310567"/>
            <a:ext cx="5170000" cy="505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" b="1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Churn Rate &amp; Economic Development</a:t>
            </a:r>
            <a:endParaRPr b="1"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>
              <a:spcBef>
                <a:spcPts val="1600"/>
              </a:spcBef>
              <a:buFont typeface="Arial"/>
              <a:buChar char="●"/>
            </a:pPr>
            <a:r>
              <a:rPr lang="en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Developed economies (USA, Canada, etc.) show low/negative churn.</a:t>
            </a:r>
            <a:endParaRPr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>
              <a:buFont typeface="Arial"/>
              <a:buChar char="●"/>
            </a:pPr>
            <a:r>
              <a:rPr lang="en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Developing economies (India, Chile, etc.) have higher churn.</a:t>
            </a:r>
            <a:endParaRPr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b="1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2. Business Recommendations</a:t>
            </a:r>
            <a:endParaRPr b="1"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>
              <a:spcBef>
                <a:spcPts val="1600"/>
              </a:spcBef>
              <a:buFont typeface="Arial"/>
              <a:buChar char="●"/>
            </a:pPr>
            <a:r>
              <a:rPr lang="en" b="1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High-GDP Countries:</a:t>
            </a:r>
            <a:r>
              <a:rPr lang="en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 Increased advertising to further solidify market share.</a:t>
            </a:r>
            <a:endParaRPr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>
              <a:buFont typeface="Arial"/>
              <a:buChar char="●"/>
            </a:pPr>
            <a:r>
              <a:rPr lang="en" b="1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Lower-GDP Countries:</a:t>
            </a:r>
            <a:r>
              <a:rPr lang="en" dirty="0">
                <a:latin typeface="Algerian" panose="04020705040A02060702" pitchFamily="82" charset="0"/>
                <a:ea typeface="Arial"/>
                <a:cs typeface="Arial"/>
                <a:sym typeface="Arial"/>
              </a:rPr>
              <a:t> Offer budget-friendly options to attract and retain customers.</a:t>
            </a:r>
            <a:endParaRPr sz="2000" dirty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166100" y="959167"/>
            <a:ext cx="11756800" cy="63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05000"/>
              </a:lnSpc>
            </a:pPr>
            <a:endParaRPr sz="2400" b="1">
              <a:solidFill>
                <a:schemeClr val="dk2"/>
              </a:solidFill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201" y="1414267"/>
            <a:ext cx="6292735" cy="395456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7228633" y="5439601"/>
            <a:ext cx="5344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solidFill>
                  <a:schemeClr val="dk2"/>
                </a:solidFill>
              </a:rPr>
              <a:t>Churn rate based on Countries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922</Words>
  <Application>Microsoft Office PowerPoint</Application>
  <PresentationFormat>Widescreen</PresentationFormat>
  <Paragraphs>120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Algerian</vt:lpstr>
      <vt:lpstr>Aptos</vt:lpstr>
      <vt:lpstr>Aptos Display</vt:lpstr>
      <vt:lpstr>Arial</vt:lpstr>
      <vt:lpstr>Playfair Display</vt:lpstr>
      <vt:lpstr>Roboto</vt:lpstr>
      <vt:lpstr>Roboto Thin</vt:lpstr>
      <vt:lpstr>Times New Roman</vt:lpstr>
      <vt:lpstr>Office Theme</vt:lpstr>
      <vt:lpstr>Chinook Music Store</vt:lpstr>
      <vt:lpstr>About Chinook</vt:lpstr>
      <vt:lpstr>Problem Statement</vt:lpstr>
      <vt:lpstr>Data Overview</vt:lpstr>
      <vt:lpstr>Methodology</vt:lpstr>
      <vt:lpstr>Demographics Analysis</vt:lpstr>
      <vt:lpstr>Churn Rate Analysis</vt:lpstr>
      <vt:lpstr>Genre Sales Analysis</vt:lpstr>
      <vt:lpstr>Geographical Analysis</vt:lpstr>
      <vt:lpstr>Long Term v/s Short Term Customers</vt:lpstr>
      <vt:lpstr>Customer Risk Profiling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_</dc:creator>
  <cp:lastModifiedBy>Shubham _</cp:lastModifiedBy>
  <cp:revision>2</cp:revision>
  <dcterms:created xsi:type="dcterms:W3CDTF">2024-11-23T11:22:15Z</dcterms:created>
  <dcterms:modified xsi:type="dcterms:W3CDTF">2024-11-25T16:06:36Z</dcterms:modified>
</cp:coreProperties>
</file>