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10C6D-9162-46E2-A108-33A0D8E63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F1A70-E2BA-4980-85DE-000CBCE56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CC92F-C388-49A9-A36C-7EE18A40A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049B1-8F27-4F80-88D9-BF1D70F70542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1F751-36F2-4800-B4F3-921D7C725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F1C5A-2D60-4A3E-ACC4-30F7D2EC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17160-F2B6-411C-AB23-88A702BC2D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84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C3A8E-5EF9-4EFA-9534-C02B9B802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30D00-E212-4A36-A9CE-9A0BC98B0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C500E-31FB-43A9-96A4-28329FA17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049B1-8F27-4F80-88D9-BF1D70F70542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60392-6B45-48F8-AAC6-29EB017E9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44884-05AD-4707-A2BF-92F7B275D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17160-F2B6-411C-AB23-88A702BC2D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47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458859-8A39-4841-ACEB-C3EE1EABF3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B72C7-1834-4F1F-B9D7-7C38A8859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D3EC9-9901-4B90-A7FD-CFA2385B8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049B1-8F27-4F80-88D9-BF1D70F70542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5AFD5-B890-4E75-92FD-CBEDB353F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00FED-BAFD-4D54-B6C6-977F8F048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17160-F2B6-411C-AB23-88A702BC2D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61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8B3C9-945C-4B96-9A2C-FEFB0186D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3D6AC-1C08-4415-A1AC-122BF2670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68583-11C8-4EB1-96AA-77F272C56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049B1-8F27-4F80-88D9-BF1D70F70542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DAE49-11DE-4826-BA0B-BA89A9018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8E7D1-2280-481C-BBDC-E966A3E40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17160-F2B6-411C-AB23-88A702BC2D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889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A54FF-64C6-4395-8B93-0DC49D6D3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FFAA5-BE81-4BB6-960F-48401FE65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5A5BE-6701-49B3-9E57-1EB203CA3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049B1-8F27-4F80-88D9-BF1D70F70542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6DCE9-B6A8-472B-94FF-977576634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EE456-02D0-4DC3-81AC-9F9FA824C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17160-F2B6-411C-AB23-88A702BC2D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66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412E7-7B41-4205-88BD-D0D8C4EA4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B656-6E6B-4B6A-AFDF-4DCDA3CAC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7E257-9904-463C-981E-C8EF1B14F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2C006-5853-4E9C-8FAA-08DE9685B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049B1-8F27-4F80-88D9-BF1D70F70542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25AF3-FC69-4135-913C-8D8D3673C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3C66C-86EE-42BB-AA0E-3566383FE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17160-F2B6-411C-AB23-88A702BC2D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5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2C795-D079-4766-8F0D-F948BCF1B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46F06-537F-4EF2-8B99-E8C5776A1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1CD0A-B177-4C00-AC6E-FEEA34F8E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4A00AD-4867-4039-B204-938B04E4EE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ED20-BDE1-4599-976A-81EE8DDC48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5C73A-1065-424A-AF7F-12426953E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049B1-8F27-4F80-88D9-BF1D70F70542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0BC9B9-B971-43F7-946F-A9EB050E3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B2FF0C-66DB-4246-82AB-5713C808F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17160-F2B6-411C-AB23-88A702BC2D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177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D087-BB96-4AB8-8C9E-B9B52D174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EE592-223D-4D3A-B075-918A5B384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049B1-8F27-4F80-88D9-BF1D70F70542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AA492-CC4F-4093-90F7-8F463A831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5DF561-DF89-46B0-B9F8-8EE19DEB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17160-F2B6-411C-AB23-88A702BC2D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5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E79375-0F6B-4F2F-8545-F15B88E60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049B1-8F27-4F80-88D9-BF1D70F70542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C062B9-E8CF-4630-9EA4-DED3F3BF5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A5987-691F-42C2-87BD-15E7AB13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17160-F2B6-411C-AB23-88A702BC2D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81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F37B2-57EA-477F-B4B0-174B30FB5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C78A7-C2A8-4E98-9547-6284EAAED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190FE-22FE-4F2D-B7B6-D75DC3F95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472D3-7984-4380-8097-52F83766F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049B1-8F27-4F80-88D9-BF1D70F70542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87397-AC34-488B-8B61-0CC698CBF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00C2A-6DD1-4412-B91D-FD1E40A2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17160-F2B6-411C-AB23-88A702BC2D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40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7DE2B-8731-4F00-AAF9-3EC7285B3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0092BE-62C2-43A7-B0E3-764E233DD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8B38E-3019-4D7A-8892-256F5FEED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D0C90-0BD7-4DE9-872C-70A5A4EF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049B1-8F27-4F80-88D9-BF1D70F70542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B7962-49DF-4011-B811-CCB7C92C7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494DE-0374-4595-AF18-318D1B12D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17160-F2B6-411C-AB23-88A702BC2D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56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27E64A-7C49-46E7-AF1A-916EC9367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3A56B-F3FA-4243-BCAC-C36D4F5AA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E1D4B-5C41-483D-9647-335F9AE6A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049B1-8F27-4F80-88D9-BF1D70F70542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572C4-C921-4F39-B146-AA32D9C5E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8D4AE-ED22-419A-8BF7-76C5441B3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17160-F2B6-411C-AB23-88A702BC2D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A0750C-5595-4932-8B87-7314AB8A7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819" y="0"/>
            <a:ext cx="12192000" cy="47629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D8DCF3-6627-40DF-9053-222D26E55F77}"/>
              </a:ext>
            </a:extLst>
          </p:cNvPr>
          <p:cNvSpPr txBox="1"/>
          <p:nvPr/>
        </p:nvSpPr>
        <p:spPr>
          <a:xfrm>
            <a:off x="1086522" y="4873215"/>
            <a:ext cx="35125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Tree: CB, BG, GF, BS, SH, CD, DA</a:t>
            </a:r>
          </a:p>
          <a:p>
            <a:r>
              <a:rPr lang="en-US" altLang="zh-CN" dirty="0"/>
              <a:t>Forward: CS</a:t>
            </a:r>
          </a:p>
          <a:p>
            <a:r>
              <a:rPr lang="en-US" altLang="zh-CN" dirty="0"/>
              <a:t>Backward:</a:t>
            </a:r>
          </a:p>
          <a:p>
            <a:r>
              <a:rPr lang="en-US" altLang="zh-CN" dirty="0"/>
              <a:t>Cross: EC, EA, ED, DS, AH, SG, HF </a:t>
            </a:r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DA11ED-F2D9-479D-B804-A3C5D31D7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393" y="1770578"/>
            <a:ext cx="5822805" cy="31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870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D876576-411A-4012-AE08-15F27CC90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" y="43166"/>
            <a:ext cx="4071142" cy="1798027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68BE9C6-8B14-4A6C-AE9C-F43B6184FF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4562643"/>
              </p:ext>
            </p:extLst>
          </p:nvPr>
        </p:nvGraphicFramePr>
        <p:xfrm>
          <a:off x="3232728" y="1533237"/>
          <a:ext cx="8481288" cy="2997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61">
                  <a:extLst>
                    <a:ext uri="{9D8B030D-6E8A-4147-A177-3AD203B41FA5}">
                      <a16:colId xmlns:a16="http://schemas.microsoft.com/office/drawing/2014/main" val="4118705727"/>
                    </a:ext>
                  </a:extLst>
                </a:gridCol>
                <a:gridCol w="1060161">
                  <a:extLst>
                    <a:ext uri="{9D8B030D-6E8A-4147-A177-3AD203B41FA5}">
                      <a16:colId xmlns:a16="http://schemas.microsoft.com/office/drawing/2014/main" val="1913380304"/>
                    </a:ext>
                  </a:extLst>
                </a:gridCol>
                <a:gridCol w="1060161">
                  <a:extLst>
                    <a:ext uri="{9D8B030D-6E8A-4147-A177-3AD203B41FA5}">
                      <a16:colId xmlns:a16="http://schemas.microsoft.com/office/drawing/2014/main" val="735902451"/>
                    </a:ext>
                  </a:extLst>
                </a:gridCol>
                <a:gridCol w="1060161">
                  <a:extLst>
                    <a:ext uri="{9D8B030D-6E8A-4147-A177-3AD203B41FA5}">
                      <a16:colId xmlns:a16="http://schemas.microsoft.com/office/drawing/2014/main" val="256501531"/>
                    </a:ext>
                  </a:extLst>
                </a:gridCol>
                <a:gridCol w="1060161">
                  <a:extLst>
                    <a:ext uri="{9D8B030D-6E8A-4147-A177-3AD203B41FA5}">
                      <a16:colId xmlns:a16="http://schemas.microsoft.com/office/drawing/2014/main" val="2398397211"/>
                    </a:ext>
                  </a:extLst>
                </a:gridCol>
                <a:gridCol w="1060161">
                  <a:extLst>
                    <a:ext uri="{9D8B030D-6E8A-4147-A177-3AD203B41FA5}">
                      <a16:colId xmlns:a16="http://schemas.microsoft.com/office/drawing/2014/main" val="2550051751"/>
                    </a:ext>
                  </a:extLst>
                </a:gridCol>
                <a:gridCol w="1060161">
                  <a:extLst>
                    <a:ext uri="{9D8B030D-6E8A-4147-A177-3AD203B41FA5}">
                      <a16:colId xmlns:a16="http://schemas.microsoft.com/office/drawing/2014/main" val="4199003358"/>
                    </a:ext>
                  </a:extLst>
                </a:gridCol>
                <a:gridCol w="1060161">
                  <a:extLst>
                    <a:ext uri="{9D8B030D-6E8A-4147-A177-3AD203B41FA5}">
                      <a16:colId xmlns:a16="http://schemas.microsoft.com/office/drawing/2014/main" val="1536411498"/>
                    </a:ext>
                  </a:extLst>
                </a:gridCol>
              </a:tblGrid>
              <a:tr h="374727">
                <a:tc>
                  <a:txBody>
                    <a:bodyPr/>
                    <a:lstStyle/>
                    <a:p>
                      <a:pPr marL="40640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5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Iteration</a:t>
                      </a:r>
                      <a:endParaRPr lang="zh-CN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spcBef>
                          <a:spcPts val="230"/>
                        </a:spcBef>
                        <a:spcAft>
                          <a:spcPts val="0"/>
                        </a:spcAft>
                      </a:pPr>
                      <a:r>
                        <a:rPr lang="en-US" sz="150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v0</a:t>
                      </a:r>
                      <a:endParaRPr lang="zh-CN" sz="15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spcBef>
                          <a:spcPts val="230"/>
                        </a:spcBef>
                        <a:spcAft>
                          <a:spcPts val="0"/>
                        </a:spcAft>
                      </a:pPr>
                      <a:r>
                        <a:rPr lang="en-US" sz="150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v1</a:t>
                      </a:r>
                      <a:endParaRPr lang="zh-CN" sz="15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spcBef>
                          <a:spcPts val="230"/>
                        </a:spcBef>
                        <a:spcAft>
                          <a:spcPts val="0"/>
                        </a:spcAft>
                      </a:pPr>
                      <a:r>
                        <a:rPr lang="en-US" sz="150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v2</a:t>
                      </a:r>
                      <a:endParaRPr lang="zh-CN" sz="15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spcBef>
                          <a:spcPts val="230"/>
                        </a:spcBef>
                        <a:spcAft>
                          <a:spcPts val="0"/>
                        </a:spcAft>
                      </a:pPr>
                      <a:r>
                        <a:rPr lang="en-US" sz="150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v3</a:t>
                      </a:r>
                      <a:endParaRPr lang="zh-CN" sz="15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180">
                        <a:spcBef>
                          <a:spcPts val="230"/>
                        </a:spcBef>
                        <a:spcAft>
                          <a:spcPts val="0"/>
                        </a:spcAft>
                      </a:pPr>
                      <a:r>
                        <a:rPr lang="en-US" sz="150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v4</a:t>
                      </a:r>
                      <a:endParaRPr lang="zh-CN" sz="15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180">
                        <a:spcBef>
                          <a:spcPts val="230"/>
                        </a:spcBef>
                        <a:spcAft>
                          <a:spcPts val="0"/>
                        </a:spcAft>
                      </a:pPr>
                      <a:r>
                        <a:rPr lang="en-US" sz="150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v5</a:t>
                      </a:r>
                      <a:endParaRPr lang="zh-CN" sz="15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>
                        <a:spcBef>
                          <a:spcPts val="230"/>
                        </a:spcBef>
                        <a:spcAft>
                          <a:spcPts val="0"/>
                        </a:spcAft>
                      </a:pPr>
                      <a:r>
                        <a:rPr lang="en-US" sz="150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v6</a:t>
                      </a:r>
                      <a:endParaRPr lang="zh-CN" sz="15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61909580"/>
                  </a:ext>
                </a:extLst>
              </a:tr>
              <a:tr h="374727">
                <a:tc>
                  <a:txBody>
                    <a:bodyPr/>
                    <a:lstStyle/>
                    <a:p>
                      <a:pPr marL="40640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50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5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 Nil</a:t>
                      </a:r>
                      <a:endParaRPr lang="zh-CN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500" baseline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Inf, </a:t>
                      </a:r>
                      <a:r>
                        <a:rPr lang="en-US" sz="15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Nil</a:t>
                      </a:r>
                      <a:endParaRPr lang="zh-CN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500" baseline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Inf, </a:t>
                      </a:r>
                      <a:r>
                        <a:rPr lang="en-US" altLang="zh-CN" sz="15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Nil</a:t>
                      </a:r>
                      <a:endParaRPr lang="zh-CN" altLang="zh-CN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500" baseline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Inf, </a:t>
                      </a:r>
                      <a:r>
                        <a:rPr lang="en-US" altLang="zh-CN" sz="15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Nil</a:t>
                      </a:r>
                      <a:endParaRPr lang="zh-CN" altLang="zh-CN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500" baseline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Inf, </a:t>
                      </a:r>
                      <a:r>
                        <a:rPr lang="en-US" altLang="zh-CN" sz="15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Nil</a:t>
                      </a:r>
                      <a:endParaRPr lang="zh-CN" altLang="zh-CN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500" baseline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Inf, </a:t>
                      </a:r>
                      <a:r>
                        <a:rPr lang="en-US" altLang="zh-CN" sz="15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Nil</a:t>
                      </a:r>
                      <a:endParaRPr lang="zh-CN" altLang="zh-CN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500" baseline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Inf, </a:t>
                      </a:r>
                      <a:r>
                        <a:rPr lang="en-US" altLang="zh-CN" sz="15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Nil</a:t>
                      </a:r>
                      <a:endParaRPr lang="zh-CN" altLang="zh-CN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59952550"/>
                  </a:ext>
                </a:extLst>
              </a:tr>
              <a:tr h="374727">
                <a:tc>
                  <a:txBody>
                    <a:bodyPr/>
                    <a:lstStyle/>
                    <a:p>
                      <a:pPr marL="40640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50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5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 Nil</a:t>
                      </a:r>
                      <a:endParaRPr lang="zh-CN" altLang="zh-CN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spcBef>
                          <a:spcPts val="230"/>
                        </a:spcBef>
                        <a:spcAft>
                          <a:spcPts val="0"/>
                        </a:spcAft>
                      </a:pPr>
                      <a:r>
                        <a:rPr lang="en-US" sz="150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 v0</a:t>
                      </a:r>
                      <a:endParaRPr lang="zh-CN" sz="15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spcBef>
                          <a:spcPts val="230"/>
                        </a:spcBef>
                        <a:spcAft>
                          <a:spcPts val="0"/>
                        </a:spcAft>
                      </a:pPr>
                      <a:r>
                        <a:rPr lang="en-US" sz="150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 v0</a:t>
                      </a:r>
                      <a:endParaRPr lang="zh-CN" sz="15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spcBef>
                          <a:spcPts val="230"/>
                        </a:spcBef>
                        <a:spcAft>
                          <a:spcPts val="0"/>
                        </a:spcAft>
                      </a:pPr>
                      <a:r>
                        <a:rPr lang="en-US" sz="150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−7, v1</a:t>
                      </a:r>
                      <a:endParaRPr lang="zh-CN" sz="15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180">
                        <a:spcBef>
                          <a:spcPts val="230"/>
                        </a:spcBef>
                        <a:spcAft>
                          <a:spcPts val="0"/>
                        </a:spcAft>
                      </a:pPr>
                      <a:r>
                        <a:rPr lang="en-US" sz="150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−5, v3</a:t>
                      </a:r>
                      <a:endParaRPr lang="zh-CN" sz="15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180">
                        <a:spcBef>
                          <a:spcPts val="230"/>
                        </a:spcBef>
                        <a:spcAft>
                          <a:spcPts val="0"/>
                        </a:spcAft>
                      </a:pPr>
                      <a:r>
                        <a:rPr lang="en-US" sz="150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−3, v4</a:t>
                      </a:r>
                      <a:endParaRPr lang="zh-CN" sz="15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>
                        <a:spcBef>
                          <a:spcPts val="230"/>
                        </a:spcBef>
                        <a:spcAft>
                          <a:spcPts val="0"/>
                        </a:spcAft>
                      </a:pPr>
                      <a:r>
                        <a:rPr lang="en-US" sz="150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 v0</a:t>
                      </a:r>
                      <a:endParaRPr lang="zh-CN" sz="15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65965817"/>
                  </a:ext>
                </a:extLst>
              </a:tr>
              <a:tr h="374727">
                <a:tc>
                  <a:txBody>
                    <a:bodyPr/>
                    <a:lstStyle/>
                    <a:p>
                      <a:pPr marL="40640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50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5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5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 Nil</a:t>
                      </a:r>
                      <a:endParaRPr lang="zh-CN" altLang="zh-CN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spcBef>
                          <a:spcPts val="230"/>
                        </a:spcBef>
                        <a:spcAft>
                          <a:spcPts val="0"/>
                        </a:spcAft>
                      </a:pPr>
                      <a:r>
                        <a:rPr lang="en-US" sz="150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 v0</a:t>
                      </a:r>
                      <a:endParaRPr lang="zh-CN" sz="15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spcBef>
                          <a:spcPts val="230"/>
                        </a:spcBef>
                        <a:spcAft>
                          <a:spcPts val="0"/>
                        </a:spcAft>
                      </a:pPr>
                      <a:r>
                        <a:rPr lang="en-US" sz="150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−1, v3</a:t>
                      </a:r>
                      <a:endParaRPr lang="zh-CN" sz="15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spcBef>
                          <a:spcPts val="230"/>
                        </a:spcBef>
                        <a:spcAft>
                          <a:spcPts val="0"/>
                        </a:spcAft>
                      </a:pPr>
                      <a:r>
                        <a:rPr lang="en-US" sz="150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−7, v1</a:t>
                      </a:r>
                      <a:endParaRPr lang="zh-CN" sz="15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180">
                        <a:spcBef>
                          <a:spcPts val="230"/>
                        </a:spcBef>
                        <a:spcAft>
                          <a:spcPts val="0"/>
                        </a:spcAft>
                      </a:pPr>
                      <a:r>
                        <a:rPr lang="en-US" sz="150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−5, v3</a:t>
                      </a:r>
                      <a:endParaRPr lang="zh-CN" sz="15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180">
                        <a:spcBef>
                          <a:spcPts val="230"/>
                        </a:spcBef>
                        <a:spcAft>
                          <a:spcPts val="0"/>
                        </a:spcAft>
                      </a:pPr>
                      <a:r>
                        <a:rPr lang="en-US" sz="150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−3, v4</a:t>
                      </a:r>
                      <a:endParaRPr lang="zh-CN" sz="15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>
                        <a:spcBef>
                          <a:spcPts val="230"/>
                        </a:spcBef>
                        <a:spcAft>
                          <a:spcPts val="0"/>
                        </a:spcAft>
                      </a:pPr>
                      <a:r>
                        <a:rPr lang="en-US" sz="150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 v0</a:t>
                      </a:r>
                      <a:endParaRPr lang="zh-CN" sz="15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93264129"/>
                  </a:ext>
                </a:extLst>
              </a:tr>
              <a:tr h="374727">
                <a:tc>
                  <a:txBody>
                    <a:bodyPr/>
                    <a:lstStyle/>
                    <a:p>
                      <a:pPr marL="40640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50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5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5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 Nil</a:t>
                      </a:r>
                      <a:endParaRPr lang="zh-CN" altLang="zh-CN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spcBef>
                          <a:spcPts val="230"/>
                        </a:spcBef>
                        <a:spcAft>
                          <a:spcPts val="0"/>
                        </a:spcAft>
                      </a:pPr>
                      <a:r>
                        <a:rPr lang="en-US" sz="150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 v0</a:t>
                      </a:r>
                      <a:endParaRPr lang="zh-CN" sz="15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spcBef>
                          <a:spcPts val="230"/>
                        </a:spcBef>
                        <a:spcAft>
                          <a:spcPts val="0"/>
                        </a:spcAft>
                      </a:pPr>
                      <a:r>
                        <a:rPr lang="en-US" sz="150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−1, v3</a:t>
                      </a:r>
                      <a:endParaRPr lang="zh-CN" sz="15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spcBef>
                          <a:spcPts val="230"/>
                        </a:spcBef>
                        <a:spcAft>
                          <a:spcPts val="0"/>
                        </a:spcAft>
                      </a:pPr>
                      <a:r>
                        <a:rPr lang="en-US" sz="150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−7, v1</a:t>
                      </a:r>
                      <a:endParaRPr lang="zh-CN" sz="15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180">
                        <a:spcBef>
                          <a:spcPts val="230"/>
                        </a:spcBef>
                        <a:spcAft>
                          <a:spcPts val="0"/>
                        </a:spcAft>
                      </a:pPr>
                      <a:r>
                        <a:rPr lang="en-US" sz="150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−5, v3</a:t>
                      </a:r>
                      <a:endParaRPr lang="zh-CN" sz="15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180">
                        <a:spcBef>
                          <a:spcPts val="230"/>
                        </a:spcBef>
                        <a:spcAft>
                          <a:spcPts val="0"/>
                        </a:spcAft>
                      </a:pPr>
                      <a:r>
                        <a:rPr lang="en-US" sz="150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−3, v4</a:t>
                      </a:r>
                      <a:endParaRPr lang="zh-CN" sz="15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>
                        <a:spcBef>
                          <a:spcPts val="230"/>
                        </a:spcBef>
                        <a:spcAft>
                          <a:spcPts val="0"/>
                        </a:spcAft>
                      </a:pPr>
                      <a:r>
                        <a:rPr lang="en-US" sz="150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 v0</a:t>
                      </a:r>
                      <a:endParaRPr lang="zh-CN" sz="15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7262773"/>
                  </a:ext>
                </a:extLst>
              </a:tr>
              <a:tr h="374727">
                <a:tc>
                  <a:txBody>
                    <a:bodyPr/>
                    <a:lstStyle/>
                    <a:p>
                      <a:pPr marL="40640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50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5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5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 Nil</a:t>
                      </a:r>
                      <a:endParaRPr lang="zh-CN" altLang="zh-CN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spcBef>
                          <a:spcPts val="230"/>
                        </a:spcBef>
                        <a:spcAft>
                          <a:spcPts val="0"/>
                        </a:spcAft>
                      </a:pPr>
                      <a:r>
                        <a:rPr lang="en-US" sz="150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 v0</a:t>
                      </a:r>
                      <a:endParaRPr lang="zh-CN" sz="15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spcBef>
                          <a:spcPts val="230"/>
                        </a:spcBef>
                        <a:spcAft>
                          <a:spcPts val="0"/>
                        </a:spcAft>
                      </a:pPr>
                      <a:r>
                        <a:rPr lang="en-US" sz="150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−1, v3</a:t>
                      </a:r>
                      <a:endParaRPr lang="zh-CN" sz="15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spcBef>
                          <a:spcPts val="230"/>
                        </a:spcBef>
                        <a:spcAft>
                          <a:spcPts val="0"/>
                        </a:spcAft>
                      </a:pPr>
                      <a:r>
                        <a:rPr lang="en-US" sz="150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−7, v1</a:t>
                      </a:r>
                      <a:endParaRPr lang="zh-CN" sz="15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180">
                        <a:spcBef>
                          <a:spcPts val="230"/>
                        </a:spcBef>
                        <a:spcAft>
                          <a:spcPts val="0"/>
                        </a:spcAft>
                      </a:pPr>
                      <a:r>
                        <a:rPr lang="en-US" sz="150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−5, v3</a:t>
                      </a:r>
                      <a:endParaRPr lang="zh-CN" sz="15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180">
                        <a:spcBef>
                          <a:spcPts val="230"/>
                        </a:spcBef>
                        <a:spcAft>
                          <a:spcPts val="0"/>
                        </a:spcAft>
                      </a:pPr>
                      <a:r>
                        <a:rPr lang="en-US" sz="150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−3, v4</a:t>
                      </a:r>
                      <a:endParaRPr lang="zh-CN" sz="15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>
                        <a:spcBef>
                          <a:spcPts val="230"/>
                        </a:spcBef>
                        <a:spcAft>
                          <a:spcPts val="0"/>
                        </a:spcAft>
                      </a:pPr>
                      <a:r>
                        <a:rPr lang="en-US" sz="150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 v0</a:t>
                      </a:r>
                      <a:endParaRPr lang="zh-CN" sz="15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83375762"/>
                  </a:ext>
                </a:extLst>
              </a:tr>
              <a:tr h="374727">
                <a:tc>
                  <a:txBody>
                    <a:bodyPr/>
                    <a:lstStyle/>
                    <a:p>
                      <a:pPr marL="40640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50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5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5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 Nil</a:t>
                      </a:r>
                      <a:endParaRPr lang="zh-CN" altLang="zh-CN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spcBef>
                          <a:spcPts val="230"/>
                        </a:spcBef>
                        <a:spcAft>
                          <a:spcPts val="0"/>
                        </a:spcAft>
                      </a:pPr>
                      <a:r>
                        <a:rPr lang="en-US" sz="150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 v0</a:t>
                      </a:r>
                      <a:endParaRPr lang="zh-CN" sz="15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spcBef>
                          <a:spcPts val="230"/>
                        </a:spcBef>
                        <a:spcAft>
                          <a:spcPts val="0"/>
                        </a:spcAft>
                      </a:pPr>
                      <a:r>
                        <a:rPr lang="en-US" sz="150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−1, v3</a:t>
                      </a:r>
                      <a:endParaRPr lang="zh-CN" sz="15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spcBef>
                          <a:spcPts val="230"/>
                        </a:spcBef>
                        <a:spcAft>
                          <a:spcPts val="0"/>
                        </a:spcAft>
                      </a:pPr>
                      <a:r>
                        <a:rPr lang="en-US" sz="150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−7, v1</a:t>
                      </a:r>
                      <a:endParaRPr lang="zh-CN" sz="15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180">
                        <a:spcBef>
                          <a:spcPts val="230"/>
                        </a:spcBef>
                        <a:spcAft>
                          <a:spcPts val="0"/>
                        </a:spcAft>
                      </a:pPr>
                      <a:r>
                        <a:rPr lang="en-US" sz="150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−5, v3</a:t>
                      </a:r>
                      <a:endParaRPr lang="zh-CN" sz="15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180">
                        <a:spcBef>
                          <a:spcPts val="230"/>
                        </a:spcBef>
                        <a:spcAft>
                          <a:spcPts val="0"/>
                        </a:spcAft>
                      </a:pPr>
                      <a:r>
                        <a:rPr lang="en-US" sz="150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−3, v4</a:t>
                      </a:r>
                      <a:endParaRPr lang="zh-CN" sz="15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>
                        <a:spcBef>
                          <a:spcPts val="230"/>
                        </a:spcBef>
                        <a:spcAft>
                          <a:spcPts val="0"/>
                        </a:spcAft>
                      </a:pPr>
                      <a:r>
                        <a:rPr lang="en-US" sz="150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 v0</a:t>
                      </a:r>
                      <a:endParaRPr lang="zh-CN" sz="15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2349180"/>
                  </a:ext>
                </a:extLst>
              </a:tr>
              <a:tr h="374727">
                <a:tc>
                  <a:txBody>
                    <a:bodyPr/>
                    <a:lstStyle/>
                    <a:p>
                      <a:pPr marL="40640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500" b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500" b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 Nil</a:t>
                      </a:r>
                      <a:endParaRPr lang="zh-CN" altLang="zh-CN" sz="1500" b="1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spcBef>
                          <a:spcPts val="230"/>
                        </a:spcBef>
                        <a:spcAft>
                          <a:spcPts val="0"/>
                        </a:spcAft>
                      </a:pPr>
                      <a:r>
                        <a:rPr lang="en-US" sz="1500" b="1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 v0</a:t>
                      </a:r>
                      <a:endParaRPr lang="zh-CN" sz="15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spcBef>
                          <a:spcPts val="230"/>
                        </a:spcBef>
                        <a:spcAft>
                          <a:spcPts val="0"/>
                        </a:spcAft>
                      </a:pPr>
                      <a:r>
                        <a:rPr lang="en-US" sz="1500" b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-1, v3</a:t>
                      </a:r>
                      <a:endParaRPr lang="zh-CN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spcBef>
                          <a:spcPts val="230"/>
                        </a:spcBef>
                        <a:spcAft>
                          <a:spcPts val="0"/>
                        </a:spcAft>
                      </a:pPr>
                      <a:r>
                        <a:rPr lang="en-US" sz="1500" b="1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-7, v1</a:t>
                      </a:r>
                      <a:endParaRPr lang="zh-CN" sz="15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180">
                        <a:spcBef>
                          <a:spcPts val="230"/>
                        </a:spcBef>
                        <a:spcAft>
                          <a:spcPts val="0"/>
                        </a:spcAft>
                      </a:pPr>
                      <a:r>
                        <a:rPr lang="en-US" sz="1500" b="1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-5, v3</a:t>
                      </a:r>
                      <a:endParaRPr lang="zh-CN" sz="15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180">
                        <a:spcBef>
                          <a:spcPts val="230"/>
                        </a:spcBef>
                        <a:spcAft>
                          <a:spcPts val="0"/>
                        </a:spcAft>
                      </a:pPr>
                      <a:r>
                        <a:rPr lang="en-US" sz="1500" b="1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-3, v4</a:t>
                      </a:r>
                      <a:endParaRPr lang="zh-CN" sz="15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>
                        <a:spcBef>
                          <a:spcPts val="230"/>
                        </a:spcBef>
                        <a:spcAft>
                          <a:spcPts val="0"/>
                        </a:spcAft>
                      </a:pPr>
                      <a:r>
                        <a:rPr lang="en-US" sz="1500" b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 v0</a:t>
                      </a:r>
                      <a:endParaRPr lang="zh-CN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8964016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005E86D-4526-4D7E-9EDF-6AC1785B9C7E}"/>
              </a:ext>
            </a:extLst>
          </p:cNvPr>
          <p:cNvSpPr/>
          <p:nvPr/>
        </p:nvSpPr>
        <p:spPr>
          <a:xfrm>
            <a:off x="852458" y="2776727"/>
            <a:ext cx="76495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v1: 0</a:t>
            </a:r>
            <a:endParaRPr lang="en-US" altLang="zh-CN" dirty="0"/>
          </a:p>
          <a:p>
            <a:r>
              <a:rPr lang="zh-CN" altLang="en-US" dirty="0"/>
              <a:t>v2: -1</a:t>
            </a:r>
            <a:endParaRPr lang="en-US" altLang="zh-CN" dirty="0"/>
          </a:p>
          <a:p>
            <a:r>
              <a:rPr lang="zh-CN" altLang="en-US" dirty="0"/>
              <a:t>v3: -7</a:t>
            </a:r>
            <a:endParaRPr lang="en-US" altLang="zh-CN" dirty="0"/>
          </a:p>
          <a:p>
            <a:r>
              <a:rPr lang="zh-CN" altLang="en-US" dirty="0"/>
              <a:t>v4: -5</a:t>
            </a:r>
            <a:endParaRPr lang="en-US" altLang="zh-CN" dirty="0"/>
          </a:p>
          <a:p>
            <a:r>
              <a:rPr lang="zh-CN" altLang="en-US" dirty="0"/>
              <a:t>v5: -3</a:t>
            </a:r>
            <a:endParaRPr lang="en-US" altLang="zh-CN" dirty="0"/>
          </a:p>
          <a:p>
            <a:r>
              <a:rPr lang="zh-CN" altLang="en-US" dirty="0"/>
              <a:t>v6: 0</a:t>
            </a:r>
          </a:p>
        </p:txBody>
      </p:sp>
    </p:spTree>
    <p:extLst>
      <p:ext uri="{BB962C8B-B14F-4D97-AF65-F5344CB8AC3E}">
        <p14:creationId xmlns:p14="http://schemas.microsoft.com/office/powerpoint/2010/main" val="2255437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A198A4-1027-43AA-99B6-2A28636E6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85" y="243898"/>
            <a:ext cx="11153775" cy="17335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5262FCB-4804-4B86-8FD8-1FF7787DDD7A}"/>
              </a:ext>
            </a:extLst>
          </p:cNvPr>
          <p:cNvSpPr/>
          <p:nvPr/>
        </p:nvSpPr>
        <p:spPr>
          <a:xfrm>
            <a:off x="703840" y="1977448"/>
            <a:ext cx="107326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altLang="zh-CN" dirty="0"/>
              <a:t>Constructing New Graph G’ with MST and missing edge</a:t>
            </a:r>
          </a:p>
          <a:p>
            <a:pPr marL="342900" indent="-342900">
              <a:buAutoNum type="arabicParenR"/>
            </a:pPr>
            <a:r>
              <a:rPr lang="en-US" altLang="zh-CN" dirty="0"/>
              <a:t>Run DFS on G’ to find the cycle. Start from a node on the missing edge</a:t>
            </a:r>
          </a:p>
          <a:p>
            <a:pPr marL="342900" indent="-342900">
              <a:buAutoNum type="arabicParenR"/>
            </a:pPr>
            <a:r>
              <a:rPr lang="en-US" altLang="zh-CN" dirty="0"/>
              <a:t>Remove the  edge with maximum weight in the cycle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68F3FA-8862-4AE2-BFFC-C3E7F2600F97}"/>
              </a:ext>
            </a:extLst>
          </p:cNvPr>
          <p:cNvSpPr/>
          <p:nvPr/>
        </p:nvSpPr>
        <p:spPr>
          <a:xfrm>
            <a:off x="703840" y="34290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Complexity: Let n = |V|</a:t>
            </a:r>
            <a:endParaRPr lang="en-US" altLang="zh-CN" dirty="0"/>
          </a:p>
          <a:p>
            <a:r>
              <a:rPr lang="zh-CN" altLang="en-US" dirty="0"/>
              <a:t>O(|V| + |E|) = O(n + n) = O(n) time for DFS</a:t>
            </a:r>
          </a:p>
        </p:txBody>
      </p:sp>
    </p:spTree>
    <p:extLst>
      <p:ext uri="{BB962C8B-B14F-4D97-AF65-F5344CB8AC3E}">
        <p14:creationId xmlns:p14="http://schemas.microsoft.com/office/powerpoint/2010/main" val="490017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7B1FB5-4515-420C-943C-4B77C331D306}"/>
              </a:ext>
            </a:extLst>
          </p:cNvPr>
          <p:cNvSpPr/>
          <p:nvPr/>
        </p:nvSpPr>
        <p:spPr>
          <a:xfrm>
            <a:off x="1099127" y="1536298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arenR"/>
            </a:pPr>
            <a:r>
              <a:rPr lang="zh-CN" altLang="en-US" dirty="0"/>
              <a:t>Create the graph G' using the edges from the MST and the n edges coming from the new vertex.</a:t>
            </a:r>
            <a:endParaRPr lang="en-US" altLang="zh-CN" dirty="0"/>
          </a:p>
          <a:p>
            <a:pPr marL="342900" indent="-342900">
              <a:buAutoNum type="arabicParenR"/>
            </a:pPr>
            <a:r>
              <a:rPr lang="zh-CN" altLang="en-US" dirty="0"/>
              <a:t> Run Prim's Algorithm with the new vertex as the starting vertex.</a:t>
            </a:r>
            <a:endParaRPr lang="en-US" altLang="zh-CN" dirty="0"/>
          </a:p>
          <a:p>
            <a:pPr marL="342900" indent="-342900">
              <a:buAutoNum type="arabicParenR"/>
            </a:pPr>
            <a:r>
              <a:rPr lang="zh-CN" altLang="en-US" dirty="0"/>
              <a:t>Return the MST from the algorithm from step 2.The runtime would be O(n log n) since the number of edges being considered is on the order of n (or 2n - 1 to be exact). </a:t>
            </a:r>
            <a:endParaRPr lang="en-US" altLang="zh-CN" dirty="0"/>
          </a:p>
          <a:p>
            <a:pPr marL="342900" indent="-342900">
              <a:buAutoNum type="arabicParenR"/>
            </a:pPr>
            <a:endParaRPr lang="en-US" altLang="zh-CN" dirty="0"/>
          </a:p>
          <a:p>
            <a:r>
              <a:rPr lang="zh-CN" altLang="en-US" dirty="0"/>
              <a:t>This is much better than Prim's or Kruskal's, which would be O(|E|log|V|) ~= O(n^2logn)</a:t>
            </a:r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1DC152-A31D-4D65-A6BC-EBDD7DEA3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89"/>
            <a:ext cx="118110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8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EC67D0-6F38-4A8D-8E69-D6F4883CB50C}"/>
              </a:ext>
            </a:extLst>
          </p:cNvPr>
          <p:cNvSpPr/>
          <p:nvPr/>
        </p:nvSpPr>
        <p:spPr>
          <a:xfrm>
            <a:off x="628073" y="2274838"/>
            <a:ext cx="85159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c) Let T and T' be distinct MSTs for G. Pick the edge e = (x, y) with minimum weight such that this edge is in either T or T', but not both. WLOG assume e in T. The weight of e must be greater than the weights of every edge f on the path from x to y in T' (otherwise e would've been included in T'). But, this means that all of those edges f must be in T as well. Since e is in T, this creates a cycle in T, contradicting the assumption T is a tree.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87FBB6-3752-451E-996F-0BF2402BE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39" y="481445"/>
            <a:ext cx="113823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18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096D28-05E8-44BD-8D0A-EBE44C36D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1937"/>
            <a:ext cx="11706225" cy="32861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1CD17E8-F964-428E-AE42-763510143C10}"/>
              </a:ext>
            </a:extLst>
          </p:cNvPr>
          <p:cNvSpPr/>
          <p:nvPr/>
        </p:nvSpPr>
        <p:spPr>
          <a:xfrm>
            <a:off x="1229117" y="3548062"/>
            <a:ext cx="8915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a) True</a:t>
            </a:r>
            <a:endParaRPr lang="en-US" altLang="zh-CN" dirty="0"/>
          </a:p>
          <a:p>
            <a:r>
              <a:rPr lang="zh-CN" altLang="en-US" dirty="0"/>
              <a:t>b) True</a:t>
            </a:r>
            <a:endParaRPr lang="en-US" altLang="zh-CN" dirty="0"/>
          </a:p>
          <a:p>
            <a:r>
              <a:rPr lang="zh-CN" altLang="en-US" dirty="0"/>
              <a:t>c) True</a:t>
            </a:r>
            <a:endParaRPr lang="en-US" altLang="zh-CN" dirty="0"/>
          </a:p>
          <a:p>
            <a:r>
              <a:rPr lang="zh-CN" altLang="en-US" dirty="0"/>
              <a:t>d) True</a:t>
            </a:r>
          </a:p>
        </p:txBody>
      </p:sp>
    </p:spTree>
    <p:extLst>
      <p:ext uri="{BB962C8B-B14F-4D97-AF65-F5344CB8AC3E}">
        <p14:creationId xmlns:p14="http://schemas.microsoft.com/office/powerpoint/2010/main" val="3784793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F277A1-021E-40D5-B896-B884B7270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003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B6C819-29BD-480C-A999-81E0444DC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49" y="1028700"/>
            <a:ext cx="4381500" cy="2400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AE6329-FD3C-4F91-A8EC-79F433A0E767}"/>
              </a:ext>
            </a:extLst>
          </p:cNvPr>
          <p:cNvSpPr/>
          <p:nvPr/>
        </p:nvSpPr>
        <p:spPr>
          <a:xfrm>
            <a:off x="1799180" y="4457700"/>
            <a:ext cx="77105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E, C, D, A, B, S, H, G, F</a:t>
            </a:r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8D6ECE-731F-48A9-B1DB-DEB78C865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8849" y="1277216"/>
            <a:ext cx="66579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203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2FDA27-086F-41F6-B10F-B65E15D65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99" y="501519"/>
            <a:ext cx="10857212" cy="24171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47C643E-951E-4945-B4C2-E43E006BDF3A}"/>
              </a:ext>
            </a:extLst>
          </p:cNvPr>
          <p:cNvSpPr/>
          <p:nvPr/>
        </p:nvSpPr>
        <p:spPr>
          <a:xfrm>
            <a:off x="3080273" y="1977632"/>
            <a:ext cx="888223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First part: {E}, {D}, {A}, {C}, {B}, {S}, {H}, {G}, {F}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Second part (after changing directions of the two edges): {E, D, A, C}, {B}, {S}, {H}, {G}, {F}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A07628-CBAC-43D5-B19A-E502043B9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96" y="1558155"/>
            <a:ext cx="2599678" cy="14809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4BA520-6E75-4EFC-8A02-311BD30DA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499" y="3679596"/>
            <a:ext cx="2841050" cy="167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70BD2D-96C5-4FF4-98E8-BE737E742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53" y="406544"/>
            <a:ext cx="7991475" cy="10572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64AB105-AD04-47B5-BE56-E58990E53DE3}"/>
              </a:ext>
            </a:extLst>
          </p:cNvPr>
          <p:cNvSpPr/>
          <p:nvPr/>
        </p:nvSpPr>
        <p:spPr>
          <a:xfrm>
            <a:off x="988291" y="1681018"/>
            <a:ext cx="86175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Each person at the party can only shake hands with 0 to n-1 people. If everyone shook hands with someone, then it cannot be the case that one person shook hands with 0 people. So, either there is a case of 0 or n-1, but not both. This is n-1 possibilities. By pigeonhole principle, two people must shake hands with the same number of people.</a:t>
            </a:r>
          </a:p>
        </p:txBody>
      </p:sp>
    </p:spTree>
    <p:extLst>
      <p:ext uri="{BB962C8B-B14F-4D97-AF65-F5344CB8AC3E}">
        <p14:creationId xmlns:p14="http://schemas.microsoft.com/office/powerpoint/2010/main" val="3414626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C3EE4B-D7F9-42C6-8585-94A0DBCCB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80720"/>
            <a:ext cx="6604000" cy="14090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3BC65B1-B248-44FA-9BC5-AC5E4D3DC8AA}"/>
              </a:ext>
            </a:extLst>
          </p:cNvPr>
          <p:cNvSpPr/>
          <p:nvPr/>
        </p:nvSpPr>
        <p:spPr>
          <a:xfrm>
            <a:off x="1043709" y="1512076"/>
            <a:ext cx="7970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MIN: 14, MAX: 17.    ~15 cases</a:t>
            </a:r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AA7D25-69F6-477A-8578-41182B252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632" y="1589801"/>
            <a:ext cx="5491912" cy="497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78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BAE366-8EB5-4768-BCD7-D4D8ACBCF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725275" cy="41814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C1BDD16-8F74-446A-8D27-DC60596AF704}"/>
              </a:ext>
            </a:extLst>
          </p:cNvPr>
          <p:cNvSpPr/>
          <p:nvPr/>
        </p:nvSpPr>
        <p:spPr>
          <a:xfrm>
            <a:off x="476127" y="4971534"/>
            <a:ext cx="8686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Order: </a:t>
            </a:r>
            <a:r>
              <a:rPr lang="zh-CN" altLang="en-US" dirty="0"/>
              <a:t>AS, GH, AB, CF, BC, BE, DE, DG</a:t>
            </a:r>
            <a:endParaRPr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47BFB5-4208-46EE-A258-74A013915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937" y="1801092"/>
            <a:ext cx="6073455" cy="219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81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BD6607-84B0-499A-AB20-26D75BFCF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46" y="153409"/>
            <a:ext cx="10591800" cy="3133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60CFF4-FEC4-404B-85E9-73325BDAF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841" y="948314"/>
            <a:ext cx="4152900" cy="18764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5DF8FE-46ED-434D-BE5A-C2E70152F94A}"/>
              </a:ext>
            </a:extLst>
          </p:cNvPr>
          <p:cNvSpPr/>
          <p:nvPr/>
        </p:nvSpPr>
        <p:spPr>
          <a:xfrm>
            <a:off x="1477698" y="4251098"/>
            <a:ext cx="3837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Order: </a:t>
            </a:r>
            <a:r>
              <a:rPr lang="zh-CN" altLang="en-US" dirty="0"/>
              <a:t>SB, SA, AD, DE, EF, FH, HG, CF</a:t>
            </a:r>
          </a:p>
        </p:txBody>
      </p:sp>
    </p:spTree>
    <p:extLst>
      <p:ext uri="{BB962C8B-B14F-4D97-AF65-F5344CB8AC3E}">
        <p14:creationId xmlns:p14="http://schemas.microsoft.com/office/powerpoint/2010/main" val="1618453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6AB321-DED7-4A16-9475-4DDDD4660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2093"/>
            <a:ext cx="11487150" cy="3943350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CE75EAA-6722-4C6F-9635-B85D1DCC7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362615"/>
              </p:ext>
            </p:extLst>
          </p:nvPr>
        </p:nvGraphicFramePr>
        <p:xfrm>
          <a:off x="4608945" y="951344"/>
          <a:ext cx="7296730" cy="4409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673">
                  <a:extLst>
                    <a:ext uri="{9D8B030D-6E8A-4147-A177-3AD203B41FA5}">
                      <a16:colId xmlns:a16="http://schemas.microsoft.com/office/drawing/2014/main" val="2909833942"/>
                    </a:ext>
                  </a:extLst>
                </a:gridCol>
                <a:gridCol w="729673">
                  <a:extLst>
                    <a:ext uri="{9D8B030D-6E8A-4147-A177-3AD203B41FA5}">
                      <a16:colId xmlns:a16="http://schemas.microsoft.com/office/drawing/2014/main" val="1061880720"/>
                    </a:ext>
                  </a:extLst>
                </a:gridCol>
                <a:gridCol w="729673">
                  <a:extLst>
                    <a:ext uri="{9D8B030D-6E8A-4147-A177-3AD203B41FA5}">
                      <a16:colId xmlns:a16="http://schemas.microsoft.com/office/drawing/2014/main" val="3570329926"/>
                    </a:ext>
                  </a:extLst>
                </a:gridCol>
                <a:gridCol w="729673">
                  <a:extLst>
                    <a:ext uri="{9D8B030D-6E8A-4147-A177-3AD203B41FA5}">
                      <a16:colId xmlns:a16="http://schemas.microsoft.com/office/drawing/2014/main" val="4212254637"/>
                    </a:ext>
                  </a:extLst>
                </a:gridCol>
                <a:gridCol w="729673">
                  <a:extLst>
                    <a:ext uri="{9D8B030D-6E8A-4147-A177-3AD203B41FA5}">
                      <a16:colId xmlns:a16="http://schemas.microsoft.com/office/drawing/2014/main" val="1288348567"/>
                    </a:ext>
                  </a:extLst>
                </a:gridCol>
                <a:gridCol w="729673">
                  <a:extLst>
                    <a:ext uri="{9D8B030D-6E8A-4147-A177-3AD203B41FA5}">
                      <a16:colId xmlns:a16="http://schemas.microsoft.com/office/drawing/2014/main" val="3589534746"/>
                    </a:ext>
                  </a:extLst>
                </a:gridCol>
                <a:gridCol w="729673">
                  <a:extLst>
                    <a:ext uri="{9D8B030D-6E8A-4147-A177-3AD203B41FA5}">
                      <a16:colId xmlns:a16="http://schemas.microsoft.com/office/drawing/2014/main" val="807331444"/>
                    </a:ext>
                  </a:extLst>
                </a:gridCol>
                <a:gridCol w="729673">
                  <a:extLst>
                    <a:ext uri="{9D8B030D-6E8A-4147-A177-3AD203B41FA5}">
                      <a16:colId xmlns:a16="http://schemas.microsoft.com/office/drawing/2014/main" val="3340034903"/>
                    </a:ext>
                  </a:extLst>
                </a:gridCol>
                <a:gridCol w="729673">
                  <a:extLst>
                    <a:ext uri="{9D8B030D-6E8A-4147-A177-3AD203B41FA5}">
                      <a16:colId xmlns:a16="http://schemas.microsoft.com/office/drawing/2014/main" val="3797212255"/>
                    </a:ext>
                  </a:extLst>
                </a:gridCol>
                <a:gridCol w="729673">
                  <a:extLst>
                    <a:ext uri="{9D8B030D-6E8A-4147-A177-3AD203B41FA5}">
                      <a16:colId xmlns:a16="http://schemas.microsoft.com/office/drawing/2014/main" val="1741368813"/>
                    </a:ext>
                  </a:extLst>
                </a:gridCol>
              </a:tblGrid>
              <a:tr h="403881">
                <a:tc>
                  <a:txBody>
                    <a:bodyPr/>
                    <a:lstStyle/>
                    <a:p>
                      <a:pPr marL="4127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Iteration</a:t>
                      </a:r>
                      <a:endParaRPr lang="zh-CN" sz="106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sz="106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sz="106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sz="106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sz="106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sz="106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sz="106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sz="106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  <a:endParaRPr lang="zh-CN" sz="106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  <a:endParaRPr lang="zh-CN" sz="106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44866132"/>
                  </a:ext>
                </a:extLst>
              </a:tr>
              <a:tr h="403881">
                <a:tc>
                  <a:txBody>
                    <a:bodyPr/>
                    <a:lstStyle/>
                    <a:p>
                      <a:pPr marL="4127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06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 Nil</a:t>
                      </a:r>
                      <a:endParaRPr lang="zh-CN" sz="106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 , </a:t>
                      </a:r>
                      <a:r>
                        <a:rPr lang="en-US" sz="106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Nil</a:t>
                      </a:r>
                      <a:endParaRPr lang="zh-CN" sz="106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60" baseline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 , </a:t>
                      </a:r>
                      <a:r>
                        <a:rPr lang="en-US" altLang="zh-CN" sz="106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Nil</a:t>
                      </a:r>
                      <a:endParaRPr lang="zh-CN" altLang="zh-CN" sz="106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60" baseline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 , </a:t>
                      </a:r>
                      <a:r>
                        <a:rPr lang="en-US" altLang="zh-CN" sz="106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Nil</a:t>
                      </a:r>
                      <a:endParaRPr lang="zh-CN" altLang="zh-CN" sz="106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60" baseline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 , </a:t>
                      </a:r>
                      <a:r>
                        <a:rPr lang="en-US" altLang="zh-CN" sz="106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Nil</a:t>
                      </a:r>
                      <a:endParaRPr lang="zh-CN" altLang="zh-CN" sz="106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60" baseline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 , </a:t>
                      </a:r>
                      <a:r>
                        <a:rPr lang="en-US" altLang="zh-CN" sz="106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Nil</a:t>
                      </a:r>
                      <a:endParaRPr lang="zh-CN" altLang="zh-CN" sz="106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60" baseline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 , </a:t>
                      </a:r>
                      <a:r>
                        <a:rPr lang="en-US" altLang="zh-CN" sz="106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Nil</a:t>
                      </a:r>
                      <a:endParaRPr lang="zh-CN" altLang="zh-CN" sz="106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60" baseline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 , </a:t>
                      </a:r>
                      <a:r>
                        <a:rPr lang="en-US" altLang="zh-CN" sz="106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Nil</a:t>
                      </a:r>
                      <a:endParaRPr lang="zh-CN" altLang="zh-CN" sz="106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60" baseline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 , </a:t>
                      </a:r>
                      <a:r>
                        <a:rPr lang="en-US" altLang="zh-CN" sz="106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Nil</a:t>
                      </a:r>
                      <a:endParaRPr lang="zh-CN" altLang="zh-CN" sz="106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08509833"/>
                  </a:ext>
                </a:extLst>
              </a:tr>
              <a:tr h="403881">
                <a:tc>
                  <a:txBody>
                    <a:bodyPr/>
                    <a:lstStyle/>
                    <a:p>
                      <a:pPr marL="4127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06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="1" baseline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 NIL</a:t>
                      </a:r>
                      <a:endParaRPr lang="zh-CN" sz="1060" baseline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5, S</a:t>
                      </a:r>
                      <a:endParaRPr lang="zh-CN" sz="106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4, S</a:t>
                      </a:r>
                      <a:endParaRPr lang="zh-CN" sz="106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 S</a:t>
                      </a:r>
                      <a:endParaRPr lang="zh-CN" sz="106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60" baseline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 , </a:t>
                      </a:r>
                      <a:r>
                        <a:rPr lang="en-US" altLang="zh-CN" sz="106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Nil</a:t>
                      </a:r>
                      <a:endParaRPr lang="zh-CN" altLang="zh-CN" sz="106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60" baseline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 , </a:t>
                      </a:r>
                      <a:r>
                        <a:rPr lang="en-US" altLang="zh-CN" sz="106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Nil</a:t>
                      </a:r>
                      <a:endParaRPr lang="zh-CN" altLang="zh-CN" sz="106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60" baseline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 , </a:t>
                      </a:r>
                      <a:r>
                        <a:rPr lang="en-US" altLang="zh-CN" sz="106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Nil</a:t>
                      </a:r>
                      <a:endParaRPr lang="zh-CN" altLang="zh-CN" sz="106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60" baseline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 , </a:t>
                      </a:r>
                      <a:r>
                        <a:rPr lang="en-US" altLang="zh-CN" sz="106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Nil</a:t>
                      </a:r>
                      <a:endParaRPr lang="zh-CN" altLang="zh-CN" sz="106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60" baseline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 , </a:t>
                      </a:r>
                      <a:r>
                        <a:rPr lang="en-US" altLang="zh-CN" sz="106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Nil</a:t>
                      </a:r>
                      <a:endParaRPr lang="zh-CN" altLang="zh-CN" sz="106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95581650"/>
                  </a:ext>
                </a:extLst>
              </a:tr>
              <a:tr h="403881">
                <a:tc>
                  <a:txBody>
                    <a:bodyPr/>
                    <a:lstStyle/>
                    <a:p>
                      <a:pPr marL="4127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06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−</a:t>
                      </a:r>
                      <a:endParaRPr lang="zh-CN" sz="106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5, S</a:t>
                      </a:r>
                      <a:endParaRPr lang="zh-CN" sz="106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4, S</a:t>
                      </a:r>
                      <a:endParaRPr lang="zh-CN" sz="106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="1" baseline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 S</a:t>
                      </a:r>
                      <a:endParaRPr lang="zh-CN" sz="1060" baseline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60" baseline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 , </a:t>
                      </a:r>
                      <a:r>
                        <a:rPr lang="en-US" altLang="zh-CN" sz="106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Nil</a:t>
                      </a:r>
                      <a:endParaRPr lang="zh-CN" altLang="zh-CN" sz="106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60" baseline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 , </a:t>
                      </a:r>
                      <a:r>
                        <a:rPr lang="en-US" altLang="zh-CN" sz="106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Nil</a:t>
                      </a:r>
                      <a:endParaRPr lang="zh-CN" altLang="zh-CN" sz="106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10, C</a:t>
                      </a:r>
                      <a:endParaRPr lang="zh-CN" sz="106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60" baseline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 , </a:t>
                      </a:r>
                      <a:r>
                        <a:rPr lang="en-US" altLang="zh-CN" sz="106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Nil</a:t>
                      </a:r>
                      <a:endParaRPr lang="zh-CN" altLang="zh-CN" sz="106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60" baseline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 , </a:t>
                      </a:r>
                      <a:r>
                        <a:rPr lang="en-US" altLang="zh-CN" sz="106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Nil</a:t>
                      </a:r>
                      <a:endParaRPr lang="zh-CN" altLang="zh-CN" sz="106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0144214"/>
                  </a:ext>
                </a:extLst>
              </a:tr>
              <a:tr h="403881">
                <a:tc>
                  <a:txBody>
                    <a:bodyPr/>
                    <a:lstStyle/>
                    <a:p>
                      <a:pPr marL="4127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06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−</a:t>
                      </a:r>
                      <a:endParaRPr lang="zh-CN" sz="106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5, S</a:t>
                      </a:r>
                      <a:endParaRPr lang="zh-CN" sz="106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="1" baseline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4, S</a:t>
                      </a:r>
                      <a:endParaRPr lang="zh-CN" sz="1060" baseline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−</a:t>
                      </a:r>
                      <a:endParaRPr lang="zh-CN" sz="106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60" baseline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 , </a:t>
                      </a:r>
                      <a:r>
                        <a:rPr lang="en-US" altLang="zh-CN" sz="106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Nil</a:t>
                      </a:r>
                      <a:endParaRPr lang="zh-CN" altLang="zh-CN" sz="106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7, B</a:t>
                      </a:r>
                      <a:endParaRPr lang="zh-CN" sz="106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10, C</a:t>
                      </a:r>
                      <a:endParaRPr lang="zh-CN" sz="106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60" baseline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 , </a:t>
                      </a:r>
                      <a:r>
                        <a:rPr lang="en-US" altLang="zh-CN" sz="106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Nil</a:t>
                      </a:r>
                      <a:endParaRPr lang="zh-CN" altLang="zh-CN" sz="106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60" baseline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 , </a:t>
                      </a:r>
                      <a:r>
                        <a:rPr lang="en-US" altLang="zh-CN" sz="106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Nil</a:t>
                      </a:r>
                      <a:endParaRPr lang="zh-CN" altLang="zh-CN" sz="106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53773064"/>
                  </a:ext>
                </a:extLst>
              </a:tr>
              <a:tr h="403881">
                <a:tc>
                  <a:txBody>
                    <a:bodyPr/>
                    <a:lstStyle/>
                    <a:p>
                      <a:pPr marL="4127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06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−</a:t>
                      </a:r>
                      <a:endParaRPr lang="zh-CN" sz="106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="1" baseline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5, S</a:t>
                      </a:r>
                      <a:endParaRPr lang="zh-CN" sz="1060" baseline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−</a:t>
                      </a:r>
                      <a:endParaRPr lang="zh-CN" sz="106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−</a:t>
                      </a:r>
                      <a:endParaRPr lang="zh-CN" sz="106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6, A</a:t>
                      </a:r>
                      <a:endParaRPr lang="zh-CN" sz="106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7, B</a:t>
                      </a:r>
                      <a:endParaRPr lang="zh-CN" sz="106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10, C</a:t>
                      </a:r>
                      <a:endParaRPr lang="zh-CN" sz="106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60" baseline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 , </a:t>
                      </a:r>
                      <a:r>
                        <a:rPr lang="en-US" altLang="zh-CN" sz="106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Nil</a:t>
                      </a:r>
                      <a:endParaRPr lang="zh-CN" altLang="zh-CN" sz="106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60" baseline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 , </a:t>
                      </a:r>
                      <a:r>
                        <a:rPr lang="en-US" altLang="zh-CN" sz="106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Nil</a:t>
                      </a:r>
                      <a:endParaRPr lang="zh-CN" altLang="zh-CN" sz="106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82838768"/>
                  </a:ext>
                </a:extLst>
              </a:tr>
              <a:tr h="403881">
                <a:tc>
                  <a:txBody>
                    <a:bodyPr/>
                    <a:lstStyle/>
                    <a:p>
                      <a:pPr marL="4127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06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−</a:t>
                      </a:r>
                      <a:endParaRPr lang="zh-CN" sz="106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−</a:t>
                      </a:r>
                      <a:endParaRPr lang="zh-CN" sz="106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−</a:t>
                      </a:r>
                      <a:endParaRPr lang="zh-CN" sz="106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−</a:t>
                      </a:r>
                      <a:endParaRPr lang="zh-CN" sz="106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="1" baseline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6, A</a:t>
                      </a:r>
                      <a:endParaRPr lang="zh-CN" sz="1060" baseline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7, B</a:t>
                      </a:r>
                      <a:endParaRPr lang="zh-CN" sz="106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10, C</a:t>
                      </a:r>
                      <a:endParaRPr lang="zh-CN" sz="106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8, D</a:t>
                      </a:r>
                      <a:endParaRPr lang="zh-CN" sz="106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60" baseline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 , </a:t>
                      </a:r>
                      <a:r>
                        <a:rPr lang="en-US" altLang="zh-CN" sz="106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Nil</a:t>
                      </a:r>
                      <a:endParaRPr lang="zh-CN" altLang="zh-CN" sz="106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14387130"/>
                  </a:ext>
                </a:extLst>
              </a:tr>
              <a:tr h="403881">
                <a:tc>
                  <a:txBody>
                    <a:bodyPr/>
                    <a:lstStyle/>
                    <a:p>
                      <a:pPr marL="4127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106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−</a:t>
                      </a:r>
                      <a:endParaRPr lang="zh-CN" sz="106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−</a:t>
                      </a:r>
                      <a:endParaRPr lang="zh-CN" sz="106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−</a:t>
                      </a:r>
                      <a:endParaRPr lang="zh-CN" sz="106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−</a:t>
                      </a:r>
                      <a:endParaRPr lang="zh-CN" sz="106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−</a:t>
                      </a:r>
                      <a:endParaRPr lang="zh-CN" sz="106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="1" baseline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7, B</a:t>
                      </a:r>
                      <a:endParaRPr lang="zh-CN" sz="1060" baseline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10, C</a:t>
                      </a:r>
                      <a:endParaRPr lang="zh-CN" sz="106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8, D</a:t>
                      </a:r>
                      <a:endParaRPr lang="zh-CN" sz="106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60" baseline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 , </a:t>
                      </a:r>
                      <a:r>
                        <a:rPr lang="en-US" altLang="zh-CN" sz="106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Nil</a:t>
                      </a:r>
                      <a:endParaRPr lang="zh-CN" altLang="zh-CN" sz="106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1684752"/>
                  </a:ext>
                </a:extLst>
              </a:tr>
              <a:tr h="371135">
                <a:tc>
                  <a:txBody>
                    <a:bodyPr/>
                    <a:lstStyle/>
                    <a:p>
                      <a:pPr marL="4127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106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−</a:t>
                      </a:r>
                      <a:endParaRPr lang="zh-CN" sz="106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−</a:t>
                      </a:r>
                      <a:endParaRPr lang="zh-CN" sz="106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−</a:t>
                      </a:r>
                      <a:endParaRPr lang="zh-CN" sz="106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−</a:t>
                      </a:r>
                      <a:endParaRPr lang="zh-CN" sz="106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−</a:t>
                      </a:r>
                      <a:endParaRPr lang="zh-CN" sz="106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−</a:t>
                      </a:r>
                      <a:endParaRPr lang="zh-CN" sz="106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10, C</a:t>
                      </a:r>
                      <a:endParaRPr lang="zh-CN" sz="106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="1" baseline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8, D</a:t>
                      </a:r>
                      <a:endParaRPr lang="zh-CN" sz="1060" baseline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12, G</a:t>
                      </a:r>
                      <a:endParaRPr lang="zh-CN" sz="106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12454242"/>
                  </a:ext>
                </a:extLst>
              </a:tr>
              <a:tr h="403881">
                <a:tc>
                  <a:txBody>
                    <a:bodyPr/>
                    <a:lstStyle/>
                    <a:p>
                      <a:pPr marL="4127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106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−</a:t>
                      </a:r>
                      <a:endParaRPr lang="zh-CN" sz="106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−</a:t>
                      </a:r>
                      <a:endParaRPr lang="zh-CN" sz="106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−</a:t>
                      </a:r>
                      <a:endParaRPr lang="zh-CN" sz="106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−</a:t>
                      </a:r>
                      <a:endParaRPr lang="zh-CN" sz="106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−</a:t>
                      </a:r>
                      <a:endParaRPr lang="zh-CN" sz="106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−</a:t>
                      </a:r>
                      <a:endParaRPr lang="zh-CN" sz="106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="1" baseline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10, C</a:t>
                      </a:r>
                      <a:endParaRPr lang="zh-CN" sz="1060" baseline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−</a:t>
                      </a:r>
                      <a:endParaRPr lang="zh-CN" sz="106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12, G</a:t>
                      </a:r>
                      <a:endParaRPr lang="zh-CN" sz="106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5585799"/>
                  </a:ext>
                </a:extLst>
              </a:tr>
              <a:tr h="403881">
                <a:tc>
                  <a:txBody>
                    <a:bodyPr/>
                    <a:lstStyle/>
                    <a:p>
                      <a:pPr marL="4127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sz="106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−</a:t>
                      </a:r>
                      <a:endParaRPr lang="zh-CN" sz="106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−</a:t>
                      </a:r>
                      <a:endParaRPr lang="zh-CN" sz="106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−</a:t>
                      </a:r>
                      <a:endParaRPr lang="zh-CN" sz="106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−</a:t>
                      </a:r>
                      <a:endParaRPr lang="zh-CN" sz="106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−</a:t>
                      </a:r>
                      <a:endParaRPr lang="zh-CN" sz="106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−</a:t>
                      </a:r>
                      <a:endParaRPr lang="zh-CN" sz="106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−</a:t>
                      </a:r>
                      <a:endParaRPr lang="zh-CN" sz="106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−</a:t>
                      </a:r>
                      <a:endParaRPr lang="zh-CN" sz="106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060" b="1" baseline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12, G</a:t>
                      </a:r>
                      <a:endParaRPr lang="zh-CN" sz="1060" baseline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0503432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674C511-1B25-4547-B5A1-33EE60A2E10B}"/>
              </a:ext>
            </a:extLst>
          </p:cNvPr>
          <p:cNvSpPr/>
          <p:nvPr/>
        </p:nvSpPr>
        <p:spPr>
          <a:xfrm>
            <a:off x="0" y="3906981"/>
            <a:ext cx="350058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Lengths of shortest paths </a:t>
            </a:r>
            <a:endParaRPr lang="en-US" altLang="zh-CN" dirty="0"/>
          </a:p>
          <a:p>
            <a:r>
              <a:rPr lang="zh-CN" altLang="en-US" dirty="0"/>
              <a:t>from S to every other vertex:</a:t>
            </a:r>
            <a:endParaRPr lang="en-US" altLang="zh-CN" dirty="0"/>
          </a:p>
          <a:p>
            <a:r>
              <a:rPr lang="zh-CN" altLang="en-US" dirty="0"/>
              <a:t>d(A) = 5</a:t>
            </a:r>
            <a:endParaRPr lang="en-US" altLang="zh-CN" dirty="0"/>
          </a:p>
          <a:p>
            <a:r>
              <a:rPr lang="zh-CN" altLang="en-US" dirty="0"/>
              <a:t>d(B) = 4</a:t>
            </a:r>
            <a:endParaRPr lang="en-US" altLang="zh-CN" dirty="0"/>
          </a:p>
          <a:p>
            <a:r>
              <a:rPr lang="zh-CN" altLang="en-US" dirty="0"/>
              <a:t>d(C) = 3</a:t>
            </a:r>
            <a:endParaRPr lang="en-US" altLang="zh-CN" dirty="0"/>
          </a:p>
          <a:p>
            <a:r>
              <a:rPr lang="zh-CN" altLang="en-US" dirty="0"/>
              <a:t>d(D) = 6</a:t>
            </a:r>
            <a:endParaRPr lang="en-US" altLang="zh-CN" dirty="0"/>
          </a:p>
          <a:p>
            <a:r>
              <a:rPr lang="zh-CN" altLang="en-US" dirty="0"/>
              <a:t>d(E) = 7</a:t>
            </a:r>
            <a:endParaRPr lang="en-US" altLang="zh-CN" dirty="0"/>
          </a:p>
          <a:p>
            <a:r>
              <a:rPr lang="zh-CN" altLang="en-US" dirty="0"/>
              <a:t>d(F) = 10</a:t>
            </a:r>
            <a:endParaRPr lang="en-US" altLang="zh-CN" dirty="0"/>
          </a:p>
          <a:p>
            <a:r>
              <a:rPr lang="zh-CN" altLang="en-US" dirty="0"/>
              <a:t>d(G) = 8</a:t>
            </a:r>
            <a:endParaRPr lang="en-US" altLang="zh-CN" dirty="0"/>
          </a:p>
          <a:p>
            <a:r>
              <a:rPr lang="zh-CN" altLang="en-US" dirty="0"/>
              <a:t>d(H) = 12</a:t>
            </a:r>
          </a:p>
        </p:txBody>
      </p:sp>
    </p:spTree>
    <p:extLst>
      <p:ext uri="{BB962C8B-B14F-4D97-AF65-F5344CB8AC3E}">
        <p14:creationId xmlns:p14="http://schemas.microsoft.com/office/powerpoint/2010/main" val="1839900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E72AD2-4ACC-4EF8-9268-4AAB3C9E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62" y="131762"/>
            <a:ext cx="11106150" cy="27336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9129071-E444-4473-91E4-A09F04D13009}"/>
              </a:ext>
            </a:extLst>
          </p:cNvPr>
          <p:cNvSpPr/>
          <p:nvPr/>
        </p:nvSpPr>
        <p:spPr>
          <a:xfrm>
            <a:off x="5174385" y="1341913"/>
            <a:ext cx="38310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First part:</a:t>
            </a:r>
            <a:endParaRPr lang="en-US" altLang="zh-CN" dirty="0"/>
          </a:p>
          <a:p>
            <a:r>
              <a:rPr lang="zh-CN" altLang="en-US" dirty="0"/>
              <a:t>v3 - v1 &lt;= -7</a:t>
            </a:r>
            <a:endParaRPr lang="en-US" altLang="zh-CN" dirty="0"/>
          </a:p>
          <a:p>
            <a:r>
              <a:rPr lang="zh-CN" altLang="en-US" dirty="0"/>
              <a:t>v2 - v1 &lt;= 2</a:t>
            </a:r>
            <a:endParaRPr lang="en-US" altLang="zh-CN" dirty="0"/>
          </a:p>
          <a:p>
            <a:r>
              <a:rPr lang="zh-CN" altLang="en-US" dirty="0"/>
              <a:t>v2 - v3 &lt;= 6</a:t>
            </a:r>
            <a:endParaRPr lang="en-US" altLang="zh-CN" dirty="0"/>
          </a:p>
          <a:p>
            <a:r>
              <a:rPr lang="zh-CN" altLang="en-US" dirty="0"/>
              <a:t>v5 - v2 &lt;= 7</a:t>
            </a:r>
            <a:endParaRPr lang="en-US" altLang="zh-CN" dirty="0"/>
          </a:p>
          <a:p>
            <a:r>
              <a:rPr lang="zh-CN" altLang="en-US" dirty="0"/>
              <a:t>v4 - v3 &lt;= 2</a:t>
            </a:r>
            <a:endParaRPr lang="en-US" altLang="zh-CN" dirty="0"/>
          </a:p>
          <a:p>
            <a:r>
              <a:rPr lang="zh-CN" altLang="en-US" dirty="0"/>
              <a:t>v5 - v4 &lt;= 2</a:t>
            </a:r>
            <a:endParaRPr lang="en-US" altLang="zh-CN" dirty="0"/>
          </a:p>
          <a:p>
            <a:r>
              <a:rPr lang="zh-CN" altLang="en-US" dirty="0"/>
              <a:t>v4 - v6 &lt;= -6</a:t>
            </a:r>
            <a:endParaRPr lang="en-US" altLang="zh-CN" dirty="0"/>
          </a:p>
          <a:p>
            <a:r>
              <a:rPr lang="zh-CN" altLang="en-US" dirty="0"/>
              <a:t>v6 - v5 &lt;= 3</a:t>
            </a:r>
            <a:endParaRPr lang="en-US" altLang="zh-CN" dirty="0"/>
          </a:p>
          <a:p>
            <a:r>
              <a:rPr lang="zh-CN" altLang="en-US" dirty="0"/>
              <a:t>No solution</a:t>
            </a:r>
            <a:r>
              <a:rPr lang="en-US" altLang="zh-CN" dirty="0"/>
              <a:t>: v4-v5-v6 negative cycle.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0017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1927</Words>
  <Application>Microsoft Office PowerPoint</Application>
  <PresentationFormat>Widescreen</PresentationFormat>
  <Paragraphs>234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13</cp:revision>
  <dcterms:created xsi:type="dcterms:W3CDTF">2020-04-13T03:48:06Z</dcterms:created>
  <dcterms:modified xsi:type="dcterms:W3CDTF">2020-04-13T22:32:14Z</dcterms:modified>
</cp:coreProperties>
</file>