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6387" y="358520"/>
            <a:ext cx="11279225" cy="61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384" y="335025"/>
            <a:ext cx="11635231" cy="61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488" y="1897761"/>
            <a:ext cx="11025022" cy="2468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pilsingh25121996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22.png"/><Relationship Id="rId12" Type="http://schemas.openxmlformats.org/officeDocument/2006/relationships/image" Target="../media/image36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20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22.png"/><Relationship Id="rId12" Type="http://schemas.openxmlformats.org/officeDocument/2006/relationships/image" Target="../media/image37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20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18" Type="http://schemas.openxmlformats.org/officeDocument/2006/relationships/image" Target="../media/image50.png"/><Relationship Id="rId3" Type="http://schemas.openxmlformats.org/officeDocument/2006/relationships/image" Target="../media/image25.png"/><Relationship Id="rId21" Type="http://schemas.openxmlformats.org/officeDocument/2006/relationships/image" Target="../media/image53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5" Type="http://schemas.openxmlformats.org/officeDocument/2006/relationships/image" Target="../media/image57.jp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22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32.png"/><Relationship Id="rId3" Type="http://schemas.openxmlformats.org/officeDocument/2006/relationships/image" Target="../media/image58.png"/><Relationship Id="rId7" Type="http://schemas.openxmlformats.org/officeDocument/2006/relationships/image" Target="../media/image46.png"/><Relationship Id="rId12" Type="http://schemas.openxmlformats.org/officeDocument/2006/relationships/image" Target="../media/image63.png"/><Relationship Id="rId17" Type="http://schemas.openxmlformats.org/officeDocument/2006/relationships/image" Target="../media/image66.jpg"/><Relationship Id="rId2" Type="http://schemas.openxmlformats.org/officeDocument/2006/relationships/image" Target="../media/image2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50.png"/><Relationship Id="rId5" Type="http://schemas.openxmlformats.org/officeDocument/2006/relationships/image" Target="../media/image59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551688" cy="48310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7900" y="1684018"/>
            <a:ext cx="7182484" cy="77470"/>
          </a:xfrm>
          <a:custGeom>
            <a:avLst/>
            <a:gdLst/>
            <a:ahLst/>
            <a:cxnLst/>
            <a:rect l="l" t="t" r="r" b="b"/>
            <a:pathLst>
              <a:path w="7182484" h="77469">
                <a:moveTo>
                  <a:pt x="7182104" y="0"/>
                </a:moveTo>
                <a:lnTo>
                  <a:pt x="0" y="0"/>
                </a:lnTo>
                <a:lnTo>
                  <a:pt x="0" y="77344"/>
                </a:lnTo>
                <a:lnTo>
                  <a:pt x="7182104" y="77344"/>
                </a:lnTo>
                <a:lnTo>
                  <a:pt x="718210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4564" y="827354"/>
            <a:ext cx="7196455" cy="918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50" u="none" dirty="0"/>
              <a:t>Capstone</a:t>
            </a:r>
            <a:r>
              <a:rPr sz="5850" u="none" spc="-90" dirty="0"/>
              <a:t> </a:t>
            </a:r>
            <a:r>
              <a:rPr sz="5850" u="none" dirty="0"/>
              <a:t>Project</a:t>
            </a:r>
            <a:r>
              <a:rPr sz="5850" u="none" spc="-100" dirty="0"/>
              <a:t> </a:t>
            </a:r>
            <a:r>
              <a:rPr sz="5850" u="none" dirty="0"/>
              <a:t>-</a:t>
            </a:r>
            <a:r>
              <a:rPr sz="5850" u="none" spc="-25" dirty="0"/>
              <a:t> </a:t>
            </a:r>
            <a:r>
              <a:rPr sz="5850" u="none" dirty="0"/>
              <a:t>4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1980692" y="1902713"/>
            <a:ext cx="798385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u="heavy" spc="-5" dirty="0">
                <a:solidFill>
                  <a:srgbClr val="124E5C"/>
                </a:solidFill>
                <a:uFill>
                  <a:solidFill>
                    <a:srgbClr val="124E5C"/>
                  </a:solidFill>
                </a:uFill>
                <a:latin typeface="Calibri"/>
                <a:cs typeface="Calibri"/>
              </a:rPr>
              <a:t>Book</a:t>
            </a:r>
            <a:r>
              <a:rPr sz="4900" b="1" u="heavy" spc="-55" dirty="0">
                <a:solidFill>
                  <a:srgbClr val="124E5C"/>
                </a:solidFill>
                <a:uFill>
                  <a:solidFill>
                    <a:srgbClr val="124E5C"/>
                  </a:solidFill>
                </a:uFill>
                <a:latin typeface="Calibri"/>
                <a:cs typeface="Calibri"/>
              </a:rPr>
              <a:t> </a:t>
            </a:r>
            <a:r>
              <a:rPr sz="4900" b="1" u="heavy" spc="-30" dirty="0">
                <a:solidFill>
                  <a:srgbClr val="124E5C"/>
                </a:solidFill>
                <a:uFill>
                  <a:solidFill>
                    <a:srgbClr val="124E5C"/>
                  </a:solidFill>
                </a:uFill>
                <a:latin typeface="Calibri"/>
                <a:cs typeface="Calibri"/>
              </a:rPr>
              <a:t>Recommendation</a:t>
            </a:r>
            <a:r>
              <a:rPr sz="4900" b="1" u="heavy" spc="-10" dirty="0">
                <a:solidFill>
                  <a:srgbClr val="124E5C"/>
                </a:solidFill>
                <a:uFill>
                  <a:solidFill>
                    <a:srgbClr val="124E5C"/>
                  </a:solidFill>
                </a:uFill>
                <a:latin typeface="Calibri"/>
                <a:cs typeface="Calibri"/>
              </a:rPr>
              <a:t> </a:t>
            </a:r>
            <a:r>
              <a:rPr sz="4900" b="1" u="heavy" spc="-85" dirty="0">
                <a:solidFill>
                  <a:srgbClr val="124E5C"/>
                </a:solidFill>
                <a:uFill>
                  <a:solidFill>
                    <a:srgbClr val="124E5C"/>
                  </a:solidFill>
                </a:uFill>
                <a:latin typeface="Calibri"/>
                <a:cs typeface="Calibri"/>
              </a:rPr>
              <a:t>System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346" y="3789045"/>
            <a:ext cx="5776595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5505">
              <a:lnSpc>
                <a:spcPct val="100000"/>
              </a:lnSpc>
              <a:spcBef>
                <a:spcPts val="100"/>
              </a:spcBef>
            </a:pPr>
            <a:r>
              <a:rPr sz="3200" b="1" u="heavy" spc="-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"/>
                <a:cs typeface="Arial"/>
              </a:rPr>
              <a:t>Individual</a:t>
            </a:r>
            <a:r>
              <a:rPr sz="3200" b="1" u="heavy" spc="-15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"/>
                <a:cs typeface="Arial"/>
              </a:rPr>
              <a:t>Project</a:t>
            </a:r>
            <a:endParaRPr sz="3200" dirty="0">
              <a:latin typeface="Arial"/>
              <a:cs typeface="Arial"/>
            </a:endParaRPr>
          </a:p>
          <a:p>
            <a:pPr marL="865505">
              <a:lnSpc>
                <a:spcPct val="100000"/>
              </a:lnSpc>
              <a:spcBef>
                <a:spcPts val="172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Name:-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Subham Behera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Email:-</a:t>
            </a:r>
            <a:r>
              <a:rPr sz="2400" b="1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subhambehera924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@gmail.com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587" y="195453"/>
            <a:ext cx="861949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Observations</a:t>
            </a:r>
            <a:r>
              <a:rPr spc="-60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"Ratings"</a:t>
            </a:r>
            <a:r>
              <a:rPr spc="-25" dirty="0"/>
              <a:t> </a:t>
            </a:r>
            <a:r>
              <a:rPr dirty="0"/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2587" y="1360449"/>
            <a:ext cx="6144895" cy="6565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95300" indent="-483234">
              <a:lnSpc>
                <a:spcPct val="100000"/>
              </a:lnSpc>
              <a:spcBef>
                <a:spcPts val="305"/>
              </a:spcBef>
              <a:buFont typeface="Lucida Sans Unicode"/>
              <a:buChar char="●"/>
              <a:tabLst>
                <a:tab pos="495300" algn="l"/>
                <a:tab pos="495934" algn="l"/>
              </a:tabLst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Higher</a:t>
            </a:r>
            <a:r>
              <a:rPr sz="190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ratings</a:t>
            </a:r>
            <a:r>
              <a:rPr sz="1900" spc="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are</a:t>
            </a:r>
            <a:r>
              <a:rPr sz="190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more</a:t>
            </a:r>
            <a:r>
              <a:rPr sz="1900" spc="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common</a:t>
            </a:r>
            <a:r>
              <a:rPr sz="1900" spc="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amongst</a:t>
            </a:r>
            <a:r>
              <a:rPr sz="1900" spc="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users</a:t>
            </a:r>
            <a:endParaRPr sz="1900">
              <a:latin typeface="Arial MT"/>
              <a:cs typeface="Arial MT"/>
            </a:endParaRPr>
          </a:p>
          <a:p>
            <a:pPr marL="495300" indent="-483234">
              <a:lnSpc>
                <a:spcPct val="100000"/>
              </a:lnSpc>
              <a:spcBef>
                <a:spcPts val="200"/>
              </a:spcBef>
              <a:buFont typeface="Lucida Sans Unicode"/>
              <a:buChar char="●"/>
              <a:tabLst>
                <a:tab pos="495300" algn="l"/>
                <a:tab pos="495934" algn="l"/>
              </a:tabLst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Rating</a:t>
            </a:r>
            <a:r>
              <a:rPr sz="1900" spc="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8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has</a:t>
            </a:r>
            <a:r>
              <a:rPr sz="190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been</a:t>
            </a:r>
            <a:r>
              <a:rPr sz="1900" spc="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rated</a:t>
            </a:r>
            <a:r>
              <a:rPr sz="190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highest</a:t>
            </a:r>
            <a:r>
              <a:rPr sz="1900" spc="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number</a:t>
            </a:r>
            <a:r>
              <a:rPr sz="1900" spc="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times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991" y="2260092"/>
            <a:ext cx="105029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827849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1930" algn="l"/>
              </a:tabLst>
            </a:pPr>
            <a:r>
              <a:rPr dirty="0"/>
              <a:t>Data</a:t>
            </a:r>
            <a:r>
              <a:rPr spc="-110" dirty="0"/>
              <a:t> </a:t>
            </a:r>
            <a:r>
              <a:rPr dirty="0"/>
              <a:t>Cle</a:t>
            </a:r>
            <a:r>
              <a:rPr spc="5" dirty="0"/>
              <a:t>a</a:t>
            </a:r>
            <a:r>
              <a:rPr dirty="0"/>
              <a:t>ning</a:t>
            </a:r>
            <a:r>
              <a:rPr spc="-15" dirty="0"/>
              <a:t> </a:t>
            </a:r>
            <a:r>
              <a:rPr spc="-5" dirty="0"/>
              <a:t>fro</a:t>
            </a:r>
            <a:r>
              <a:rPr dirty="0"/>
              <a:t>m </a:t>
            </a:r>
            <a:r>
              <a:rPr spc="5" dirty="0"/>
              <a:t>“</a:t>
            </a:r>
            <a:r>
              <a:rPr dirty="0"/>
              <a:t>use</a:t>
            </a:r>
            <a:r>
              <a:rPr spc="5" dirty="0"/>
              <a:t>r</a:t>
            </a:r>
            <a:r>
              <a:rPr spc="-5" dirty="0"/>
              <a:t>s</a:t>
            </a:r>
            <a:r>
              <a:rPr dirty="0"/>
              <a:t>”	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090" y="1595704"/>
            <a:ext cx="5775960" cy="1330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600" b="1" dirty="0">
                <a:solidFill>
                  <a:srgbClr val="124E5C"/>
                </a:solidFill>
                <a:latin typeface="Arial"/>
                <a:cs typeface="Arial"/>
              </a:rPr>
              <a:t>1.	Null</a:t>
            </a:r>
            <a:r>
              <a:rPr sz="2600" b="1" spc="-60" dirty="0">
                <a:solidFill>
                  <a:srgbClr val="124E5C"/>
                </a:solidFill>
                <a:latin typeface="Arial"/>
                <a:cs typeface="Arial"/>
              </a:rPr>
              <a:t> Value</a:t>
            </a:r>
            <a:r>
              <a:rPr sz="2600" b="1" spc="-4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24E5C"/>
                </a:solidFill>
                <a:latin typeface="Arial"/>
                <a:cs typeface="Arial"/>
              </a:rPr>
              <a:t>Imputation: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124E5C"/>
                </a:solidFill>
                <a:latin typeface="Arial MT"/>
                <a:cs typeface="Arial MT"/>
              </a:rPr>
              <a:t>Age</a:t>
            </a:r>
            <a:r>
              <a:rPr sz="26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24E5C"/>
                </a:solidFill>
                <a:latin typeface="Arial MT"/>
                <a:cs typeface="Arial MT"/>
              </a:rPr>
              <a:t>column</a:t>
            </a:r>
            <a:r>
              <a:rPr sz="260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24E5C"/>
                </a:solidFill>
                <a:latin typeface="Arial MT"/>
                <a:cs typeface="Arial MT"/>
              </a:rPr>
              <a:t>has 40%</a:t>
            </a:r>
            <a:r>
              <a:rPr sz="26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24E5C"/>
                </a:solidFill>
                <a:latin typeface="Arial MT"/>
                <a:cs typeface="Arial MT"/>
              </a:rPr>
              <a:t>missing</a:t>
            </a:r>
            <a:r>
              <a:rPr sz="260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24E5C"/>
                </a:solidFill>
                <a:latin typeface="Arial MT"/>
                <a:cs typeface="Arial MT"/>
              </a:rPr>
              <a:t>values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508" y="3657600"/>
            <a:ext cx="10934700" cy="30358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891" y="367106"/>
            <a:ext cx="572579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Imputing</a:t>
            </a:r>
            <a:r>
              <a:rPr spc="-80" dirty="0"/>
              <a:t> </a:t>
            </a:r>
            <a:r>
              <a:rPr dirty="0"/>
              <a:t>missing</a:t>
            </a:r>
            <a:r>
              <a:rPr spc="-70" dirty="0"/>
              <a:t> </a:t>
            </a:r>
            <a:r>
              <a:rPr dirty="0"/>
              <a:t>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490" y="1421130"/>
            <a:ext cx="8903970" cy="64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As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we</a:t>
            </a:r>
            <a:r>
              <a:rPr sz="20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know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outliers</a:t>
            </a:r>
            <a:r>
              <a:rPr sz="2000" spc="-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are</a:t>
            </a:r>
            <a:r>
              <a:rPr sz="2000" spc="-1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in</a:t>
            </a:r>
            <a:r>
              <a:rPr sz="2000" spc="28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124E5C"/>
                </a:solidFill>
                <a:latin typeface="Arial"/>
                <a:cs typeface="Arial"/>
              </a:rPr>
              <a:t>Age</a:t>
            </a:r>
            <a:r>
              <a:rPr sz="2000" b="1" spc="-4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column</a:t>
            </a:r>
            <a:r>
              <a:rPr sz="20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124E5C"/>
                </a:solidFill>
                <a:latin typeface="Arial"/>
                <a:cs typeface="Arial"/>
              </a:rPr>
              <a:t>Age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has</a:t>
            </a:r>
            <a:r>
              <a:rPr sz="200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positive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Skewness</a:t>
            </a:r>
            <a:r>
              <a:rPr sz="2000" spc="-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(right</a:t>
            </a:r>
            <a:r>
              <a:rPr sz="2000" spc="-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tail)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so</a:t>
            </a:r>
            <a:r>
              <a:rPr sz="20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we can</a:t>
            </a:r>
            <a:r>
              <a:rPr sz="200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use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124E5C"/>
                </a:solidFill>
                <a:latin typeface="Arial"/>
                <a:cs typeface="Arial"/>
              </a:rPr>
              <a:t>median</a:t>
            </a:r>
            <a:r>
              <a:rPr sz="2000" b="1" spc="-2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fill </a:t>
            </a:r>
            <a:r>
              <a:rPr sz="2000" b="1" dirty="0">
                <a:solidFill>
                  <a:srgbClr val="124E5C"/>
                </a:solidFill>
                <a:latin typeface="Arial"/>
                <a:cs typeface="Arial"/>
              </a:rPr>
              <a:t>Nan</a:t>
            </a:r>
            <a:r>
              <a:rPr sz="2000" b="1" spc="-1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24E5C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2350006"/>
            <a:ext cx="7315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090" y="589280"/>
            <a:ext cx="841184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Data</a:t>
            </a:r>
            <a:r>
              <a:rPr sz="3850" b="1" u="heavy" spc="-1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385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Cleaning</a:t>
            </a:r>
            <a:r>
              <a:rPr sz="385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385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from</a:t>
            </a:r>
            <a:r>
              <a:rPr sz="3850" b="1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385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“books”</a:t>
            </a:r>
            <a:r>
              <a:rPr sz="385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385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dataset</a:t>
            </a:r>
            <a:endParaRPr sz="3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688" y="1595704"/>
            <a:ext cx="39249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sz="2600" b="1" dirty="0">
                <a:solidFill>
                  <a:srgbClr val="124E5C"/>
                </a:solidFill>
                <a:latin typeface="Arial"/>
                <a:cs typeface="Arial"/>
              </a:rPr>
              <a:t>1.	Null</a:t>
            </a:r>
            <a:r>
              <a:rPr sz="2600" b="1" spc="-6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600" b="1" spc="-60" dirty="0">
                <a:solidFill>
                  <a:srgbClr val="124E5C"/>
                </a:solidFill>
                <a:latin typeface="Arial"/>
                <a:cs typeface="Arial"/>
              </a:rPr>
              <a:t>Value</a:t>
            </a:r>
            <a:r>
              <a:rPr sz="2600" b="1" spc="-5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24E5C"/>
                </a:solidFill>
                <a:latin typeface="Arial"/>
                <a:cs typeface="Arial"/>
              </a:rPr>
              <a:t>Imputation</a:t>
            </a:r>
            <a:r>
              <a:rPr sz="2600" dirty="0">
                <a:solidFill>
                  <a:srgbClr val="124E5C"/>
                </a:solidFill>
                <a:latin typeface="Arial MT"/>
                <a:cs typeface="Arial MT"/>
              </a:rPr>
              <a:t>: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707" y="2298192"/>
            <a:ext cx="5777484" cy="42428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614553"/>
            <a:ext cx="721804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Replacing</a:t>
            </a:r>
            <a:r>
              <a:rPr spc="-90" dirty="0"/>
              <a:t> </a:t>
            </a:r>
            <a:r>
              <a:rPr i="1" dirty="0">
                <a:latin typeface="Arial"/>
                <a:cs typeface="Arial"/>
              </a:rPr>
              <a:t>strings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spc="-5" dirty="0"/>
              <a:t>by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int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dirty="0"/>
              <a:t>values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592" y="1955292"/>
            <a:ext cx="7962900" cy="42428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91" y="443306"/>
            <a:ext cx="384746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Different</a:t>
            </a:r>
            <a:r>
              <a:rPr spc="-165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7690" y="1407413"/>
            <a:ext cx="8348980" cy="402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124E5C"/>
                </a:solidFill>
                <a:latin typeface="Arial"/>
                <a:cs typeface="Arial"/>
              </a:rPr>
              <a:t>1)</a:t>
            </a:r>
            <a:r>
              <a:rPr sz="2500" b="1" spc="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124E5C"/>
                </a:solidFill>
                <a:latin typeface="Arial"/>
                <a:cs typeface="Arial"/>
              </a:rPr>
              <a:t>Popularity</a:t>
            </a:r>
            <a:r>
              <a:rPr sz="2500" b="1" spc="-2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124E5C"/>
                </a:solidFill>
                <a:latin typeface="Arial"/>
                <a:cs typeface="Arial"/>
              </a:rPr>
              <a:t>Based</a:t>
            </a:r>
            <a:r>
              <a:rPr sz="2500" b="1" spc="-5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124E5C"/>
                </a:solidFill>
                <a:latin typeface="Arial"/>
                <a:cs typeface="Arial"/>
              </a:rPr>
              <a:t>Recommendation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Book</a:t>
            </a:r>
            <a:r>
              <a:rPr sz="19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weighted</a:t>
            </a:r>
            <a:r>
              <a:rPr sz="1900" spc="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average</a:t>
            </a:r>
            <a:r>
              <a:rPr sz="1900" spc="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formula: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 MT"/>
              <a:cs typeface="Arial MT"/>
            </a:endParaRPr>
          </a:p>
          <a:p>
            <a:pPr marL="2755900">
              <a:lnSpc>
                <a:spcPct val="100000"/>
              </a:lnSpc>
            </a:pPr>
            <a:r>
              <a:rPr sz="2000" b="1" spc="-10" dirty="0">
                <a:solidFill>
                  <a:srgbClr val="124E5C"/>
                </a:solidFill>
                <a:latin typeface="Arial"/>
                <a:cs typeface="Arial"/>
              </a:rPr>
              <a:t>Weighted</a:t>
            </a:r>
            <a:r>
              <a:rPr sz="2000" b="1" spc="-6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24E5C"/>
                </a:solidFill>
                <a:latin typeface="Arial"/>
                <a:cs typeface="Arial"/>
              </a:rPr>
              <a:t>Rating(WR)</a:t>
            </a:r>
            <a:r>
              <a:rPr sz="2000" b="1" spc="-8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24E5C"/>
                </a:solidFill>
                <a:latin typeface="Arial"/>
                <a:cs typeface="Arial"/>
              </a:rPr>
              <a:t>=</a:t>
            </a:r>
            <a:r>
              <a:rPr sz="2000" b="1" spc="-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24E5C"/>
                </a:solidFill>
                <a:latin typeface="Arial"/>
                <a:cs typeface="Arial"/>
              </a:rPr>
              <a:t>[vR/(v+m)]+[mC/(v+m)]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Where,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V</a:t>
            </a:r>
            <a:r>
              <a:rPr sz="19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is</a:t>
            </a:r>
            <a:r>
              <a:rPr sz="19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number</a:t>
            </a:r>
            <a:r>
              <a:rPr sz="1900" spc="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9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votes</a:t>
            </a:r>
            <a:r>
              <a:rPr sz="19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for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books;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m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is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minimum</a:t>
            </a:r>
            <a:r>
              <a:rPr sz="1900" spc="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votes required</a:t>
            </a:r>
            <a:r>
              <a:rPr sz="1900" spc="7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to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be</a:t>
            </a:r>
            <a:r>
              <a:rPr sz="190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listed</a:t>
            </a:r>
            <a:r>
              <a:rPr sz="190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in</a:t>
            </a:r>
            <a:r>
              <a:rPr sz="190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chart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2848610" algn="l"/>
              </a:tabLst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R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is</a:t>
            </a:r>
            <a:r>
              <a:rPr sz="190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average</a:t>
            </a:r>
            <a:r>
              <a:rPr sz="1900" spc="6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rating</a:t>
            </a:r>
            <a:r>
              <a:rPr sz="1900" spc="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of	the</a:t>
            </a:r>
            <a:r>
              <a:rPr sz="1900" spc="-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book</a:t>
            </a:r>
            <a:r>
              <a:rPr sz="19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C</a:t>
            </a:r>
            <a:r>
              <a:rPr sz="19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is</a:t>
            </a:r>
            <a:r>
              <a:rPr sz="190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mean</a:t>
            </a:r>
            <a:r>
              <a:rPr sz="190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vote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across</a:t>
            </a:r>
            <a:r>
              <a:rPr sz="190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20" dirty="0">
                <a:solidFill>
                  <a:srgbClr val="124E5C"/>
                </a:solidFill>
                <a:latin typeface="Arial MT"/>
                <a:cs typeface="Arial MT"/>
              </a:rPr>
              <a:t>whole</a:t>
            </a:r>
            <a:r>
              <a:rPr sz="1900" spc="8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report.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587" y="282320"/>
            <a:ext cx="38474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</a:t>
            </a:r>
            <a:r>
              <a:rPr spc="-165" dirty="0"/>
              <a:t> </a:t>
            </a:r>
            <a:r>
              <a:rPr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08" y="1473708"/>
            <a:ext cx="988060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220167"/>
            <a:ext cx="384873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Different</a:t>
            </a:r>
            <a:r>
              <a:rPr spc="-160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2587" y="1206499"/>
            <a:ext cx="51790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2)</a:t>
            </a:r>
            <a:r>
              <a:rPr sz="25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Model</a:t>
            </a:r>
            <a:r>
              <a:rPr sz="250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based</a:t>
            </a:r>
            <a:r>
              <a:rPr sz="250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collaborative</a:t>
            </a:r>
            <a:r>
              <a:rPr sz="25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filtering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691" y="3569208"/>
            <a:ext cx="3785616" cy="2069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6392" y="3569208"/>
            <a:ext cx="4026407" cy="20436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94992" y="2690622"/>
            <a:ext cx="6788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124E5C"/>
                </a:solidFill>
                <a:latin typeface="Arial"/>
                <a:cs typeface="Arial"/>
              </a:rPr>
              <a:t>SVD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3943" y="2779522"/>
            <a:ext cx="7086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20" dirty="0">
                <a:solidFill>
                  <a:srgbClr val="124E5C"/>
                </a:solidFill>
                <a:latin typeface="Arial"/>
                <a:cs typeface="Arial"/>
              </a:rPr>
              <a:t>N</a:t>
            </a:r>
            <a:r>
              <a:rPr sz="2500" b="1" spc="-25" dirty="0">
                <a:solidFill>
                  <a:srgbClr val="124E5C"/>
                </a:solidFill>
                <a:latin typeface="Arial"/>
                <a:cs typeface="Arial"/>
              </a:rPr>
              <a:t>M</a:t>
            </a:r>
            <a:r>
              <a:rPr sz="2500" b="1" spc="-5" dirty="0">
                <a:solidFill>
                  <a:srgbClr val="124E5C"/>
                </a:solidFill>
                <a:latin typeface="Arial"/>
                <a:cs typeface="Arial"/>
              </a:rPr>
              <a:t>F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38474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</a:t>
            </a:r>
            <a:r>
              <a:rPr spc="-165" dirty="0"/>
              <a:t> </a:t>
            </a:r>
            <a:r>
              <a:rPr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5591" y="1536191"/>
            <a:ext cx="585470" cy="231775"/>
            <a:chOff x="545591" y="1536191"/>
            <a:chExt cx="585470" cy="231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536191"/>
              <a:ext cx="166115" cy="231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39" y="1539239"/>
              <a:ext cx="198119" cy="225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691" y="1539239"/>
              <a:ext cx="166115" cy="22555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69491" y="1527047"/>
            <a:ext cx="565785" cy="241300"/>
            <a:chOff x="1269491" y="1527047"/>
            <a:chExt cx="565785" cy="2413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491" y="1539239"/>
              <a:ext cx="397764" cy="22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0115" y="1527047"/>
              <a:ext cx="144780" cy="24079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880616" y="1527009"/>
            <a:ext cx="211454" cy="241300"/>
            <a:chOff x="1880616" y="1527009"/>
            <a:chExt cx="211454" cy="24130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0616" y="1592579"/>
              <a:ext cx="146304" cy="1752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5876" y="1527009"/>
              <a:ext cx="36195" cy="239395"/>
            </a:xfrm>
            <a:custGeom>
              <a:avLst/>
              <a:gdLst/>
              <a:ahLst/>
              <a:cxnLst/>
              <a:rect l="l" t="t" r="r" b="b"/>
              <a:pathLst>
                <a:path w="36194" h="239394">
                  <a:moveTo>
                    <a:pt x="36107" y="0"/>
                  </a:moveTo>
                  <a:lnTo>
                    <a:pt x="0" y="0"/>
                  </a:lnTo>
                  <a:lnTo>
                    <a:pt x="0" y="239179"/>
                  </a:lnTo>
                  <a:lnTo>
                    <a:pt x="36107" y="239179"/>
                  </a:lnTo>
                  <a:lnTo>
                    <a:pt x="36107" y="0"/>
                  </a:lnTo>
                  <a:close/>
                </a:path>
              </a:pathLst>
            </a:custGeom>
            <a:solidFill>
              <a:srgbClr val="12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21992" y="1539239"/>
            <a:ext cx="166116" cy="22555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439923" y="1592580"/>
            <a:ext cx="472440" cy="175260"/>
            <a:chOff x="2439923" y="1592580"/>
            <a:chExt cx="472440" cy="17526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9923" y="1592580"/>
              <a:ext cx="144780" cy="1752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4515" y="1592580"/>
              <a:ext cx="137160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6727" y="1595628"/>
              <a:ext cx="135636" cy="172212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0276" y="1527047"/>
            <a:ext cx="304800" cy="24079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2900" y="2869692"/>
            <a:ext cx="11061192" cy="29855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38474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</a:t>
            </a:r>
            <a:r>
              <a:rPr spc="-165" dirty="0"/>
              <a:t> </a:t>
            </a:r>
            <a:r>
              <a:rPr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5591" y="1714500"/>
            <a:ext cx="585470" cy="231775"/>
            <a:chOff x="545591" y="1714500"/>
            <a:chExt cx="585470" cy="231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714500"/>
              <a:ext cx="166115" cy="231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39" y="1717547"/>
              <a:ext cx="198119" cy="225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691" y="1717547"/>
              <a:ext cx="166115" cy="22555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69491" y="1705355"/>
            <a:ext cx="565785" cy="241300"/>
            <a:chOff x="1269491" y="1705355"/>
            <a:chExt cx="565785" cy="2413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491" y="1717547"/>
              <a:ext cx="397764" cy="22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0115" y="1705355"/>
              <a:ext cx="144780" cy="24079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880616" y="1705317"/>
            <a:ext cx="211454" cy="241300"/>
            <a:chOff x="1880616" y="1705317"/>
            <a:chExt cx="211454" cy="24130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0616" y="1770887"/>
              <a:ext cx="146304" cy="1752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5876" y="1705317"/>
              <a:ext cx="36195" cy="237490"/>
            </a:xfrm>
            <a:custGeom>
              <a:avLst/>
              <a:gdLst/>
              <a:ahLst/>
              <a:cxnLst/>
              <a:rect l="l" t="t" r="r" b="b"/>
              <a:pathLst>
                <a:path w="36194" h="237489">
                  <a:moveTo>
                    <a:pt x="36107" y="0"/>
                  </a:moveTo>
                  <a:lnTo>
                    <a:pt x="0" y="0"/>
                  </a:lnTo>
                  <a:lnTo>
                    <a:pt x="0" y="237401"/>
                  </a:lnTo>
                  <a:lnTo>
                    <a:pt x="36107" y="237401"/>
                  </a:lnTo>
                  <a:lnTo>
                    <a:pt x="36107" y="0"/>
                  </a:lnTo>
                  <a:close/>
                </a:path>
              </a:pathLst>
            </a:custGeom>
            <a:solidFill>
              <a:srgbClr val="12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21992" y="1717548"/>
            <a:ext cx="690880" cy="228600"/>
            <a:chOff x="2221992" y="1717548"/>
            <a:chExt cx="690880" cy="2286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1992" y="1717548"/>
              <a:ext cx="166116" cy="2255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6208" y="1770888"/>
              <a:ext cx="146304" cy="1752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4516" y="1770888"/>
              <a:ext cx="137160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6728" y="1772412"/>
              <a:ext cx="135636" cy="17373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0276" y="1705355"/>
            <a:ext cx="304800" cy="24079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0500" y="2667000"/>
            <a:ext cx="1189990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538353"/>
            <a:ext cx="187325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090" y="2195830"/>
            <a:ext cx="421513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105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Problem</a:t>
            </a:r>
            <a:r>
              <a:rPr sz="2000" spc="-10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statement</a:t>
            </a:r>
            <a:endParaRPr sz="20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95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Data</a:t>
            </a:r>
            <a:r>
              <a:rPr sz="2000" spc="-114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Summary</a:t>
            </a:r>
            <a:endParaRPr sz="20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105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Analysis</a:t>
            </a:r>
            <a:r>
              <a:rPr sz="200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200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different</a:t>
            </a:r>
            <a:r>
              <a:rPr sz="2000" spc="-1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datasets</a:t>
            </a:r>
            <a:endParaRPr sz="20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195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Data</a:t>
            </a:r>
            <a:r>
              <a:rPr sz="2000" spc="-114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Cleaning</a:t>
            </a:r>
            <a:endParaRPr sz="20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105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Outlier</a:t>
            </a:r>
            <a:r>
              <a:rPr sz="2000" spc="-1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treatment</a:t>
            </a:r>
            <a:endParaRPr sz="20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100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Imputing</a:t>
            </a:r>
            <a:r>
              <a:rPr sz="2000" spc="-1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missing</a:t>
            </a:r>
            <a:r>
              <a:rPr sz="2000" spc="-8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204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Different</a:t>
            </a:r>
            <a:r>
              <a:rPr sz="2000" spc="-7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Recommendation</a:t>
            </a:r>
            <a:r>
              <a:rPr sz="2000" spc="-10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Model</a:t>
            </a:r>
            <a:endParaRPr sz="20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95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Challenges</a:t>
            </a:r>
            <a:endParaRPr sz="20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95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Conclusion</a:t>
            </a:r>
            <a:endParaRPr sz="20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204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Future</a:t>
            </a:r>
            <a:r>
              <a:rPr sz="2000" spc="-1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Scope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38474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</a:t>
            </a:r>
            <a:r>
              <a:rPr spc="-165" dirty="0"/>
              <a:t> </a:t>
            </a:r>
            <a:r>
              <a:rPr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5591" y="1714500"/>
            <a:ext cx="585470" cy="231775"/>
            <a:chOff x="545591" y="1714500"/>
            <a:chExt cx="585470" cy="231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714500"/>
              <a:ext cx="166115" cy="231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39" y="1717547"/>
              <a:ext cx="198119" cy="225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691" y="1717547"/>
              <a:ext cx="166115" cy="22555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69491" y="1705355"/>
            <a:ext cx="565785" cy="241300"/>
            <a:chOff x="1269491" y="1705355"/>
            <a:chExt cx="565785" cy="2413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491" y="1717547"/>
              <a:ext cx="397764" cy="22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0115" y="1705355"/>
              <a:ext cx="144780" cy="24079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880616" y="1705317"/>
            <a:ext cx="211454" cy="241300"/>
            <a:chOff x="1880616" y="1705317"/>
            <a:chExt cx="211454" cy="24130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0616" y="1770887"/>
              <a:ext cx="146304" cy="1752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5876" y="1705317"/>
              <a:ext cx="36195" cy="237490"/>
            </a:xfrm>
            <a:custGeom>
              <a:avLst/>
              <a:gdLst/>
              <a:ahLst/>
              <a:cxnLst/>
              <a:rect l="l" t="t" r="r" b="b"/>
              <a:pathLst>
                <a:path w="36194" h="237489">
                  <a:moveTo>
                    <a:pt x="36107" y="0"/>
                  </a:moveTo>
                  <a:lnTo>
                    <a:pt x="0" y="0"/>
                  </a:lnTo>
                  <a:lnTo>
                    <a:pt x="0" y="237401"/>
                  </a:lnTo>
                  <a:lnTo>
                    <a:pt x="36107" y="237401"/>
                  </a:lnTo>
                  <a:lnTo>
                    <a:pt x="36107" y="0"/>
                  </a:lnTo>
                  <a:close/>
                </a:path>
              </a:pathLst>
            </a:custGeom>
            <a:solidFill>
              <a:srgbClr val="12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21992" y="1717548"/>
            <a:ext cx="690880" cy="228600"/>
            <a:chOff x="2221992" y="1717548"/>
            <a:chExt cx="690880" cy="2286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1992" y="1717548"/>
              <a:ext cx="166116" cy="2255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6208" y="1770888"/>
              <a:ext cx="146304" cy="1752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4516" y="1770888"/>
              <a:ext cx="137160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6728" y="1772412"/>
              <a:ext cx="135636" cy="17373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0276" y="1705355"/>
            <a:ext cx="304800" cy="24079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107" y="2183892"/>
            <a:ext cx="1200150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38474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</a:t>
            </a:r>
            <a:r>
              <a:rPr spc="-165" dirty="0"/>
              <a:t> </a:t>
            </a:r>
            <a:r>
              <a:rPr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136" y="1755648"/>
            <a:ext cx="164592" cy="2286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8116" y="1808988"/>
            <a:ext cx="425450" cy="175260"/>
            <a:chOff x="928116" y="1808988"/>
            <a:chExt cx="425450" cy="1752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116" y="1808988"/>
              <a:ext cx="137159" cy="1752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2708" y="1808988"/>
              <a:ext cx="146303" cy="1752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20" y="1808988"/>
              <a:ext cx="88391" cy="172212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487424" y="1755698"/>
            <a:ext cx="38100" cy="225425"/>
          </a:xfrm>
          <a:custGeom>
            <a:avLst/>
            <a:gdLst/>
            <a:ahLst/>
            <a:cxnLst/>
            <a:rect l="l" t="t" r="r" b="b"/>
            <a:pathLst>
              <a:path w="38100" h="225425">
                <a:moveTo>
                  <a:pt x="37651" y="0"/>
                </a:moveTo>
                <a:lnTo>
                  <a:pt x="0" y="0"/>
                </a:lnTo>
                <a:lnTo>
                  <a:pt x="0" y="225247"/>
                </a:lnTo>
                <a:lnTo>
                  <a:pt x="37651" y="225247"/>
                </a:lnTo>
                <a:lnTo>
                  <a:pt x="37651" y="0"/>
                </a:lnTo>
                <a:close/>
              </a:path>
            </a:pathLst>
          </a:custGeom>
          <a:solidFill>
            <a:srgbClr val="124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4291" y="1755648"/>
            <a:ext cx="166115" cy="2255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7400" y="1754123"/>
            <a:ext cx="91439" cy="22707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211323" y="1752600"/>
            <a:ext cx="822960" cy="231775"/>
            <a:chOff x="2211323" y="1752600"/>
            <a:chExt cx="822960" cy="23177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1323" y="1752600"/>
              <a:ext cx="146304" cy="228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89632" y="1752599"/>
              <a:ext cx="644525" cy="231775"/>
            </a:xfrm>
            <a:custGeom>
              <a:avLst/>
              <a:gdLst/>
              <a:ahLst/>
              <a:cxnLst/>
              <a:rect l="l" t="t" r="r" b="b"/>
              <a:pathLst>
                <a:path w="644525" h="231775">
                  <a:moveTo>
                    <a:pt x="146177" y="163449"/>
                  </a:moveTo>
                  <a:lnTo>
                    <a:pt x="133096" y="124587"/>
                  </a:lnTo>
                  <a:lnTo>
                    <a:pt x="117094" y="112141"/>
                  </a:lnTo>
                  <a:lnTo>
                    <a:pt x="122555" y="109855"/>
                  </a:lnTo>
                  <a:lnTo>
                    <a:pt x="142367" y="72517"/>
                  </a:lnTo>
                  <a:lnTo>
                    <a:pt x="142875" y="65786"/>
                  </a:lnTo>
                  <a:lnTo>
                    <a:pt x="141732" y="50546"/>
                  </a:lnTo>
                  <a:lnTo>
                    <a:pt x="123444" y="16764"/>
                  </a:lnTo>
                  <a:lnTo>
                    <a:pt x="87757" y="1016"/>
                  </a:lnTo>
                  <a:lnTo>
                    <a:pt x="73025" y="0"/>
                  </a:lnTo>
                  <a:lnTo>
                    <a:pt x="57912" y="1143"/>
                  </a:lnTo>
                  <a:lnTo>
                    <a:pt x="21463" y="18669"/>
                  </a:lnTo>
                  <a:lnTo>
                    <a:pt x="3048" y="53721"/>
                  </a:lnTo>
                  <a:lnTo>
                    <a:pt x="1778" y="68580"/>
                  </a:lnTo>
                  <a:lnTo>
                    <a:pt x="38227" y="68580"/>
                  </a:lnTo>
                  <a:lnTo>
                    <a:pt x="38862" y="59563"/>
                  </a:lnTo>
                  <a:lnTo>
                    <a:pt x="40640" y="51816"/>
                  </a:lnTo>
                  <a:lnTo>
                    <a:pt x="73025" y="31496"/>
                  </a:lnTo>
                  <a:lnTo>
                    <a:pt x="87630" y="33655"/>
                  </a:lnTo>
                  <a:lnTo>
                    <a:pt x="98044" y="40005"/>
                  </a:lnTo>
                  <a:lnTo>
                    <a:pt x="104267" y="50419"/>
                  </a:lnTo>
                  <a:lnTo>
                    <a:pt x="106299" y="65151"/>
                  </a:lnTo>
                  <a:lnTo>
                    <a:pt x="106299" y="74422"/>
                  </a:lnTo>
                  <a:lnTo>
                    <a:pt x="68707" y="97790"/>
                  </a:lnTo>
                  <a:lnTo>
                    <a:pt x="44069" y="97790"/>
                  </a:lnTo>
                  <a:lnTo>
                    <a:pt x="44069" y="129159"/>
                  </a:lnTo>
                  <a:lnTo>
                    <a:pt x="68072" y="129159"/>
                  </a:lnTo>
                  <a:lnTo>
                    <a:pt x="77343" y="129667"/>
                  </a:lnTo>
                  <a:lnTo>
                    <a:pt x="108966" y="155829"/>
                  </a:lnTo>
                  <a:lnTo>
                    <a:pt x="109601" y="164211"/>
                  </a:lnTo>
                  <a:lnTo>
                    <a:pt x="108966" y="172720"/>
                  </a:lnTo>
                  <a:lnTo>
                    <a:pt x="81280" y="199263"/>
                  </a:lnTo>
                  <a:lnTo>
                    <a:pt x="73152" y="199771"/>
                  </a:lnTo>
                  <a:lnTo>
                    <a:pt x="65024" y="199263"/>
                  </a:lnTo>
                  <a:lnTo>
                    <a:pt x="37084" y="171323"/>
                  </a:lnTo>
                  <a:lnTo>
                    <a:pt x="36449" y="162179"/>
                  </a:lnTo>
                  <a:lnTo>
                    <a:pt x="0" y="162179"/>
                  </a:lnTo>
                  <a:lnTo>
                    <a:pt x="12192" y="204978"/>
                  </a:lnTo>
                  <a:lnTo>
                    <a:pt x="45339" y="227076"/>
                  </a:lnTo>
                  <a:lnTo>
                    <a:pt x="73152" y="231267"/>
                  </a:lnTo>
                  <a:lnTo>
                    <a:pt x="88011" y="230251"/>
                  </a:lnTo>
                  <a:lnTo>
                    <a:pt x="125095" y="213614"/>
                  </a:lnTo>
                  <a:lnTo>
                    <a:pt x="144907" y="178816"/>
                  </a:lnTo>
                  <a:lnTo>
                    <a:pt x="146177" y="163449"/>
                  </a:lnTo>
                  <a:close/>
                </a:path>
                <a:path w="644525" h="231775">
                  <a:moveTo>
                    <a:pt x="324231" y="146558"/>
                  </a:moveTo>
                  <a:lnTo>
                    <a:pt x="293878" y="146558"/>
                  </a:lnTo>
                  <a:lnTo>
                    <a:pt x="293878" y="2921"/>
                  </a:lnTo>
                  <a:lnTo>
                    <a:pt x="259969" y="2921"/>
                  </a:lnTo>
                  <a:lnTo>
                    <a:pt x="259969" y="56896"/>
                  </a:lnTo>
                  <a:lnTo>
                    <a:pt x="257429" y="146558"/>
                  </a:lnTo>
                  <a:lnTo>
                    <a:pt x="202565" y="146558"/>
                  </a:lnTo>
                  <a:lnTo>
                    <a:pt x="259969" y="56896"/>
                  </a:lnTo>
                  <a:lnTo>
                    <a:pt x="259969" y="2921"/>
                  </a:lnTo>
                  <a:lnTo>
                    <a:pt x="257683" y="2921"/>
                  </a:lnTo>
                  <a:lnTo>
                    <a:pt x="158750" y="156083"/>
                  </a:lnTo>
                  <a:lnTo>
                    <a:pt x="158750" y="178054"/>
                  </a:lnTo>
                  <a:lnTo>
                    <a:pt x="257429" y="178054"/>
                  </a:lnTo>
                  <a:lnTo>
                    <a:pt x="257429" y="228346"/>
                  </a:lnTo>
                  <a:lnTo>
                    <a:pt x="293878" y="228346"/>
                  </a:lnTo>
                  <a:lnTo>
                    <a:pt x="293878" y="178054"/>
                  </a:lnTo>
                  <a:lnTo>
                    <a:pt x="324231" y="178054"/>
                  </a:lnTo>
                  <a:lnTo>
                    <a:pt x="324231" y="146558"/>
                  </a:lnTo>
                  <a:close/>
                </a:path>
                <a:path w="644525" h="231775">
                  <a:moveTo>
                    <a:pt x="483997" y="154813"/>
                  </a:moveTo>
                  <a:lnTo>
                    <a:pt x="473583" y="110490"/>
                  </a:lnTo>
                  <a:lnTo>
                    <a:pt x="443484" y="83185"/>
                  </a:lnTo>
                  <a:lnTo>
                    <a:pt x="415036" y="77978"/>
                  </a:lnTo>
                  <a:lnTo>
                    <a:pt x="405130" y="78359"/>
                  </a:lnTo>
                  <a:lnTo>
                    <a:pt x="396875" y="79375"/>
                  </a:lnTo>
                  <a:lnTo>
                    <a:pt x="389890" y="81026"/>
                  </a:lnTo>
                  <a:lnTo>
                    <a:pt x="384302" y="83566"/>
                  </a:lnTo>
                  <a:lnTo>
                    <a:pt x="389382" y="37338"/>
                  </a:lnTo>
                  <a:lnTo>
                    <a:pt x="477647" y="37338"/>
                  </a:lnTo>
                  <a:lnTo>
                    <a:pt x="477647" y="2921"/>
                  </a:lnTo>
                  <a:lnTo>
                    <a:pt x="358013" y="2921"/>
                  </a:lnTo>
                  <a:lnTo>
                    <a:pt x="346329" y="118491"/>
                  </a:lnTo>
                  <a:lnTo>
                    <a:pt x="374396" y="125730"/>
                  </a:lnTo>
                  <a:lnTo>
                    <a:pt x="380111" y="120650"/>
                  </a:lnTo>
                  <a:lnTo>
                    <a:pt x="385191" y="116967"/>
                  </a:lnTo>
                  <a:lnTo>
                    <a:pt x="393700" y="112649"/>
                  </a:lnTo>
                  <a:lnTo>
                    <a:pt x="400050" y="111633"/>
                  </a:lnTo>
                  <a:lnTo>
                    <a:pt x="408559" y="111633"/>
                  </a:lnTo>
                  <a:lnTo>
                    <a:pt x="441706" y="130556"/>
                  </a:lnTo>
                  <a:lnTo>
                    <a:pt x="447421" y="155194"/>
                  </a:lnTo>
                  <a:lnTo>
                    <a:pt x="446786" y="165100"/>
                  </a:lnTo>
                  <a:lnTo>
                    <a:pt x="419100" y="199009"/>
                  </a:lnTo>
                  <a:lnTo>
                    <a:pt x="410972" y="199771"/>
                  </a:lnTo>
                  <a:lnTo>
                    <a:pt x="396494" y="197485"/>
                  </a:lnTo>
                  <a:lnTo>
                    <a:pt x="385318" y="190500"/>
                  </a:lnTo>
                  <a:lnTo>
                    <a:pt x="377698" y="178816"/>
                  </a:lnTo>
                  <a:lnTo>
                    <a:pt x="373380" y="162433"/>
                  </a:lnTo>
                  <a:lnTo>
                    <a:pt x="338328" y="162433"/>
                  </a:lnTo>
                  <a:lnTo>
                    <a:pt x="353314" y="206248"/>
                  </a:lnTo>
                  <a:lnTo>
                    <a:pt x="397510" y="230378"/>
                  </a:lnTo>
                  <a:lnTo>
                    <a:pt x="410972" y="231267"/>
                  </a:lnTo>
                  <a:lnTo>
                    <a:pt x="428117" y="229997"/>
                  </a:lnTo>
                  <a:lnTo>
                    <a:pt x="465836" y="209423"/>
                  </a:lnTo>
                  <a:lnTo>
                    <a:pt x="482854" y="170561"/>
                  </a:lnTo>
                  <a:lnTo>
                    <a:pt x="483997" y="154813"/>
                  </a:lnTo>
                  <a:close/>
                </a:path>
                <a:path w="644525" h="231775">
                  <a:moveTo>
                    <a:pt x="644144" y="165227"/>
                  </a:moveTo>
                  <a:lnTo>
                    <a:pt x="631317" y="128143"/>
                  </a:lnTo>
                  <a:lnTo>
                    <a:pt x="613791" y="112014"/>
                  </a:lnTo>
                  <a:lnTo>
                    <a:pt x="618236" y="109855"/>
                  </a:lnTo>
                  <a:lnTo>
                    <a:pt x="623570" y="104267"/>
                  </a:lnTo>
                  <a:lnTo>
                    <a:pt x="628523" y="96774"/>
                  </a:lnTo>
                  <a:lnTo>
                    <a:pt x="629793" y="94996"/>
                  </a:lnTo>
                  <a:lnTo>
                    <a:pt x="639191" y="63881"/>
                  </a:lnTo>
                  <a:lnTo>
                    <a:pt x="637921" y="49403"/>
                  </a:lnTo>
                  <a:lnTo>
                    <a:pt x="634238" y="36830"/>
                  </a:lnTo>
                  <a:lnTo>
                    <a:pt x="607568" y="8636"/>
                  </a:lnTo>
                  <a:lnTo>
                    <a:pt x="607568" y="164338"/>
                  </a:lnTo>
                  <a:lnTo>
                    <a:pt x="607568" y="165227"/>
                  </a:lnTo>
                  <a:lnTo>
                    <a:pt x="607060" y="172593"/>
                  </a:lnTo>
                  <a:lnTo>
                    <a:pt x="579120" y="199263"/>
                  </a:lnTo>
                  <a:lnTo>
                    <a:pt x="570865" y="199771"/>
                  </a:lnTo>
                  <a:lnTo>
                    <a:pt x="562610" y="199263"/>
                  </a:lnTo>
                  <a:lnTo>
                    <a:pt x="534543" y="172593"/>
                  </a:lnTo>
                  <a:lnTo>
                    <a:pt x="534060" y="165227"/>
                  </a:lnTo>
                  <a:lnTo>
                    <a:pt x="534047" y="164338"/>
                  </a:lnTo>
                  <a:lnTo>
                    <a:pt x="534543" y="156972"/>
                  </a:lnTo>
                  <a:lnTo>
                    <a:pt x="562483" y="128778"/>
                  </a:lnTo>
                  <a:lnTo>
                    <a:pt x="570611" y="128143"/>
                  </a:lnTo>
                  <a:lnTo>
                    <a:pt x="578358" y="128778"/>
                  </a:lnTo>
                  <a:lnTo>
                    <a:pt x="606933" y="156845"/>
                  </a:lnTo>
                  <a:lnTo>
                    <a:pt x="607568" y="164338"/>
                  </a:lnTo>
                  <a:lnTo>
                    <a:pt x="607568" y="8636"/>
                  </a:lnTo>
                  <a:lnTo>
                    <a:pt x="602742" y="6477"/>
                  </a:lnTo>
                  <a:lnTo>
                    <a:pt x="602742" y="54610"/>
                  </a:lnTo>
                  <a:lnTo>
                    <a:pt x="602742" y="74168"/>
                  </a:lnTo>
                  <a:lnTo>
                    <a:pt x="599821" y="82169"/>
                  </a:lnTo>
                  <a:lnTo>
                    <a:pt x="588137" y="93853"/>
                  </a:lnTo>
                  <a:lnTo>
                    <a:pt x="580390" y="96774"/>
                  </a:lnTo>
                  <a:lnTo>
                    <a:pt x="561213" y="96774"/>
                  </a:lnTo>
                  <a:lnTo>
                    <a:pt x="553466" y="93853"/>
                  </a:lnTo>
                  <a:lnTo>
                    <a:pt x="547624" y="88011"/>
                  </a:lnTo>
                  <a:lnTo>
                    <a:pt x="541909" y="82169"/>
                  </a:lnTo>
                  <a:lnTo>
                    <a:pt x="539115" y="74168"/>
                  </a:lnTo>
                  <a:lnTo>
                    <a:pt x="539115" y="63881"/>
                  </a:lnTo>
                  <a:lnTo>
                    <a:pt x="561213" y="31496"/>
                  </a:lnTo>
                  <a:lnTo>
                    <a:pt x="580263" y="31496"/>
                  </a:lnTo>
                  <a:lnTo>
                    <a:pt x="588010" y="34544"/>
                  </a:lnTo>
                  <a:lnTo>
                    <a:pt x="599694" y="46736"/>
                  </a:lnTo>
                  <a:lnTo>
                    <a:pt x="602742" y="54610"/>
                  </a:lnTo>
                  <a:lnTo>
                    <a:pt x="602742" y="6477"/>
                  </a:lnTo>
                  <a:lnTo>
                    <a:pt x="597662" y="4191"/>
                  </a:lnTo>
                  <a:lnTo>
                    <a:pt x="584835" y="1016"/>
                  </a:lnTo>
                  <a:lnTo>
                    <a:pt x="570738" y="0"/>
                  </a:lnTo>
                  <a:lnTo>
                    <a:pt x="556641" y="1016"/>
                  </a:lnTo>
                  <a:lnTo>
                    <a:pt x="521970" y="16637"/>
                  </a:lnTo>
                  <a:lnTo>
                    <a:pt x="502412" y="63881"/>
                  </a:lnTo>
                  <a:lnTo>
                    <a:pt x="503047" y="72263"/>
                  </a:lnTo>
                  <a:lnTo>
                    <a:pt x="522859" y="109855"/>
                  </a:lnTo>
                  <a:lnTo>
                    <a:pt x="527431" y="112141"/>
                  </a:lnTo>
                  <a:lnTo>
                    <a:pt x="522859" y="114681"/>
                  </a:lnTo>
                  <a:lnTo>
                    <a:pt x="500126" y="146939"/>
                  </a:lnTo>
                  <a:lnTo>
                    <a:pt x="497586" y="165227"/>
                  </a:lnTo>
                  <a:lnTo>
                    <a:pt x="498856" y="180340"/>
                  </a:lnTo>
                  <a:lnTo>
                    <a:pt x="518795" y="214249"/>
                  </a:lnTo>
                  <a:lnTo>
                    <a:pt x="556133" y="230251"/>
                  </a:lnTo>
                  <a:lnTo>
                    <a:pt x="570865" y="231267"/>
                  </a:lnTo>
                  <a:lnTo>
                    <a:pt x="585597" y="230251"/>
                  </a:lnTo>
                  <a:lnTo>
                    <a:pt x="622808" y="214249"/>
                  </a:lnTo>
                  <a:lnTo>
                    <a:pt x="635127" y="199771"/>
                  </a:lnTo>
                  <a:lnTo>
                    <a:pt x="638810" y="193548"/>
                  </a:lnTo>
                  <a:lnTo>
                    <a:pt x="642874" y="180340"/>
                  </a:lnTo>
                  <a:lnTo>
                    <a:pt x="644144" y="165227"/>
                  </a:lnTo>
                  <a:close/>
                </a:path>
              </a:pathLst>
            </a:custGeom>
            <a:solidFill>
              <a:srgbClr val="12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93419" y="2174239"/>
            <a:ext cx="611505" cy="229235"/>
            <a:chOff x="693419" y="2174239"/>
            <a:chExt cx="611505" cy="229235"/>
          </a:xfrm>
        </p:grpSpPr>
        <p:sp>
          <p:nvSpPr>
            <p:cNvPr id="15" name="object 15"/>
            <p:cNvSpPr/>
            <p:nvPr/>
          </p:nvSpPr>
          <p:spPr>
            <a:xfrm>
              <a:off x="693420" y="2174239"/>
              <a:ext cx="176530" cy="226060"/>
            </a:xfrm>
            <a:custGeom>
              <a:avLst/>
              <a:gdLst/>
              <a:ahLst/>
              <a:cxnLst/>
              <a:rect l="l" t="t" r="r" b="b"/>
              <a:pathLst>
                <a:path w="176530" h="226060">
                  <a:moveTo>
                    <a:pt x="17623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69456" y="33020"/>
                  </a:lnTo>
                  <a:lnTo>
                    <a:pt x="69456" y="226060"/>
                  </a:lnTo>
                  <a:lnTo>
                    <a:pt x="106641" y="226060"/>
                  </a:lnTo>
                  <a:lnTo>
                    <a:pt x="106641" y="33020"/>
                  </a:lnTo>
                  <a:lnTo>
                    <a:pt x="176237" y="33020"/>
                  </a:lnTo>
                  <a:lnTo>
                    <a:pt x="176237" y="0"/>
                  </a:lnTo>
                  <a:close/>
                </a:path>
              </a:pathLst>
            </a:custGeom>
            <a:solidFill>
              <a:srgbClr val="12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15" y="2228087"/>
              <a:ext cx="146303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6131" y="2191511"/>
              <a:ext cx="248412" cy="2118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411224" y="2191511"/>
            <a:ext cx="481965" cy="212090"/>
            <a:chOff x="1411224" y="2191511"/>
            <a:chExt cx="481965" cy="21209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1224" y="2228087"/>
              <a:ext cx="137159" cy="1752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5816" y="2228087"/>
              <a:ext cx="146303" cy="1752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1932" y="2191511"/>
              <a:ext cx="150875" cy="211836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40635" y="2228088"/>
            <a:ext cx="144780" cy="234696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231135" y="2162555"/>
            <a:ext cx="417830" cy="241300"/>
            <a:chOff x="2231135" y="2162555"/>
            <a:chExt cx="417830" cy="24130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31135" y="2228087"/>
              <a:ext cx="86868" cy="1722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7815" y="2228087"/>
              <a:ext cx="146304" cy="1752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3931" y="2162555"/>
              <a:ext cx="144780" cy="24079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700527" y="2162555"/>
            <a:ext cx="658495" cy="241300"/>
            <a:chOff x="2700527" y="2162555"/>
            <a:chExt cx="658495" cy="241300"/>
          </a:xfrm>
        </p:grpSpPr>
        <p:sp>
          <p:nvSpPr>
            <p:cNvPr id="28" name="object 28"/>
            <p:cNvSpPr/>
            <p:nvPr/>
          </p:nvSpPr>
          <p:spPr>
            <a:xfrm>
              <a:off x="2700528" y="2171699"/>
              <a:ext cx="42545" cy="228600"/>
            </a:xfrm>
            <a:custGeom>
              <a:avLst/>
              <a:gdLst/>
              <a:ahLst/>
              <a:cxnLst/>
              <a:rect l="l" t="t" r="r" b="b"/>
              <a:pathLst>
                <a:path w="42544" h="228600">
                  <a:moveTo>
                    <a:pt x="39535" y="58635"/>
                  </a:moveTo>
                  <a:lnTo>
                    <a:pt x="2159" y="58635"/>
                  </a:lnTo>
                  <a:lnTo>
                    <a:pt x="2159" y="228600"/>
                  </a:lnTo>
                  <a:lnTo>
                    <a:pt x="39535" y="228600"/>
                  </a:lnTo>
                  <a:lnTo>
                    <a:pt x="39535" y="58635"/>
                  </a:lnTo>
                  <a:close/>
                </a:path>
                <a:path w="42544" h="228600">
                  <a:moveTo>
                    <a:pt x="42418" y="14732"/>
                  </a:moveTo>
                  <a:lnTo>
                    <a:pt x="40513" y="10033"/>
                  </a:lnTo>
                  <a:lnTo>
                    <a:pt x="36830" y="5969"/>
                  </a:lnTo>
                  <a:lnTo>
                    <a:pt x="33020" y="2032"/>
                  </a:lnTo>
                  <a:lnTo>
                    <a:pt x="27813" y="0"/>
                  </a:lnTo>
                  <a:lnTo>
                    <a:pt x="14224" y="0"/>
                  </a:lnTo>
                  <a:lnTo>
                    <a:pt x="9017" y="2032"/>
                  </a:lnTo>
                  <a:lnTo>
                    <a:pt x="1778" y="10033"/>
                  </a:lnTo>
                  <a:lnTo>
                    <a:pt x="0" y="14732"/>
                  </a:lnTo>
                  <a:lnTo>
                    <a:pt x="0" y="25908"/>
                  </a:lnTo>
                  <a:lnTo>
                    <a:pt x="1778" y="30480"/>
                  </a:lnTo>
                  <a:lnTo>
                    <a:pt x="5334" y="34417"/>
                  </a:lnTo>
                  <a:lnTo>
                    <a:pt x="9017" y="38354"/>
                  </a:lnTo>
                  <a:lnTo>
                    <a:pt x="14224" y="40386"/>
                  </a:lnTo>
                  <a:lnTo>
                    <a:pt x="27813" y="40386"/>
                  </a:lnTo>
                  <a:lnTo>
                    <a:pt x="33020" y="38354"/>
                  </a:lnTo>
                  <a:lnTo>
                    <a:pt x="40513" y="30480"/>
                  </a:lnTo>
                  <a:lnTo>
                    <a:pt x="42418" y="25908"/>
                  </a:lnTo>
                  <a:lnTo>
                    <a:pt x="42418" y="14732"/>
                  </a:lnTo>
                  <a:close/>
                </a:path>
              </a:pathLst>
            </a:custGeom>
            <a:solidFill>
              <a:srgbClr val="12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9107" y="2228087"/>
              <a:ext cx="144780" cy="1752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35223" y="2191511"/>
              <a:ext cx="259080" cy="2118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14115" y="2162555"/>
              <a:ext cx="144780" cy="240791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3468623" y="2191511"/>
            <a:ext cx="457200" cy="271780"/>
            <a:chOff x="3468623" y="2191511"/>
            <a:chExt cx="457200" cy="271780"/>
          </a:xfrm>
        </p:grpSpPr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68623" y="2191511"/>
              <a:ext cx="269748" cy="2118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79519" y="2228087"/>
              <a:ext cx="146303" cy="23469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4046220" y="2162555"/>
            <a:ext cx="698500" cy="241300"/>
            <a:chOff x="4046220" y="2162555"/>
            <a:chExt cx="698500" cy="241300"/>
          </a:xfrm>
        </p:grpSpPr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46220" y="2228087"/>
              <a:ext cx="86867" cy="1722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55948" y="2228087"/>
              <a:ext cx="141732" cy="1752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19016" y="2191511"/>
              <a:ext cx="246887" cy="2118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9432" y="2162555"/>
              <a:ext cx="144779" cy="240791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4872228" y="2162555"/>
            <a:ext cx="855344" cy="241300"/>
            <a:chOff x="4872228" y="2162555"/>
            <a:chExt cx="855344" cy="241300"/>
          </a:xfrm>
        </p:grpSpPr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72228" y="2162555"/>
              <a:ext cx="144779" cy="2407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55108" y="2228087"/>
              <a:ext cx="155448" cy="1752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33416" y="2228087"/>
              <a:ext cx="155448" cy="1752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31536" y="2162555"/>
              <a:ext cx="295656" cy="240791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71500" y="2907792"/>
            <a:ext cx="1073150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38474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</a:t>
            </a:r>
            <a:r>
              <a:rPr spc="-165" dirty="0"/>
              <a:t> </a:t>
            </a:r>
            <a:r>
              <a:rPr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1019" y="1869439"/>
            <a:ext cx="611505" cy="229235"/>
            <a:chOff x="541019" y="1869439"/>
            <a:chExt cx="611505" cy="229235"/>
          </a:xfrm>
        </p:grpSpPr>
        <p:sp>
          <p:nvSpPr>
            <p:cNvPr id="4" name="object 4"/>
            <p:cNvSpPr/>
            <p:nvPr/>
          </p:nvSpPr>
          <p:spPr>
            <a:xfrm>
              <a:off x="541020" y="1869439"/>
              <a:ext cx="176530" cy="226060"/>
            </a:xfrm>
            <a:custGeom>
              <a:avLst/>
              <a:gdLst/>
              <a:ahLst/>
              <a:cxnLst/>
              <a:rect l="l" t="t" r="r" b="b"/>
              <a:pathLst>
                <a:path w="176529" h="226060">
                  <a:moveTo>
                    <a:pt x="17623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69456" y="33020"/>
                  </a:lnTo>
                  <a:lnTo>
                    <a:pt x="69456" y="226060"/>
                  </a:lnTo>
                  <a:lnTo>
                    <a:pt x="106641" y="226060"/>
                  </a:lnTo>
                  <a:lnTo>
                    <a:pt x="106641" y="33020"/>
                  </a:lnTo>
                  <a:lnTo>
                    <a:pt x="176237" y="33020"/>
                  </a:lnTo>
                  <a:lnTo>
                    <a:pt x="176237" y="0"/>
                  </a:lnTo>
                  <a:close/>
                </a:path>
              </a:pathLst>
            </a:custGeom>
            <a:solidFill>
              <a:srgbClr val="12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5" y="1923287"/>
              <a:ext cx="146303" cy="1752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731" y="1886711"/>
              <a:ext cx="248412" cy="2118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58824" y="1886711"/>
            <a:ext cx="481965" cy="212090"/>
            <a:chOff x="1258824" y="1886711"/>
            <a:chExt cx="481965" cy="2120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8824" y="1923287"/>
              <a:ext cx="137159" cy="1752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3416" y="1923287"/>
              <a:ext cx="146303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9532" y="1886711"/>
              <a:ext cx="150875" cy="21183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883664" y="1886711"/>
            <a:ext cx="571500" cy="212090"/>
            <a:chOff x="1883664" y="1886711"/>
            <a:chExt cx="571500" cy="21209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3664" y="1923287"/>
              <a:ext cx="141731" cy="1752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5208" y="1923287"/>
              <a:ext cx="144780" cy="1752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1324" y="1886711"/>
              <a:ext cx="243839" cy="21183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505455" y="1857717"/>
            <a:ext cx="208915" cy="241300"/>
            <a:chOff x="2505455" y="1857717"/>
            <a:chExt cx="208915" cy="24130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5455" y="1923287"/>
              <a:ext cx="141731" cy="1752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77667" y="1857717"/>
              <a:ext cx="36195" cy="237490"/>
            </a:xfrm>
            <a:custGeom>
              <a:avLst/>
              <a:gdLst/>
              <a:ahLst/>
              <a:cxnLst/>
              <a:rect l="l" t="t" r="r" b="b"/>
              <a:pathLst>
                <a:path w="36194" h="237489">
                  <a:moveTo>
                    <a:pt x="36107" y="0"/>
                  </a:moveTo>
                  <a:lnTo>
                    <a:pt x="0" y="0"/>
                  </a:lnTo>
                  <a:lnTo>
                    <a:pt x="0" y="237401"/>
                  </a:lnTo>
                  <a:lnTo>
                    <a:pt x="36107" y="237401"/>
                  </a:lnTo>
                  <a:lnTo>
                    <a:pt x="36107" y="0"/>
                  </a:lnTo>
                  <a:close/>
                </a:path>
              </a:pathLst>
            </a:custGeom>
            <a:solidFill>
              <a:srgbClr val="12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833116" y="1886711"/>
            <a:ext cx="445134" cy="271780"/>
            <a:chOff x="2833116" y="1886711"/>
            <a:chExt cx="445134" cy="27178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3116" y="1886711"/>
              <a:ext cx="269748" cy="2118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1820" y="1923287"/>
              <a:ext cx="146304" cy="234696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398520" y="1857755"/>
            <a:ext cx="698500" cy="241300"/>
            <a:chOff x="3398520" y="1857755"/>
            <a:chExt cx="698500" cy="24130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98520" y="1923287"/>
              <a:ext cx="86867" cy="1722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1964" y="1886711"/>
              <a:ext cx="409956" cy="2118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1732" y="1857755"/>
              <a:ext cx="144779" cy="240791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236720" y="1857755"/>
            <a:ext cx="855344" cy="241300"/>
            <a:chOff x="4236720" y="1857755"/>
            <a:chExt cx="855344" cy="24130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6720" y="1857755"/>
              <a:ext cx="146303" cy="2407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07408" y="1923287"/>
              <a:ext cx="155448" cy="1752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97908" y="1923287"/>
              <a:ext cx="155448" cy="1752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96028" y="1857755"/>
              <a:ext cx="295655" cy="240791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9100" y="2769107"/>
            <a:ext cx="110617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940435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Collaborative</a:t>
            </a:r>
            <a:r>
              <a:rPr spc="-75" dirty="0"/>
              <a:t> </a:t>
            </a:r>
            <a:r>
              <a:rPr dirty="0"/>
              <a:t>Filtering-(Item-Item</a:t>
            </a:r>
            <a:r>
              <a:rPr spc="10" dirty="0"/>
              <a:t> </a:t>
            </a:r>
            <a:r>
              <a:rPr dirty="0"/>
              <a:t>based)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090" y="1521713"/>
            <a:ext cx="6156960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3.)</a:t>
            </a:r>
            <a:r>
              <a:rPr sz="25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Collaborative</a:t>
            </a:r>
            <a:r>
              <a:rPr sz="25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Filtering-(Item-Item</a:t>
            </a:r>
            <a:r>
              <a:rPr sz="2500" spc="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based)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Arial MT"/>
              <a:cs typeface="Arial MT"/>
            </a:endParaRPr>
          </a:p>
          <a:p>
            <a:pPr marL="622300" indent="-419100">
              <a:lnSpc>
                <a:spcPct val="100000"/>
              </a:lnSpc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Cosine</a:t>
            </a:r>
            <a:r>
              <a:rPr sz="1900" b="1" spc="-6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Similarity</a:t>
            </a:r>
            <a:endParaRPr sz="1900">
              <a:latin typeface="Arial"/>
              <a:cs typeface="Arial"/>
            </a:endParaRPr>
          </a:p>
          <a:p>
            <a:pPr marL="622300" indent="-419100">
              <a:lnSpc>
                <a:spcPct val="100000"/>
              </a:lnSpc>
              <a:spcBef>
                <a:spcPts val="204"/>
              </a:spcBef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Nearest Neighbour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5108" y="3212592"/>
            <a:ext cx="8698992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38474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</a:t>
            </a:r>
            <a:r>
              <a:rPr spc="-165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090" y="1339989"/>
            <a:ext cx="7922259" cy="1080770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SVD</a:t>
            </a:r>
            <a:r>
              <a:rPr sz="2500" spc="-8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&amp;</a:t>
            </a:r>
            <a:r>
              <a:rPr sz="25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Correlation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Recommendations</a:t>
            </a:r>
            <a:r>
              <a:rPr sz="1900" b="1" spc="-2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for</a:t>
            </a:r>
            <a:r>
              <a:rPr sz="1900" b="1" spc="3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124E5C"/>
                </a:solidFill>
                <a:latin typeface="Arial"/>
                <a:cs typeface="Arial"/>
              </a:rPr>
              <a:t>Harry</a:t>
            </a:r>
            <a:r>
              <a:rPr sz="1900" b="1" spc="5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Potter</a:t>
            </a:r>
            <a:r>
              <a:rPr sz="1900" b="1" spc="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and</a:t>
            </a:r>
            <a:r>
              <a:rPr sz="1900" b="1" spc="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the</a:t>
            </a:r>
            <a:r>
              <a:rPr sz="1900" b="1" spc="2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Sorcerer's</a:t>
            </a:r>
            <a:r>
              <a:rPr sz="1900" b="1" spc="4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Stone(Book</a:t>
            </a:r>
            <a:r>
              <a:rPr sz="1900" b="1" spc="5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1)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3581400"/>
            <a:ext cx="2006600" cy="3035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3200" y="3581400"/>
            <a:ext cx="9194800" cy="3035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9287" y="2782316"/>
            <a:ext cx="6165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In</a:t>
            </a:r>
            <a:r>
              <a:rPr sz="1900" b="1" dirty="0">
                <a:solidFill>
                  <a:srgbClr val="124E5C"/>
                </a:solidFill>
                <a:latin typeface="Arial"/>
                <a:cs typeface="Arial"/>
              </a:rPr>
              <a:t>pu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3534" y="2947542"/>
            <a:ext cx="8185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Ou</a:t>
            </a:r>
            <a:r>
              <a:rPr sz="1900" b="1" dirty="0">
                <a:solidFill>
                  <a:srgbClr val="124E5C"/>
                </a:solidFill>
                <a:latin typeface="Arial"/>
                <a:cs typeface="Arial"/>
              </a:rPr>
              <a:t>tput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090" y="589280"/>
            <a:ext cx="38474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Different</a:t>
            </a:r>
            <a:r>
              <a:rPr sz="3850" b="1" u="heavy" spc="-1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385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Models</a:t>
            </a:r>
            <a:endParaRPr sz="3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90" y="1521713"/>
            <a:ext cx="61315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4)</a:t>
            </a:r>
            <a:r>
              <a:rPr sz="25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Collaborative</a:t>
            </a:r>
            <a:r>
              <a:rPr sz="25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Filtering-(User-Item-based)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891" y="2412492"/>
            <a:ext cx="9741408" cy="37978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387" y="358520"/>
            <a:ext cx="38474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Different</a:t>
            </a:r>
            <a:r>
              <a:rPr sz="3850" b="1" u="heavy" spc="-1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385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Models</a:t>
            </a:r>
            <a:endParaRPr sz="38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019300"/>
            <a:ext cx="10261600" cy="4597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6290" y="1381505"/>
            <a:ext cx="20256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Model</a:t>
            </a:r>
            <a:r>
              <a:rPr sz="2500" spc="-1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24E5C"/>
                </a:solidFill>
                <a:latin typeface="Arial MT"/>
                <a:cs typeface="Arial MT"/>
              </a:rPr>
              <a:t>Results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387" y="129920"/>
            <a:ext cx="268922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188" y="1216533"/>
            <a:ext cx="10419080" cy="476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36830" indent="-419100">
              <a:lnSpc>
                <a:spcPct val="100000"/>
              </a:lnSpc>
              <a:spcBef>
                <a:spcPts val="100"/>
              </a:spcBef>
              <a:buSzPct val="97142"/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In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EDA,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75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65" dirty="0">
                <a:solidFill>
                  <a:srgbClr val="124E5C"/>
                </a:solidFill>
                <a:latin typeface="Arial MT"/>
                <a:cs typeface="Arial MT"/>
              </a:rPr>
              <a:t>Top-10</a:t>
            </a:r>
            <a:r>
              <a:rPr sz="175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most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rated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books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were</a:t>
            </a:r>
            <a:r>
              <a:rPr sz="1750" spc="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essentially</a:t>
            </a:r>
            <a:r>
              <a:rPr sz="175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novels.</a:t>
            </a:r>
            <a:r>
              <a:rPr sz="175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Books</a:t>
            </a:r>
            <a:r>
              <a:rPr sz="175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like</a:t>
            </a:r>
            <a:r>
              <a:rPr sz="175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124E5C"/>
                </a:solidFill>
                <a:latin typeface="Arial MT"/>
                <a:cs typeface="Arial MT"/>
              </a:rPr>
              <a:t>'</a:t>
            </a:r>
            <a:r>
              <a:rPr sz="1750" b="1" spc="-10" dirty="0">
                <a:solidFill>
                  <a:srgbClr val="124E5C"/>
                </a:solidFill>
                <a:latin typeface="Arial"/>
                <a:cs typeface="Arial"/>
              </a:rPr>
              <a:t>The</a:t>
            </a:r>
            <a:r>
              <a:rPr sz="1750" b="1" spc="4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124E5C"/>
                </a:solidFill>
                <a:latin typeface="Arial"/>
                <a:cs typeface="Arial"/>
              </a:rPr>
              <a:t>Lovely</a:t>
            </a:r>
            <a:r>
              <a:rPr sz="1750" b="1" spc="4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E5C"/>
                </a:solidFill>
                <a:latin typeface="Arial"/>
                <a:cs typeface="Arial"/>
              </a:rPr>
              <a:t>Bone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'</a:t>
            </a:r>
            <a:r>
              <a:rPr sz="175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r>
              <a:rPr sz="1750" spc="-15" dirty="0">
                <a:solidFill>
                  <a:srgbClr val="124E5C"/>
                </a:solidFill>
                <a:latin typeface="Arial MT"/>
                <a:cs typeface="Arial MT"/>
              </a:rPr>
              <a:t> '</a:t>
            </a:r>
            <a:r>
              <a:rPr sz="1750" b="1" spc="-15" dirty="0">
                <a:solidFill>
                  <a:srgbClr val="124E5C"/>
                </a:solidFill>
                <a:latin typeface="Arial"/>
                <a:cs typeface="Arial"/>
              </a:rPr>
              <a:t>The </a:t>
            </a:r>
            <a:r>
              <a:rPr sz="1750" b="1" spc="-47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E5C"/>
                </a:solidFill>
                <a:latin typeface="Arial"/>
                <a:cs typeface="Arial"/>
              </a:rPr>
              <a:t>Secret</a:t>
            </a:r>
            <a:r>
              <a:rPr sz="1750" b="1" spc="-3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E5C"/>
                </a:solidFill>
                <a:latin typeface="Arial"/>
                <a:cs typeface="Arial"/>
              </a:rPr>
              <a:t>Life</a:t>
            </a:r>
            <a:r>
              <a:rPr sz="1750" b="1" spc="-2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E5C"/>
                </a:solidFill>
                <a:latin typeface="Arial"/>
                <a:cs typeface="Arial"/>
              </a:rPr>
              <a:t>of</a:t>
            </a:r>
            <a:r>
              <a:rPr sz="1750" b="1" spc="2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E5C"/>
                </a:solidFill>
                <a:latin typeface="Arial"/>
                <a:cs typeface="Arial"/>
              </a:rPr>
              <a:t>Bees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' were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very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well perceived.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4E5C"/>
              </a:buClr>
              <a:buFont typeface="Lucida Sans Unicode"/>
              <a:buChar char="●"/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E5C"/>
              </a:buClr>
              <a:buFont typeface="Lucida Sans Unicode"/>
              <a:buChar char="●"/>
            </a:pPr>
            <a:endParaRPr sz="1700">
              <a:latin typeface="Arial MT"/>
              <a:cs typeface="Arial MT"/>
            </a:endParaRPr>
          </a:p>
          <a:p>
            <a:pPr marL="431800" marR="257175" indent="-419100">
              <a:lnSpc>
                <a:spcPct val="109900"/>
              </a:lnSpc>
              <a:buSzPct val="97142"/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Majority of the readers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were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of the age bracket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20-35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and most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of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them came from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North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American </a:t>
            </a:r>
            <a:r>
              <a:rPr sz="1750" spc="-47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r>
              <a:rPr sz="175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European</a:t>
            </a:r>
            <a:r>
              <a:rPr sz="175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countries</a:t>
            </a:r>
            <a:r>
              <a:rPr sz="175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namely</a:t>
            </a:r>
            <a:r>
              <a:rPr sz="175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USA,</a:t>
            </a:r>
            <a:r>
              <a:rPr sz="175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Canada,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UK,</a:t>
            </a:r>
            <a:r>
              <a:rPr sz="175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Germany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and Spain.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4E5C"/>
              </a:buClr>
              <a:buFont typeface="Lucida Sans Unicode"/>
              <a:buChar char="●"/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E5C"/>
              </a:buClr>
              <a:buFont typeface="Lucida Sans Unicode"/>
              <a:buChar char="●"/>
            </a:pPr>
            <a:endParaRPr sz="1800">
              <a:latin typeface="Arial MT"/>
              <a:cs typeface="Arial MT"/>
            </a:endParaRPr>
          </a:p>
          <a:p>
            <a:pPr marL="431800" marR="176530" indent="-419100">
              <a:lnSpc>
                <a:spcPct val="109700"/>
              </a:lnSpc>
              <a:spcBef>
                <a:spcPts val="5"/>
              </a:spcBef>
              <a:buSzPct val="97142"/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If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we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look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at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75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ratings</a:t>
            </a:r>
            <a:r>
              <a:rPr sz="1750" spc="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distribution,</a:t>
            </a:r>
            <a:r>
              <a:rPr sz="175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most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books</a:t>
            </a:r>
            <a:r>
              <a:rPr sz="175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have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high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ratings</a:t>
            </a:r>
            <a:r>
              <a:rPr sz="175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with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maximum</a:t>
            </a:r>
            <a:r>
              <a:rPr sz="175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books</a:t>
            </a:r>
            <a:r>
              <a:rPr sz="175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being </a:t>
            </a:r>
            <a:r>
              <a:rPr sz="1750" spc="-47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rated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 8. Ratings</a:t>
            </a:r>
            <a:r>
              <a:rPr sz="175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below</a:t>
            </a:r>
            <a:r>
              <a:rPr sz="175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5 are few</a:t>
            </a:r>
            <a:r>
              <a:rPr sz="175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in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124E5C"/>
                </a:solidFill>
                <a:latin typeface="Arial MT"/>
                <a:cs typeface="Arial MT"/>
              </a:rPr>
              <a:t>number.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4E5C"/>
              </a:buClr>
              <a:buFont typeface="Lucida Sans Unicode"/>
              <a:buChar char="●"/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24E5C"/>
              </a:buClr>
              <a:buFont typeface="Lucida Sans Unicode"/>
              <a:buChar char="●"/>
            </a:pPr>
            <a:endParaRPr sz="225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5"/>
              </a:spcBef>
              <a:buSzPct val="97142"/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Author with</a:t>
            </a:r>
            <a:r>
              <a:rPr sz="175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75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most</a:t>
            </a:r>
            <a:r>
              <a:rPr sz="1750" spc="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books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was</a:t>
            </a:r>
            <a:r>
              <a:rPr sz="1750" spc="-18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Agatha</a:t>
            </a:r>
            <a:r>
              <a:rPr sz="175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Christie,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William</a:t>
            </a:r>
            <a:r>
              <a:rPr sz="175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Shakespeare</a:t>
            </a:r>
            <a:r>
              <a:rPr sz="175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r>
              <a:rPr sz="175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Stephen King.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24E5C"/>
              </a:buClr>
              <a:buFont typeface="Lucida Sans Unicode"/>
              <a:buChar char="●"/>
            </a:pPr>
            <a:endParaRPr sz="3350">
              <a:latin typeface="Arial MT"/>
              <a:cs typeface="Arial MT"/>
            </a:endParaRPr>
          </a:p>
          <a:p>
            <a:pPr marL="431800" marR="5080" indent="-419100">
              <a:lnSpc>
                <a:spcPct val="109800"/>
              </a:lnSpc>
              <a:buSzPct val="97142"/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For</a:t>
            </a:r>
            <a:r>
              <a:rPr sz="175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modelling,</a:t>
            </a:r>
            <a:r>
              <a:rPr sz="1750" spc="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it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was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observed</a:t>
            </a:r>
            <a:r>
              <a:rPr sz="1750" spc="5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that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for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model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based</a:t>
            </a:r>
            <a:r>
              <a:rPr sz="175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collaborative</a:t>
            </a:r>
            <a:r>
              <a:rPr sz="175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filtering</a:t>
            </a:r>
            <a:r>
              <a:rPr sz="175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SVD</a:t>
            </a:r>
            <a:r>
              <a:rPr sz="175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technique</a:t>
            </a:r>
            <a:r>
              <a:rPr sz="175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worked</a:t>
            </a:r>
            <a:r>
              <a:rPr sz="175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way </a:t>
            </a:r>
            <a:r>
              <a:rPr sz="1750" spc="-47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better</a:t>
            </a:r>
            <a:r>
              <a:rPr sz="1750" spc="484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than</a:t>
            </a:r>
            <a:r>
              <a:rPr sz="175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NMF</a:t>
            </a:r>
            <a:r>
              <a:rPr sz="175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with</a:t>
            </a:r>
            <a:r>
              <a:rPr sz="175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lower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Mean</a:t>
            </a:r>
            <a:r>
              <a:rPr sz="1750" spc="-18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24E5C"/>
                </a:solidFill>
                <a:latin typeface="Arial MT"/>
                <a:cs typeface="Arial MT"/>
              </a:rPr>
              <a:t>Absolute</a:t>
            </a:r>
            <a:r>
              <a:rPr sz="175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24E5C"/>
                </a:solidFill>
                <a:latin typeface="Arial MT"/>
                <a:cs typeface="Arial MT"/>
              </a:rPr>
              <a:t>Error (MAE) 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787" y="358520"/>
            <a:ext cx="258064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090" y="1404874"/>
            <a:ext cx="9632315" cy="55270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9900" marR="5080" indent="-457200" algn="just">
              <a:lnSpc>
                <a:spcPct val="151800"/>
              </a:lnSpc>
              <a:spcBef>
                <a:spcPts val="70"/>
              </a:spcBef>
              <a:buClr>
                <a:srgbClr val="F5F9FF"/>
              </a:buClr>
              <a:buSzPct val="52083"/>
              <a:buChar char="•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A recommendation </a:t>
            </a:r>
            <a:r>
              <a:rPr sz="2400" spc="-5" dirty="0">
                <a:latin typeface="Arial MT"/>
                <a:cs typeface="Arial MT"/>
              </a:rPr>
              <a:t>system helps an organization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create </a:t>
            </a:r>
            <a:r>
              <a:rPr sz="2400" spc="-10" dirty="0">
                <a:latin typeface="Arial MT"/>
                <a:cs typeface="Arial MT"/>
              </a:rPr>
              <a:t>loyal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customers. The recommendation </a:t>
            </a:r>
            <a:r>
              <a:rPr sz="2400" spc="-5" dirty="0">
                <a:latin typeface="Arial MT"/>
                <a:cs typeface="Arial MT"/>
              </a:rPr>
              <a:t>system today </a:t>
            </a:r>
            <a:r>
              <a:rPr sz="2400" spc="-10" dirty="0">
                <a:latin typeface="Arial MT"/>
                <a:cs typeface="Arial MT"/>
              </a:rPr>
              <a:t>are </a:t>
            </a:r>
            <a:r>
              <a:rPr sz="2400" spc="-5" dirty="0">
                <a:latin typeface="Arial MT"/>
                <a:cs typeface="Arial MT"/>
              </a:rPr>
              <a:t>very powerful </a:t>
            </a:r>
            <a:r>
              <a:rPr sz="2400" dirty="0">
                <a:latin typeface="Arial MT"/>
                <a:cs typeface="Arial MT"/>
              </a:rPr>
              <a:t> that they </a:t>
            </a:r>
            <a:r>
              <a:rPr sz="2400" spc="-10" dirty="0">
                <a:latin typeface="Arial MT"/>
                <a:cs typeface="Arial MT"/>
              </a:rPr>
              <a:t>can </a:t>
            </a:r>
            <a:r>
              <a:rPr sz="2400" spc="-5" dirty="0">
                <a:latin typeface="Arial MT"/>
                <a:cs typeface="Arial MT"/>
              </a:rPr>
              <a:t>handle the new customer </a:t>
            </a:r>
            <a:r>
              <a:rPr sz="2400" dirty="0">
                <a:latin typeface="Arial MT"/>
                <a:cs typeface="Arial MT"/>
              </a:rPr>
              <a:t>too </a:t>
            </a:r>
            <a:r>
              <a:rPr sz="2400" spc="-5" dirty="0">
                <a:latin typeface="Arial MT"/>
                <a:cs typeface="Arial MT"/>
              </a:rPr>
              <a:t>who has visited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site </a:t>
            </a:r>
            <a:r>
              <a:rPr sz="2400" dirty="0">
                <a:latin typeface="Arial MT"/>
                <a:cs typeface="Arial MT"/>
              </a:rPr>
              <a:t> for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first time. </a:t>
            </a:r>
            <a:r>
              <a:rPr sz="2400" spc="-5" dirty="0">
                <a:latin typeface="Arial MT"/>
                <a:cs typeface="Arial MT"/>
              </a:rPr>
              <a:t>They </a:t>
            </a:r>
            <a:r>
              <a:rPr sz="2400" dirty="0">
                <a:latin typeface="Arial MT"/>
                <a:cs typeface="Arial MT"/>
              </a:rPr>
              <a:t>recommend the </a:t>
            </a:r>
            <a:r>
              <a:rPr sz="2400" spc="-5" dirty="0">
                <a:latin typeface="Arial MT"/>
                <a:cs typeface="Arial MT"/>
              </a:rPr>
              <a:t>products which are </a:t>
            </a:r>
            <a:r>
              <a:rPr sz="2400" spc="-10" dirty="0">
                <a:latin typeface="Arial MT"/>
                <a:cs typeface="Arial MT"/>
              </a:rPr>
              <a:t>currently </a:t>
            </a:r>
            <a:r>
              <a:rPr sz="2400" spc="-5" dirty="0">
                <a:latin typeface="Arial MT"/>
                <a:cs typeface="Arial MT"/>
              </a:rPr>
              <a:t> trending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rated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they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recommend</a:t>
            </a:r>
            <a:r>
              <a:rPr sz="2400" spc="6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maximum </a:t>
            </a:r>
            <a:r>
              <a:rPr sz="2400" dirty="0">
                <a:latin typeface="Arial MT"/>
                <a:cs typeface="Arial MT"/>
              </a:rPr>
              <a:t>profit 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company</a:t>
            </a:r>
            <a:r>
              <a:rPr sz="2700" spc="-5" dirty="0">
                <a:latin typeface="Arial MT"/>
                <a:cs typeface="Arial MT"/>
              </a:rPr>
              <a:t>.</a:t>
            </a:r>
            <a:endParaRPr sz="2700">
              <a:latin typeface="Arial MT"/>
              <a:cs typeface="Arial MT"/>
            </a:endParaRPr>
          </a:p>
          <a:p>
            <a:pPr marL="165100" marR="419734">
              <a:lnSpc>
                <a:spcPct val="111100"/>
              </a:lnSpc>
              <a:spcBef>
                <a:spcPts val="760"/>
              </a:spcBef>
              <a:tabLst>
                <a:tab pos="1764664" algn="l"/>
                <a:tab pos="2840990" algn="l"/>
                <a:tab pos="5647055" algn="l"/>
                <a:tab pos="6680200" algn="l"/>
                <a:tab pos="7317740" algn="l"/>
                <a:tab pos="8590280" algn="l"/>
              </a:tabLst>
            </a:pP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A book recommendation </a:t>
            </a:r>
            <a:r>
              <a:rPr sz="2400" b="1" spc="-10" dirty="0">
                <a:solidFill>
                  <a:srgbClr val="F5F9FF"/>
                </a:solidFill>
                <a:latin typeface="Arial"/>
                <a:cs typeface="Arial"/>
              </a:rPr>
              <a:t>system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a </a:t>
            </a:r>
            <a:r>
              <a:rPr sz="2400" b="1" spc="-20" dirty="0">
                <a:solidFill>
                  <a:srgbClr val="F5F9FF"/>
                </a:solidFill>
                <a:latin typeface="Arial"/>
                <a:cs typeface="Arial"/>
              </a:rPr>
              <a:t>type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recommendation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5F9FF"/>
                </a:solidFill>
                <a:latin typeface="Arial"/>
                <a:cs typeface="Arial"/>
              </a:rPr>
              <a:t>system</a:t>
            </a:r>
            <a:r>
              <a:rPr sz="2400" b="1" spc="114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where</a:t>
            </a:r>
            <a:r>
              <a:rPr sz="2400" b="1" spc="-2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F5F9FF"/>
                </a:solidFill>
                <a:latin typeface="Arial"/>
                <a:cs typeface="Arial"/>
              </a:rPr>
              <a:t>we	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have</a:t>
            </a:r>
            <a:r>
              <a:rPr sz="2400" b="1" spc="-3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recommend</a:t>
            </a:r>
            <a:r>
              <a:rPr sz="2400" b="1" spc="-50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similar</a:t>
            </a:r>
            <a:r>
              <a:rPr sz="2400" b="1" spc="-2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5F9FF"/>
                </a:solidFill>
                <a:latin typeface="Arial"/>
                <a:cs typeface="Arial"/>
              </a:rPr>
              <a:t>type</a:t>
            </a:r>
            <a:r>
              <a:rPr sz="2400" b="1" spc="-1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books</a:t>
            </a:r>
            <a:r>
              <a:rPr sz="2400" b="1" spc="-40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to </a:t>
            </a:r>
            <a:r>
              <a:rPr sz="2400" b="1" spc="-65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reader</a:t>
            </a:r>
            <a:r>
              <a:rPr sz="2400" b="1" spc="10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based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on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his</a:t>
            </a:r>
            <a:r>
              <a:rPr sz="2400" b="1" spc="-2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interest.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 The	books	recommendation </a:t>
            </a:r>
            <a:r>
              <a:rPr sz="2400" b="1" spc="-650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5F9FF"/>
                </a:solidFill>
                <a:latin typeface="Arial"/>
                <a:cs typeface="Arial"/>
              </a:rPr>
              <a:t>system</a:t>
            </a:r>
            <a:r>
              <a:rPr sz="2400" b="1" spc="9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is</a:t>
            </a:r>
            <a:r>
              <a:rPr sz="2400" b="1" spc="10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used</a:t>
            </a:r>
            <a:r>
              <a:rPr sz="2400" b="1" spc="-1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by</a:t>
            </a:r>
            <a:r>
              <a:rPr sz="2400" b="1" spc="10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online</a:t>
            </a:r>
            <a:r>
              <a:rPr sz="2400" b="1" spc="-30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websites</a:t>
            </a:r>
            <a:r>
              <a:rPr sz="2400" b="1" spc="-4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which</a:t>
            </a:r>
            <a:r>
              <a:rPr sz="2400" b="1" spc="-5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provide</a:t>
            </a:r>
            <a:r>
              <a:rPr sz="2400" b="1" spc="-4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ebooks	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like </a:t>
            </a:r>
            <a:r>
              <a:rPr sz="2400" b="1" spc="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google	playbooks,</a:t>
            </a:r>
            <a:r>
              <a:rPr sz="2400" b="1" spc="-10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open</a:t>
            </a:r>
            <a:r>
              <a:rPr sz="2400" b="1" spc="10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F5F9FF"/>
                </a:solidFill>
                <a:latin typeface="Arial"/>
                <a:cs typeface="Arial"/>
              </a:rPr>
              <a:t>library,</a:t>
            </a:r>
            <a:r>
              <a:rPr sz="2400" b="1" spc="4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5F9FF"/>
                </a:solidFill>
                <a:latin typeface="Arial"/>
                <a:cs typeface="Arial"/>
              </a:rPr>
              <a:t>good </a:t>
            </a:r>
            <a:r>
              <a:rPr sz="2400" b="1" spc="-15" dirty="0">
                <a:solidFill>
                  <a:srgbClr val="F5F9FF"/>
                </a:solidFill>
                <a:latin typeface="Arial"/>
                <a:cs typeface="Arial"/>
              </a:rPr>
              <a:t>Read’	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s,</a:t>
            </a:r>
            <a:r>
              <a:rPr sz="2400" b="1" spc="-25" dirty="0">
                <a:solidFill>
                  <a:srgbClr val="F5F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5F9FF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587" y="358520"/>
            <a:ext cx="263588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3488" y="1919681"/>
            <a:ext cx="10022840" cy="3931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105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Handling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sparsity</a:t>
            </a:r>
            <a:r>
              <a:rPr sz="2000" spc="-7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was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 major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challenge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well since</a:t>
            </a:r>
            <a:r>
              <a:rPr sz="200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user</a:t>
            </a:r>
            <a:r>
              <a:rPr sz="20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interactions</a:t>
            </a:r>
            <a:r>
              <a:rPr sz="2000" spc="-6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were</a:t>
            </a:r>
            <a:endParaRPr sz="2000">
              <a:latin typeface="Arial MT"/>
              <a:cs typeface="Arial MT"/>
            </a:endParaRPr>
          </a:p>
          <a:p>
            <a:pPr marL="445134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124E5C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ot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pre</a:t>
            </a:r>
            <a:r>
              <a:rPr sz="2000" spc="5" dirty="0">
                <a:solidFill>
                  <a:srgbClr val="124E5C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ent</a:t>
            </a:r>
            <a:r>
              <a:rPr sz="2000" spc="-8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2000" spc="-28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majority</a:t>
            </a:r>
            <a:r>
              <a:rPr sz="2000" spc="-7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200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2000" spc="-5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boo</a:t>
            </a:r>
            <a:r>
              <a:rPr sz="2000" spc="10" dirty="0">
                <a:solidFill>
                  <a:srgbClr val="124E5C"/>
                </a:solidFill>
                <a:latin typeface="Arial MT"/>
                <a:cs typeface="Arial MT"/>
              </a:rPr>
              <a:t>k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buSzPct val="95000"/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Understanding</a:t>
            </a:r>
            <a:r>
              <a:rPr sz="2000" spc="-8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metric</a:t>
            </a:r>
            <a:r>
              <a:rPr sz="2000" spc="-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for</a:t>
            </a:r>
            <a:r>
              <a:rPr sz="20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evaluation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was</a:t>
            </a:r>
            <a:r>
              <a:rPr sz="200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challenge</a:t>
            </a:r>
            <a:r>
              <a:rPr sz="20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as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well.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E5C"/>
              </a:buClr>
              <a:buFont typeface="Lucida Sans Unicode"/>
              <a:buChar char="●"/>
            </a:pPr>
            <a:endParaRPr sz="3350">
              <a:latin typeface="Arial MT"/>
              <a:cs typeface="Arial MT"/>
            </a:endParaRPr>
          </a:p>
          <a:p>
            <a:pPr marL="445134" marR="5080" indent="-433070">
              <a:lnSpc>
                <a:spcPct val="108000"/>
              </a:lnSpc>
              <a:buSzPct val="95000"/>
              <a:buFont typeface="Lucida Sans Unicode"/>
              <a:buChar char="●"/>
              <a:tabLst>
                <a:tab pos="445134" algn="l"/>
                <a:tab pos="445770" algn="l"/>
                <a:tab pos="96774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Since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data</a:t>
            </a:r>
            <a:r>
              <a:rPr sz="2000" spc="-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consisted</a:t>
            </a:r>
            <a:r>
              <a:rPr sz="2000" spc="-6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text</a:t>
            </a:r>
            <a:r>
              <a:rPr sz="2000" spc="-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data,</a:t>
            </a:r>
            <a:r>
              <a:rPr sz="20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data</a:t>
            </a:r>
            <a:r>
              <a:rPr sz="20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cleaning</a:t>
            </a:r>
            <a:r>
              <a:rPr sz="200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was</a:t>
            </a:r>
            <a:r>
              <a:rPr sz="20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 major</a:t>
            </a:r>
            <a:r>
              <a:rPr sz="2000" spc="-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challenge</a:t>
            </a:r>
            <a:r>
              <a:rPr sz="20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in features </a:t>
            </a:r>
            <a:r>
              <a:rPr sz="2000" spc="-5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like	Location</a:t>
            </a:r>
            <a:r>
              <a:rPr sz="2000" spc="-7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etc..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4E5C"/>
              </a:buClr>
              <a:buFont typeface="Lucida Sans Unicode"/>
              <a:buChar char="●"/>
            </a:pPr>
            <a:endParaRPr sz="2200">
              <a:latin typeface="Arial MT"/>
              <a:cs typeface="Arial MT"/>
            </a:endParaRPr>
          </a:p>
          <a:p>
            <a:pPr marL="445134" marR="1475105" indent="-433070">
              <a:lnSpc>
                <a:spcPct val="108500"/>
              </a:lnSpc>
              <a:spcBef>
                <a:spcPts val="1905"/>
              </a:spcBef>
              <a:buSzPct val="95000"/>
              <a:buFont typeface="Lucida Sans Unicode"/>
              <a:buChar char="●"/>
              <a:tabLst>
                <a:tab pos="445134" algn="l"/>
                <a:tab pos="445770" algn="l"/>
                <a:tab pos="113538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Decision</a:t>
            </a:r>
            <a:r>
              <a:rPr sz="2000" spc="-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making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on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missing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value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imputations</a:t>
            </a:r>
            <a:r>
              <a:rPr sz="200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outlier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treatment</a:t>
            </a:r>
            <a:r>
              <a:rPr sz="2000" spc="-9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was </a:t>
            </a:r>
            <a:r>
              <a:rPr sz="2000" spc="-5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quite	challenging</a:t>
            </a:r>
            <a:r>
              <a:rPr sz="2000" spc="-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as</a:t>
            </a:r>
            <a:r>
              <a:rPr sz="2000" spc="-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well.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542544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447484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55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91580" y="1782343"/>
            <a:ext cx="5962015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545" algn="just">
              <a:lnSpc>
                <a:spcPct val="150000"/>
              </a:lnSpc>
              <a:spcBef>
                <a:spcPts val="100"/>
              </a:spcBef>
            </a:pP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During the last few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decades,with 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the rise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of </a:t>
            </a:r>
            <a:r>
              <a:rPr sz="1900" spc="-45" dirty="0">
                <a:solidFill>
                  <a:srgbClr val="124E5C"/>
                </a:solidFill>
                <a:latin typeface="Arial MT"/>
                <a:cs typeface="Arial MT"/>
              </a:rPr>
              <a:t>Youtube, </a:t>
            </a:r>
            <a:r>
              <a:rPr sz="19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Amazon, Netflix, and 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many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other such web services, 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recommender</a:t>
            </a:r>
            <a:r>
              <a:rPr sz="19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systems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have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become</a:t>
            </a:r>
            <a:r>
              <a:rPr sz="19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much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more </a:t>
            </a:r>
            <a:r>
              <a:rPr sz="1900" spc="-5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important</a:t>
            </a:r>
            <a:r>
              <a:rPr sz="19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in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our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lives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in</a:t>
            </a:r>
            <a:r>
              <a:rPr sz="19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terms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providing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highly </a:t>
            </a:r>
            <a:r>
              <a:rPr sz="19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personalized</a:t>
            </a:r>
            <a:r>
              <a:rPr sz="1900" spc="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r>
              <a:rPr sz="190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relevant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content.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spcBef>
                <a:spcPts val="1485"/>
              </a:spcBef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 main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objective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is to create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recommendation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 system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to recommend relevant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books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to users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based </a:t>
            </a:r>
            <a:r>
              <a:rPr sz="2000" spc="-5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on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popularity</a:t>
            </a:r>
            <a:r>
              <a:rPr sz="2000" spc="-8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user</a:t>
            </a:r>
            <a:r>
              <a:rPr sz="200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interests.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991" y="1993392"/>
            <a:ext cx="5169408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384" y="335025"/>
            <a:ext cx="314007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175" dirty="0"/>
              <a:t> </a:t>
            </a:r>
            <a:r>
              <a:rPr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3488" y="1897761"/>
            <a:ext cx="11012805" cy="24682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445134" marR="6985" indent="-433070" algn="just">
              <a:lnSpc>
                <a:spcPct val="104000"/>
              </a:lnSpc>
              <a:spcBef>
                <a:spcPts val="5"/>
              </a:spcBef>
              <a:buSzPct val="95000"/>
              <a:buFont typeface="Lucida Sans Unicode"/>
              <a:buChar char="●"/>
              <a:tabLst>
                <a:tab pos="445770" algn="l"/>
              </a:tabLst>
            </a:pP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Given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more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information regarding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books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dataset,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namely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features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like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Genre,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Description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etc, we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could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implement a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content-filtering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based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recommendation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system and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compare the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results</a:t>
            </a:r>
            <a:r>
              <a:rPr sz="2000" spc="-7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with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2000" spc="5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existing</a:t>
            </a:r>
            <a:r>
              <a:rPr sz="20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collaborative-filtering</a:t>
            </a:r>
            <a:r>
              <a:rPr sz="2000" spc="-7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based</a:t>
            </a:r>
            <a:r>
              <a:rPr sz="2000" spc="-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4E5C"/>
              </a:buClr>
              <a:buFont typeface="Lucida Sans Unicode"/>
              <a:buChar char="●"/>
            </a:pPr>
            <a:endParaRPr sz="2200">
              <a:latin typeface="Arial MT"/>
              <a:cs typeface="Arial MT"/>
            </a:endParaRPr>
          </a:p>
          <a:p>
            <a:pPr marL="445134" marR="5080" indent="-433070" algn="just">
              <a:lnSpc>
                <a:spcPct val="104000"/>
              </a:lnSpc>
              <a:spcBef>
                <a:spcPts val="1820"/>
              </a:spcBef>
              <a:buSzPct val="95000"/>
              <a:buFont typeface="Lucida Sans Unicode"/>
              <a:buChar char="●"/>
              <a:tabLst>
                <a:tab pos="445770" algn="l"/>
              </a:tabLst>
            </a:pP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We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would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like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to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explore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various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clustering approaches </a:t>
            </a:r>
            <a:r>
              <a:rPr sz="2000" spc="-15" dirty="0">
                <a:solidFill>
                  <a:srgbClr val="124E5C"/>
                </a:solidFill>
                <a:latin typeface="Arial MT"/>
                <a:cs typeface="Arial MT"/>
              </a:rPr>
              <a:t>for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clustering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users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based on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Age,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Location</a:t>
            </a:r>
            <a:r>
              <a:rPr sz="20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124E5C"/>
                </a:solidFill>
                <a:latin typeface="Arial MT"/>
                <a:cs typeface="Arial MT"/>
              </a:rPr>
              <a:t>etc.,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then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implement</a:t>
            </a:r>
            <a:r>
              <a:rPr sz="20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voting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algorithms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recommend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124E5C"/>
                </a:solidFill>
                <a:latin typeface="Arial MT"/>
                <a:cs typeface="Arial MT"/>
              </a:rPr>
              <a:t>items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 to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the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user 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depending</a:t>
            </a:r>
            <a:r>
              <a:rPr sz="2000" spc="-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on</a:t>
            </a:r>
            <a:r>
              <a:rPr sz="20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cluster</a:t>
            </a:r>
            <a:r>
              <a:rPr sz="2000" spc="50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into</a:t>
            </a:r>
            <a:r>
              <a:rPr sz="2000" spc="-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which</a:t>
            </a:r>
            <a:r>
              <a:rPr sz="2000" spc="-5" dirty="0">
                <a:solidFill>
                  <a:srgbClr val="124E5C"/>
                </a:solidFill>
                <a:latin typeface="Arial MT"/>
                <a:cs typeface="Arial MT"/>
              </a:rPr>
              <a:t> it</a:t>
            </a:r>
            <a:r>
              <a:rPr sz="20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E5C"/>
                </a:solidFill>
                <a:latin typeface="Arial MT"/>
                <a:cs typeface="Arial MT"/>
              </a:rPr>
              <a:t>belongs.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880" y="2339467"/>
            <a:ext cx="539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CC0000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387" y="120218"/>
            <a:ext cx="3437890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195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8703" y="2116353"/>
            <a:ext cx="4107815" cy="11550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305"/>
              </a:spcBef>
              <a:buFont typeface="Lucida Sans Unicode"/>
              <a:buChar char="●"/>
              <a:tabLst>
                <a:tab pos="443865" algn="l"/>
                <a:tab pos="44450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User-ID(unique</a:t>
            </a:r>
            <a:r>
              <a:rPr sz="16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for</a:t>
            </a:r>
            <a:r>
              <a:rPr sz="16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each</a:t>
            </a:r>
            <a:r>
              <a:rPr sz="16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user)</a:t>
            </a:r>
            <a:endParaRPr sz="1600">
              <a:latin typeface="Arial MT"/>
              <a:cs typeface="Arial MT"/>
            </a:endParaRPr>
          </a:p>
          <a:p>
            <a:pPr marL="443865" marR="5080" indent="-443865">
              <a:lnSpc>
                <a:spcPct val="110600"/>
              </a:lnSpc>
              <a:buFont typeface="Lucida Sans Unicode"/>
              <a:buChar char="●"/>
              <a:tabLst>
                <a:tab pos="443865" algn="l"/>
                <a:tab pos="44450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Location (contains </a:t>
            </a:r>
            <a:r>
              <a:rPr sz="1600" spc="-30" dirty="0">
                <a:solidFill>
                  <a:srgbClr val="124E5C"/>
                </a:solidFill>
                <a:latin typeface="Arial MT"/>
                <a:cs typeface="Arial MT"/>
              </a:rPr>
              <a:t>city,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state and country </a:t>
            </a:r>
            <a:r>
              <a:rPr sz="1600" spc="-4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separated</a:t>
            </a:r>
            <a:r>
              <a:rPr sz="160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by</a:t>
            </a:r>
            <a:r>
              <a:rPr sz="160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commas)</a:t>
            </a:r>
            <a:endParaRPr sz="1600">
              <a:latin typeface="Arial MT"/>
              <a:cs typeface="Arial MT"/>
            </a:endParaRPr>
          </a:p>
          <a:p>
            <a:pPr marL="443865" indent="-431800">
              <a:lnSpc>
                <a:spcPct val="100000"/>
              </a:lnSpc>
              <a:spcBef>
                <a:spcPts val="600"/>
              </a:spcBef>
              <a:buFont typeface="Lucida Sans Unicode"/>
              <a:buChar char="●"/>
              <a:tabLst>
                <a:tab pos="443865" algn="l"/>
                <a:tab pos="44450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Age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891" y="3642740"/>
            <a:ext cx="3290570" cy="843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0" indent="-4318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609600" algn="l"/>
                <a:tab pos="610235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Shape</a:t>
            </a:r>
            <a:r>
              <a:rPr sz="160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Dataset-</a:t>
            </a:r>
            <a:r>
              <a:rPr sz="16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(278858,3)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124E5C"/>
                </a:solidFill>
                <a:latin typeface="Arial"/>
                <a:cs typeface="Arial"/>
              </a:rPr>
              <a:t>Ratings_dataset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6581" y="2433598"/>
            <a:ext cx="3008630" cy="22040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290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ISBN</a:t>
            </a:r>
            <a:r>
              <a:rPr sz="1600" spc="-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(unique</a:t>
            </a:r>
            <a:r>
              <a:rPr sz="16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each</a:t>
            </a:r>
            <a:r>
              <a:rPr sz="16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book)</a:t>
            </a:r>
            <a:endParaRPr sz="16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195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20" dirty="0">
                <a:solidFill>
                  <a:srgbClr val="124E5C"/>
                </a:solidFill>
                <a:latin typeface="Arial MT"/>
                <a:cs typeface="Arial MT"/>
              </a:rPr>
              <a:t>Book-Title</a:t>
            </a:r>
            <a:endParaRPr sz="16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300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Book-Author</a:t>
            </a:r>
            <a:endParaRPr sz="16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200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25" dirty="0">
                <a:solidFill>
                  <a:srgbClr val="124E5C"/>
                </a:solidFill>
                <a:latin typeface="Arial MT"/>
                <a:cs typeface="Arial MT"/>
              </a:rPr>
              <a:t>Year-Of-Publication</a:t>
            </a:r>
            <a:endParaRPr sz="16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204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Publisher</a:t>
            </a:r>
            <a:endParaRPr sz="16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300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Image-URL-S</a:t>
            </a:r>
            <a:endParaRPr sz="16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195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Image-URL-M</a:t>
            </a:r>
            <a:endParaRPr sz="16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204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Image-URL-L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6581" y="4906517"/>
            <a:ext cx="3182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Shape</a:t>
            </a:r>
            <a:r>
              <a:rPr sz="16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Dataset</a:t>
            </a:r>
            <a:r>
              <a:rPr sz="16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-</a:t>
            </a:r>
            <a:r>
              <a:rPr sz="160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(271360,8)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91" y="4719980"/>
            <a:ext cx="1572895" cy="8439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290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10" dirty="0">
                <a:solidFill>
                  <a:srgbClr val="124E5C"/>
                </a:solidFill>
                <a:latin typeface="Arial MT"/>
                <a:cs typeface="Arial MT"/>
              </a:rPr>
              <a:t>User-ID</a:t>
            </a:r>
            <a:endParaRPr sz="16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195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ISBN</a:t>
            </a:r>
            <a:endParaRPr sz="160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300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Book</a:t>
            </a:r>
            <a:r>
              <a:rPr sz="1600" spc="-10" dirty="0">
                <a:solidFill>
                  <a:srgbClr val="124E5C"/>
                </a:solidFill>
                <a:latin typeface="Arial MT"/>
                <a:cs typeface="Arial MT"/>
              </a:rPr>
              <a:t>-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Rat</a:t>
            </a:r>
            <a:r>
              <a:rPr sz="1600" spc="-15" dirty="0">
                <a:solidFill>
                  <a:srgbClr val="124E5C"/>
                </a:solidFill>
                <a:latin typeface="Arial MT"/>
                <a:cs typeface="Arial MT"/>
              </a:rPr>
              <a:t>i</a:t>
            </a:r>
            <a:r>
              <a:rPr sz="1600" spc="-20" dirty="0">
                <a:solidFill>
                  <a:srgbClr val="124E5C"/>
                </a:solidFill>
                <a:latin typeface="Arial MT"/>
                <a:cs typeface="Arial MT"/>
              </a:rPr>
              <a:t>n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891" y="5847079"/>
            <a:ext cx="3204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Shape</a:t>
            </a:r>
            <a:r>
              <a:rPr sz="1600" spc="-4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Dataset</a:t>
            </a:r>
            <a:r>
              <a:rPr sz="16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30" dirty="0">
                <a:solidFill>
                  <a:srgbClr val="124E5C"/>
                </a:solidFill>
                <a:latin typeface="Arial MT"/>
                <a:cs typeface="Arial MT"/>
              </a:rPr>
              <a:t>-(1149780,3)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4660" y="1931873"/>
            <a:ext cx="1649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24E5C"/>
                </a:solidFill>
                <a:latin typeface="Arial"/>
                <a:cs typeface="Arial"/>
              </a:rPr>
              <a:t>Books_dataset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387" y="920242"/>
            <a:ext cx="8401685" cy="1083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1.	The</a:t>
            </a:r>
            <a:r>
              <a:rPr sz="190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dataset</a:t>
            </a:r>
            <a:r>
              <a:rPr sz="190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is</a:t>
            </a:r>
            <a:r>
              <a:rPr sz="190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comprised</a:t>
            </a:r>
            <a:r>
              <a:rPr sz="1900" spc="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90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three</a:t>
            </a:r>
            <a:r>
              <a:rPr sz="190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csv files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::</a:t>
            </a:r>
            <a:r>
              <a:rPr sz="1900" b="1" spc="3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15" dirty="0">
                <a:solidFill>
                  <a:srgbClr val="124E5C"/>
                </a:solidFill>
                <a:latin typeface="Arial"/>
                <a:cs typeface="Arial"/>
              </a:rPr>
              <a:t>1)</a:t>
            </a:r>
            <a:r>
              <a:rPr sz="1900" b="1" spc="8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users</a:t>
            </a:r>
            <a:r>
              <a:rPr sz="1900" b="1" spc="25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15" dirty="0">
                <a:solidFill>
                  <a:srgbClr val="124E5C"/>
                </a:solidFill>
                <a:latin typeface="Arial"/>
                <a:cs typeface="Arial"/>
              </a:rPr>
              <a:t>2)</a:t>
            </a:r>
            <a:r>
              <a:rPr sz="1900" b="1" spc="10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books</a:t>
            </a:r>
            <a:r>
              <a:rPr sz="1900" b="1" spc="1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3)</a:t>
            </a:r>
            <a:r>
              <a:rPr sz="1900" b="1" spc="40" dirty="0">
                <a:solidFill>
                  <a:srgbClr val="124E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ratings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1475"/>
              </a:spcBef>
            </a:pPr>
            <a:r>
              <a:rPr sz="1800" b="1" spc="-5" dirty="0">
                <a:solidFill>
                  <a:srgbClr val="124E5C"/>
                </a:solidFill>
                <a:latin typeface="Arial"/>
                <a:cs typeface="Arial"/>
              </a:rPr>
              <a:t>Users_dataset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23076" y="1830323"/>
            <a:ext cx="1905" cy="5029200"/>
          </a:xfrm>
          <a:custGeom>
            <a:avLst/>
            <a:gdLst/>
            <a:ahLst/>
            <a:cxnLst/>
            <a:rect l="l" t="t" r="r" b="b"/>
            <a:pathLst>
              <a:path w="1904" h="5029200">
                <a:moveTo>
                  <a:pt x="1650" y="0"/>
                </a:moveTo>
                <a:lnTo>
                  <a:pt x="0" y="502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587" y="434720"/>
            <a:ext cx="942022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Observations</a:t>
            </a:r>
            <a:r>
              <a:rPr spc="-80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spc="-5" dirty="0"/>
              <a:t>"Users"</a:t>
            </a:r>
            <a:r>
              <a:rPr spc="-40" dirty="0"/>
              <a:t> </a:t>
            </a:r>
            <a:r>
              <a:rPr dirty="0"/>
              <a:t>dataset(Age)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7788" y="2239772"/>
            <a:ext cx="4345305" cy="86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95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600" spc="-19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Age</a:t>
            </a:r>
            <a:r>
              <a:rPr sz="16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range given</a:t>
            </a:r>
            <a:r>
              <a:rPr sz="16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here </a:t>
            </a:r>
            <a:r>
              <a:rPr sz="1600" dirty="0">
                <a:solidFill>
                  <a:srgbClr val="124E5C"/>
                </a:solidFill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s</a:t>
            </a:r>
            <a:r>
              <a:rPr sz="16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from</a:t>
            </a:r>
            <a:r>
              <a:rPr sz="160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0</a:t>
            </a:r>
            <a:r>
              <a:rPr sz="160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to</a:t>
            </a:r>
            <a:r>
              <a:rPr sz="16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 250.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E5C"/>
              </a:buClr>
              <a:buFont typeface="Lucida Sans Unicode"/>
              <a:buChar char="●"/>
            </a:pPr>
            <a:endParaRPr sz="2350">
              <a:latin typeface="Arial MT"/>
              <a:cs typeface="Arial MT"/>
            </a:endParaRPr>
          </a:p>
          <a:p>
            <a:pPr marL="445134" indent="-433070">
              <a:lnSpc>
                <a:spcPct val="100000"/>
              </a:lnSpc>
              <a:spcBef>
                <a:spcPts val="5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600" spc="-15" dirty="0">
                <a:solidFill>
                  <a:srgbClr val="124E5C"/>
                </a:solidFill>
                <a:latin typeface="Arial MT"/>
                <a:cs typeface="Arial MT"/>
              </a:rPr>
              <a:t>O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utliers</a:t>
            </a:r>
            <a:r>
              <a:rPr sz="16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124E5C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124E5C"/>
                </a:solidFill>
                <a:latin typeface="Arial MT"/>
                <a:cs typeface="Arial MT"/>
              </a:rPr>
              <a:t>r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e</a:t>
            </a:r>
            <a:r>
              <a:rPr sz="1600" spc="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E5C"/>
                </a:solidFill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n</a:t>
            </a:r>
            <a:r>
              <a:rPr sz="1600" spc="-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600" spc="-18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Age</a:t>
            </a:r>
            <a:r>
              <a:rPr sz="1600" spc="-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E5C"/>
                </a:solidFill>
                <a:latin typeface="Arial MT"/>
                <a:cs typeface="Arial MT"/>
              </a:rPr>
              <a:t>column.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2100" y="1714500"/>
            <a:ext cx="6819900" cy="4864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691" y="756030"/>
            <a:ext cx="6586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u="none" spc="-5" dirty="0">
                <a:solidFill>
                  <a:srgbClr val="17375E"/>
                </a:solidFill>
              </a:rPr>
              <a:t>Here</a:t>
            </a:r>
            <a:r>
              <a:rPr sz="1900" u="none" spc="20" dirty="0">
                <a:solidFill>
                  <a:srgbClr val="17375E"/>
                </a:solidFill>
              </a:rPr>
              <a:t> </a:t>
            </a:r>
            <a:r>
              <a:rPr sz="1900" u="none" spc="-5" dirty="0">
                <a:solidFill>
                  <a:srgbClr val="17375E"/>
                </a:solidFill>
              </a:rPr>
              <a:t>is the</a:t>
            </a:r>
            <a:r>
              <a:rPr sz="1900" u="none" dirty="0">
                <a:solidFill>
                  <a:srgbClr val="17375E"/>
                </a:solidFill>
              </a:rPr>
              <a:t> </a:t>
            </a:r>
            <a:r>
              <a:rPr sz="1900" u="none" spc="-5" dirty="0">
                <a:solidFill>
                  <a:srgbClr val="17375E"/>
                </a:solidFill>
              </a:rPr>
              <a:t>AGE</a:t>
            </a:r>
            <a:r>
              <a:rPr sz="1900" u="none" spc="10" dirty="0">
                <a:solidFill>
                  <a:srgbClr val="17375E"/>
                </a:solidFill>
              </a:rPr>
              <a:t> </a:t>
            </a:r>
            <a:r>
              <a:rPr sz="1900" u="none" spc="-5" dirty="0">
                <a:solidFill>
                  <a:srgbClr val="17375E"/>
                </a:solidFill>
              </a:rPr>
              <a:t>DISTRIBUTION</a:t>
            </a:r>
            <a:r>
              <a:rPr sz="1900" u="none" spc="5" dirty="0">
                <a:solidFill>
                  <a:srgbClr val="17375E"/>
                </a:solidFill>
              </a:rPr>
              <a:t> </a:t>
            </a:r>
            <a:r>
              <a:rPr sz="1900" u="none" spc="-5" dirty="0">
                <a:solidFill>
                  <a:srgbClr val="17375E"/>
                </a:solidFill>
              </a:rPr>
              <a:t>graph</a:t>
            </a:r>
            <a:r>
              <a:rPr sz="1900" u="none" spc="15" dirty="0">
                <a:solidFill>
                  <a:srgbClr val="17375E"/>
                </a:solidFill>
              </a:rPr>
              <a:t> </a:t>
            </a:r>
            <a:r>
              <a:rPr sz="1900" u="none" spc="-5" dirty="0">
                <a:solidFill>
                  <a:srgbClr val="17375E"/>
                </a:solidFill>
              </a:rPr>
              <a:t>and</a:t>
            </a:r>
            <a:r>
              <a:rPr sz="1900" u="none" dirty="0">
                <a:solidFill>
                  <a:srgbClr val="17375E"/>
                </a:solidFill>
              </a:rPr>
              <a:t> </a:t>
            </a:r>
            <a:r>
              <a:rPr sz="1900" u="none" spc="10" dirty="0">
                <a:solidFill>
                  <a:srgbClr val="17375E"/>
                </a:solidFill>
              </a:rPr>
              <a:t>we</a:t>
            </a:r>
            <a:r>
              <a:rPr sz="1900" u="none" spc="-30" dirty="0">
                <a:solidFill>
                  <a:srgbClr val="17375E"/>
                </a:solidFill>
              </a:rPr>
              <a:t> </a:t>
            </a:r>
            <a:r>
              <a:rPr sz="1900" u="none" dirty="0">
                <a:solidFill>
                  <a:srgbClr val="17375E"/>
                </a:solidFill>
              </a:rPr>
              <a:t>found</a:t>
            </a:r>
            <a:r>
              <a:rPr sz="1900" u="none" spc="-5" dirty="0">
                <a:solidFill>
                  <a:srgbClr val="17375E"/>
                </a:solidFill>
              </a:rPr>
              <a:t> </a:t>
            </a:r>
            <a:r>
              <a:rPr sz="1900" u="none" spc="5" dirty="0">
                <a:solidFill>
                  <a:srgbClr val="17375E"/>
                </a:solidFill>
              </a:rPr>
              <a:t>that-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684987" y="2184298"/>
            <a:ext cx="3595370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31800">
              <a:lnSpc>
                <a:spcPct val="110000"/>
              </a:lnSpc>
              <a:spcBef>
                <a:spcPts val="100"/>
              </a:spcBef>
              <a:buFont typeface="Lucida Sans Unicode"/>
              <a:buChar char="●"/>
              <a:tabLst>
                <a:tab pos="457200" algn="l"/>
                <a:tab pos="457834" algn="l"/>
              </a:tabLst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spc="229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Age</a:t>
            </a:r>
            <a:r>
              <a:rPr sz="1900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range</a:t>
            </a:r>
            <a:r>
              <a:rPr sz="1900" spc="204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distribution</a:t>
            </a:r>
            <a:r>
              <a:rPr sz="19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is </a:t>
            </a:r>
            <a:r>
              <a:rPr sz="1900" spc="-5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right</a:t>
            </a:r>
            <a:r>
              <a:rPr sz="19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skewed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E5C"/>
              </a:buClr>
              <a:buFont typeface="Lucida Sans Unicode"/>
              <a:buChar char="●"/>
            </a:pPr>
            <a:endParaRPr sz="2500">
              <a:latin typeface="Arial MT"/>
              <a:cs typeface="Arial MT"/>
            </a:endParaRPr>
          </a:p>
          <a:p>
            <a:pPr marL="457200" indent="-445134">
              <a:lnSpc>
                <a:spcPct val="100000"/>
              </a:lnSpc>
              <a:spcBef>
                <a:spcPts val="5"/>
              </a:spcBef>
              <a:buFont typeface="Lucida Sans Unicode"/>
              <a:buChar char="●"/>
              <a:tabLst>
                <a:tab pos="457200" algn="l"/>
                <a:tab pos="457834" algn="l"/>
              </a:tabLst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Most</a:t>
            </a:r>
            <a:r>
              <a:rPr sz="1900" spc="-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active readers lie</a:t>
            </a:r>
            <a:r>
              <a:rPr sz="1900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in</a:t>
            </a:r>
            <a:endParaRPr sz="19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age</a:t>
            </a:r>
            <a:r>
              <a:rPr sz="1900" spc="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group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20-40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7300" y="1638300"/>
            <a:ext cx="68961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596899"/>
            <a:ext cx="825563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u="none" spc="-5" dirty="0">
                <a:solidFill>
                  <a:srgbClr val="124E5C"/>
                </a:solidFill>
                <a:latin typeface="Arial MT"/>
                <a:cs typeface="Arial MT"/>
              </a:rPr>
              <a:t>Here </a:t>
            </a:r>
            <a:r>
              <a:rPr sz="1900" b="0" u="none" spc="-15" dirty="0">
                <a:solidFill>
                  <a:srgbClr val="124E5C"/>
                </a:solidFill>
                <a:latin typeface="Arial MT"/>
                <a:cs typeface="Arial MT"/>
              </a:rPr>
              <a:t>we</a:t>
            </a:r>
            <a:r>
              <a:rPr sz="1900" b="0" u="none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b="0" u="none" spc="-5" dirty="0">
                <a:solidFill>
                  <a:srgbClr val="124E5C"/>
                </a:solidFill>
                <a:latin typeface="Arial MT"/>
                <a:cs typeface="Arial MT"/>
              </a:rPr>
              <a:t>are</a:t>
            </a:r>
            <a:r>
              <a:rPr sz="1900" b="0" u="none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b="0" u="none" spc="-5" dirty="0">
                <a:solidFill>
                  <a:srgbClr val="124E5C"/>
                </a:solidFill>
                <a:latin typeface="Arial MT"/>
                <a:cs typeface="Arial MT"/>
              </a:rPr>
              <a:t>Splitting</a:t>
            </a:r>
            <a:r>
              <a:rPr sz="1900" b="0" u="none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u="none" spc="-5" dirty="0">
                <a:solidFill>
                  <a:srgbClr val="124E5C"/>
                </a:solidFill>
              </a:rPr>
              <a:t>Location</a:t>
            </a:r>
            <a:r>
              <a:rPr sz="1900" u="none" spc="30" dirty="0">
                <a:solidFill>
                  <a:srgbClr val="124E5C"/>
                </a:solidFill>
              </a:rPr>
              <a:t> </a:t>
            </a:r>
            <a:r>
              <a:rPr sz="1900" b="0" u="none" spc="-5" dirty="0">
                <a:solidFill>
                  <a:srgbClr val="124E5C"/>
                </a:solidFill>
                <a:latin typeface="Arial MT"/>
                <a:cs typeface="Arial MT"/>
              </a:rPr>
              <a:t>column</a:t>
            </a:r>
            <a:r>
              <a:rPr sz="1900" b="0" u="none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b="0" u="none" spc="-10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r>
              <a:rPr sz="1900" b="0" u="none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b="0" u="none" spc="-15" dirty="0">
                <a:solidFill>
                  <a:srgbClr val="124E5C"/>
                </a:solidFill>
                <a:latin typeface="Arial MT"/>
                <a:cs typeface="Arial MT"/>
              </a:rPr>
              <a:t>analyzing</a:t>
            </a:r>
            <a:r>
              <a:rPr sz="1900" b="0" u="none" spc="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b="0" u="none" spc="-15" dirty="0">
                <a:solidFill>
                  <a:srgbClr val="124E5C"/>
                </a:solidFill>
                <a:latin typeface="Arial MT"/>
                <a:cs typeface="Arial MT"/>
              </a:rPr>
              <a:t>country</a:t>
            </a:r>
            <a:r>
              <a:rPr sz="1900" b="0" u="none" spc="2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b="0" u="none" spc="-10" dirty="0">
                <a:solidFill>
                  <a:srgbClr val="124E5C"/>
                </a:solidFill>
                <a:latin typeface="Arial MT"/>
                <a:cs typeface="Arial MT"/>
              </a:rPr>
              <a:t>and</a:t>
            </a:r>
            <a:r>
              <a:rPr sz="1900" b="0" u="none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b="0" u="none" spc="-15" dirty="0">
                <a:solidFill>
                  <a:srgbClr val="124E5C"/>
                </a:solidFill>
                <a:latin typeface="Arial MT"/>
                <a:cs typeface="Arial MT"/>
              </a:rPr>
              <a:t>found</a:t>
            </a:r>
            <a:r>
              <a:rPr sz="1900" b="0" u="none" spc="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b="0" u="none" spc="-15" dirty="0">
                <a:solidFill>
                  <a:srgbClr val="124E5C"/>
                </a:solidFill>
                <a:latin typeface="Arial MT"/>
                <a:cs typeface="Arial MT"/>
              </a:rPr>
              <a:t>that-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788" y="1588388"/>
            <a:ext cx="46380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 indent="-433070">
              <a:lnSpc>
                <a:spcPct val="100000"/>
              </a:lnSpc>
              <a:spcBef>
                <a:spcPts val="95"/>
              </a:spcBef>
              <a:buFont typeface="Lucida Sans Unicode"/>
              <a:buChar char="●"/>
              <a:tabLst>
                <a:tab pos="445134" algn="l"/>
                <a:tab pos="445770" algn="l"/>
              </a:tabLst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The</a:t>
            </a:r>
            <a:r>
              <a:rPr sz="1900" spc="-1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most</a:t>
            </a:r>
            <a:r>
              <a:rPr sz="1900" spc="-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active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readers</a:t>
            </a:r>
            <a:r>
              <a:rPr sz="1900" spc="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are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from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USA</a:t>
            </a:r>
            <a:r>
              <a:rPr sz="1900" b="1" spc="-5" dirty="0">
                <a:solidFill>
                  <a:srgbClr val="124E5C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191" y="2502407"/>
            <a:ext cx="873760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1048004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Observations</a:t>
            </a:r>
            <a:r>
              <a:rPr spc="-80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spc="-5" dirty="0"/>
              <a:t>“books”</a:t>
            </a:r>
            <a:r>
              <a:rPr spc="-30" dirty="0"/>
              <a:t> </a:t>
            </a:r>
            <a:r>
              <a:rPr dirty="0"/>
              <a:t>dataset(Authors)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1187" y="1613408"/>
            <a:ext cx="74409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95"/>
              </a:spcBef>
              <a:buChar char="•"/>
              <a:tabLst>
                <a:tab pos="218440" algn="l"/>
              </a:tabLst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Agatha</a:t>
            </a:r>
            <a:r>
              <a:rPr sz="190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Christie</a:t>
            </a:r>
            <a:r>
              <a:rPr sz="1900" spc="4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wrote</a:t>
            </a:r>
            <a:r>
              <a:rPr sz="1900" spc="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highest</a:t>
            </a:r>
            <a:r>
              <a:rPr sz="1900" spc="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number</a:t>
            </a:r>
            <a:r>
              <a:rPr sz="1900" spc="5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books</a:t>
            </a:r>
            <a:r>
              <a:rPr sz="190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in</a:t>
            </a:r>
            <a:r>
              <a:rPr sz="1900" spc="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our</a:t>
            </a:r>
            <a:r>
              <a:rPr sz="1900" spc="2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given</a:t>
            </a:r>
            <a:r>
              <a:rPr sz="1900" spc="5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dataset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191" y="2171700"/>
            <a:ext cx="10668000" cy="42550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0" y="88392"/>
            <a:ext cx="469392" cy="48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589280"/>
            <a:ext cx="1110615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Observations</a:t>
            </a:r>
            <a:r>
              <a:rPr spc="-80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spc="-5" dirty="0"/>
              <a:t>“books”</a:t>
            </a:r>
            <a:r>
              <a:rPr spc="-30" dirty="0"/>
              <a:t> </a:t>
            </a:r>
            <a:r>
              <a:rPr dirty="0"/>
              <a:t>dataset(Publishers</a:t>
            </a:r>
            <a:r>
              <a:rPr b="0" dirty="0">
                <a:latin typeface="Arial MT"/>
                <a:cs typeface="Arial MT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387" y="1613408"/>
            <a:ext cx="72885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95"/>
              </a:spcBef>
              <a:buChar char="•"/>
              <a:tabLst>
                <a:tab pos="165100" algn="l"/>
              </a:tabLst>
            </a:pP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Harlequin</a:t>
            </a:r>
            <a:r>
              <a:rPr sz="1900" spc="6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published</a:t>
            </a:r>
            <a:r>
              <a:rPr sz="1900" spc="7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highest</a:t>
            </a:r>
            <a:r>
              <a:rPr sz="190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number</a:t>
            </a:r>
            <a:r>
              <a:rPr sz="1900" spc="5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of</a:t>
            </a:r>
            <a:r>
              <a:rPr sz="1900" spc="-1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books</a:t>
            </a:r>
            <a:r>
              <a:rPr sz="1900" spc="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in</a:t>
            </a:r>
            <a:r>
              <a:rPr sz="1900" spc="30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our</a:t>
            </a:r>
            <a:r>
              <a:rPr sz="1900" spc="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given</a:t>
            </a:r>
            <a:r>
              <a:rPr sz="1900" spc="35" dirty="0">
                <a:solidFill>
                  <a:srgbClr val="124E5C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124E5C"/>
                </a:solidFill>
                <a:latin typeface="Arial MT"/>
                <a:cs typeface="Arial MT"/>
              </a:rPr>
              <a:t>dataset.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1" y="2197607"/>
            <a:ext cx="11366500" cy="455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960</Words>
  <Application>Microsoft Office PowerPoint</Application>
  <PresentationFormat>Widescreen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MT</vt:lpstr>
      <vt:lpstr>Calibri</vt:lpstr>
      <vt:lpstr>Lucida Sans Unicode</vt:lpstr>
      <vt:lpstr>Wingdings</vt:lpstr>
      <vt:lpstr>Office Theme</vt:lpstr>
      <vt:lpstr>Capstone Project - 4</vt:lpstr>
      <vt:lpstr>Content</vt:lpstr>
      <vt:lpstr>Problem Statement</vt:lpstr>
      <vt:lpstr>Data Summary</vt:lpstr>
      <vt:lpstr>Observations from "Users" dataset(Age)</vt:lpstr>
      <vt:lpstr>Here is the AGE DISTRIBUTION graph and we found that-</vt:lpstr>
      <vt:lpstr>Here we are Splitting Location column and analyzing country and found that-</vt:lpstr>
      <vt:lpstr>Observations from “books” dataset(Authors)</vt:lpstr>
      <vt:lpstr>Observations from “books” dataset(Publishers)</vt:lpstr>
      <vt:lpstr>Observations from "Ratings" dataset</vt:lpstr>
      <vt:lpstr>Data Cleaning from “users” dataset</vt:lpstr>
      <vt:lpstr>Imputing missing values</vt:lpstr>
      <vt:lpstr>PowerPoint Presentation</vt:lpstr>
      <vt:lpstr>Replacing strings by int values</vt:lpstr>
      <vt:lpstr>Different Models</vt:lpstr>
      <vt:lpstr>Different Models</vt:lpstr>
      <vt:lpstr>Different Models</vt:lpstr>
      <vt:lpstr>Different Models</vt:lpstr>
      <vt:lpstr>Different Models</vt:lpstr>
      <vt:lpstr>Different Models</vt:lpstr>
      <vt:lpstr>Different Models</vt:lpstr>
      <vt:lpstr>Different Models</vt:lpstr>
      <vt:lpstr>Collaborative Filtering-(Item-Item based)</vt:lpstr>
      <vt:lpstr>Different Models</vt:lpstr>
      <vt:lpstr>PowerPoint Presentation</vt:lpstr>
      <vt:lpstr>PowerPoint Presentation</vt:lpstr>
      <vt:lpstr>Conclusion</vt:lpstr>
      <vt:lpstr>Conclusion</vt:lpstr>
      <vt:lpstr>Challenges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- 4</dc:title>
  <cp:lastModifiedBy>subham behera</cp:lastModifiedBy>
  <cp:revision>1</cp:revision>
  <dcterms:created xsi:type="dcterms:W3CDTF">2023-06-19T06:54:07Z</dcterms:created>
  <dcterms:modified xsi:type="dcterms:W3CDTF">2023-06-19T06:55:09Z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2023-06-19T00:00:00Z</vt:filetime>
  </property>
</Properties>
</file>