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3" r:id="rId3"/>
    <p:sldId id="287" r:id="rId4"/>
    <p:sldId id="276" r:id="rId5"/>
    <p:sldId id="284" r:id="rId6"/>
    <p:sldId id="277" r:id="rId7"/>
    <p:sldId id="285" r:id="rId8"/>
    <p:sldId id="286" r:id="rId9"/>
    <p:sldId id="278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40C84-4BF9-D757-1DFD-D057E39CCD5A}" v="18" dt="2020-11-26T20:19:24.790"/>
    <p1510:client id="{8A5AF2C0-4CF9-0E7A-2FF1-A16523FEFEB6}" v="166" dt="2020-11-26T21:05:16.494"/>
    <p1510:client id="{8DC2AA69-5545-1347-A75D-C4AF7725CCD1}" v="4" dt="2020-11-26T19:32:28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A389-FE0D-42C1-9EF9-3667F466720D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id321axn/amazon-alexa-reviews/kerne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60" y="1309370"/>
            <a:ext cx="9768205" cy="1406121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dirty="0"/>
              <a:t>			    </a:t>
            </a:r>
            <a:br>
              <a:rPr lang="en-US" dirty="0"/>
            </a:b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Mini project Presentation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SESSION 2021-22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5155" y="3028279"/>
            <a:ext cx="9389733" cy="3434435"/>
          </a:xfrm>
        </p:spPr>
        <p:txBody>
          <a:bodyPr/>
          <a:lstStyle/>
          <a:p>
            <a:pPr algn="l"/>
            <a:r>
              <a:rPr lang="en-US" dirty="0"/>
              <a:t>                            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1915160" y="3105045"/>
            <a:ext cx="9956800" cy="335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cap="none" dirty="0">
                <a:latin typeface="Times New Roman" pitchFamily="18" charset="0"/>
                <a:cs typeface="Times New Roman" pitchFamily="18" charset="0"/>
              </a:rPr>
              <a:t>Team Name			:Classifier	</a:t>
            </a:r>
          </a:p>
          <a:p>
            <a:r>
              <a:rPr lang="en-US" sz="2500" cap="none" dirty="0">
                <a:latin typeface="Times New Roman" pitchFamily="18" charset="0"/>
                <a:cs typeface="Times New Roman" pitchFamily="18" charset="0"/>
              </a:rPr>
              <a:t>Class &amp; Section		:Computer Engineering</a:t>
            </a:r>
          </a:p>
          <a:p>
            <a:endParaRPr lang="en-US" sz="2500" cap="none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cap="none" dirty="0">
                <a:latin typeface="Times New Roman" pitchFamily="18" charset="0"/>
                <a:cs typeface="Times New Roman" pitchFamily="18" charset="0"/>
              </a:rPr>
              <a:t>Member Name		University Roll No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cap="none" dirty="0">
                <a:latin typeface="Times New Roman" pitchFamily="18" charset="0"/>
                <a:cs typeface="Times New Roman" pitchFamily="18" charset="0"/>
              </a:rPr>
              <a:t>Admission No</a:t>
            </a:r>
          </a:p>
          <a:p>
            <a:r>
              <a:rPr lang="en-US" sz="2500" cap="none" dirty="0">
                <a:latin typeface="Times New Roman" pitchFamily="18" charset="0"/>
                <a:cs typeface="Times New Roman" pitchFamily="18" charset="0"/>
              </a:rPr>
              <a:t>Shubham Mall		1900320150054		2019B151049</a:t>
            </a:r>
          </a:p>
          <a:p>
            <a:r>
              <a:rPr lang="en-US" sz="2500" cap="none" dirty="0">
                <a:latin typeface="Times New Roman" pitchFamily="18" charset="0"/>
                <a:cs typeface="Times New Roman" pitchFamily="18" charset="0"/>
              </a:rPr>
              <a:t>Shakshi Sah		190320310133              2019B111063</a:t>
            </a:r>
          </a:p>
          <a:p>
            <a:r>
              <a:rPr lang="en-US" sz="2500" cap="none" dirty="0">
                <a:latin typeface="Times New Roman" pitchFamily="18" charset="0"/>
                <a:cs typeface="Times New Roman" pitchFamily="18" charset="0"/>
              </a:rPr>
              <a:t>Ritu Chaturvedi		1900320150041		2019B151012</a:t>
            </a:r>
          </a:p>
        </p:txBody>
      </p:sp>
      <p:sp>
        <p:nvSpPr>
          <p:cNvPr id="5" name="Title 1"/>
          <p:cNvSpPr txBox="1"/>
          <p:nvPr/>
        </p:nvSpPr>
        <p:spPr bwMode="auto">
          <a:xfrm>
            <a:off x="1487606" y="-3603"/>
            <a:ext cx="10367750" cy="12199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ABES Engineering College, Ghaziabad, 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768"/>
            <a:ext cx="1501254" cy="18877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8111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By analysing the dataset we can give potential customer a clear understanding of the product by providing them the review of those customer who already have Alexa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Using sklearn.naive_bayes classifier machine learning algorithm shows that the frequency of 5 star is much grater and frequency of 2 star or less is very low and the predicting the rating of next upcoming customer with accuracy of 83%.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30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90E0-21AC-4E3D-AF34-8309A8B7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6455"/>
            <a:ext cx="9905998" cy="1478570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326B8-F9DB-436A-A3CD-3818D854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0501"/>
            <a:ext cx="9905999" cy="2831560"/>
          </a:xfrm>
        </p:spPr>
        <p:txBody>
          <a:bodyPr>
            <a:normAutofit/>
          </a:bodyPr>
          <a:lstStyle/>
          <a:p>
            <a:r>
              <a:rPr lang="en-IN" sz="2000" dirty="0"/>
              <a:t>Sentiment analysis can be Beneficial for e-commerce Business.</a:t>
            </a:r>
          </a:p>
          <a:p>
            <a:r>
              <a:rPr lang="en-IN" sz="2000" dirty="0"/>
              <a:t>Benefit for consumers and company relationship.</a:t>
            </a:r>
          </a:p>
          <a:p>
            <a:pPr marL="0" indent="0">
              <a:buNone/>
            </a:pPr>
            <a:r>
              <a:rPr lang="en-IN" sz="2000" dirty="0"/>
              <a:t>	1. Establishes more trust between Customer and Company.</a:t>
            </a:r>
          </a:p>
          <a:p>
            <a:pPr marL="0" indent="0">
              <a:buNone/>
            </a:pPr>
            <a:r>
              <a:rPr lang="en-IN" sz="2000" dirty="0"/>
              <a:t>	2. Give consumer a voice to respond.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6B77D-6BEC-4FED-AA8C-7DE67BA31E6E}"/>
              </a:ext>
            </a:extLst>
          </p:cNvPr>
          <p:cNvSpPr txBox="1">
            <a:spLocks/>
          </p:cNvSpPr>
          <p:nvPr/>
        </p:nvSpPr>
        <p:spPr>
          <a:xfrm>
            <a:off x="1143000" y="3551957"/>
            <a:ext cx="9905999" cy="283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dirty="0"/>
              <a:t>References</a:t>
            </a:r>
          </a:p>
          <a:p>
            <a:r>
              <a:rPr lang="en-IN" dirty="0"/>
              <a:t>Sentiment analysis of online product Review with Semi-supervised Topic sentiment mixture model , </a:t>
            </a:r>
            <a:r>
              <a:rPr lang="en-IN" dirty="0" err="1"/>
              <a:t>Qingling</a:t>
            </a:r>
            <a:r>
              <a:rPr lang="en-IN" dirty="0"/>
              <a:t> Miao Qiedin Li.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110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FDCC2C-C4CA-4968-B72B-7B28183CA357}"/>
              </a:ext>
            </a:extLst>
          </p:cNvPr>
          <p:cNvSpPr/>
          <p:nvPr/>
        </p:nvSpPr>
        <p:spPr>
          <a:xfrm>
            <a:off x="2752628" y="1376314"/>
            <a:ext cx="58934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CFF9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97838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BBB7-A02E-4628-A268-004B06D6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8EF8-8EF5-40BF-BEB0-34D43477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105384" cy="3641174"/>
          </a:xfrm>
        </p:spPr>
        <p:txBody>
          <a:bodyPr>
            <a:normAutofit fontScale="92500"/>
          </a:bodyPr>
          <a:lstStyle/>
          <a:p>
            <a:r>
              <a:rPr lang="en-IN" dirty="0"/>
              <a:t>Discover insight into consumer review and assist with ml models</a:t>
            </a:r>
          </a:p>
          <a:p>
            <a:r>
              <a:rPr lang="en-IN" dirty="0"/>
              <a:t>Training ml model for sentiment analysis</a:t>
            </a:r>
          </a:p>
          <a:p>
            <a:r>
              <a:rPr lang="en-IN" dirty="0"/>
              <a:t>Analyse customer review for positive and negative reviews</a:t>
            </a:r>
          </a:p>
          <a:p>
            <a:r>
              <a:rPr lang="en-IN" dirty="0"/>
              <a:t>Analysing the rating patterns through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5EB13-9329-4D16-922E-F3B3687D5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1" t="12614" r="17545" b="2988"/>
          <a:stretch/>
        </p:blipFill>
        <p:spPr>
          <a:xfrm>
            <a:off x="6713014" y="1353189"/>
            <a:ext cx="3951778" cy="36810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220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1524-384E-485C-B0B2-6A8028E3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info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91EB-2954-45D4-8BC9-C9E1FC9E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dataset is downloaded from data source: </a:t>
            </a:r>
            <a:r>
              <a:rPr lang="en-IN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https://www.kaggle.com/sid321axn/amazon-alexa-reviews/kernels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and contains nearly 3000 reviews of rows and 5 variables which are-</a:t>
            </a:r>
          </a:p>
          <a:p>
            <a:r>
              <a:rPr lang="en-IN" dirty="0"/>
              <a:t>Star ratings</a:t>
            </a:r>
          </a:p>
          <a:p>
            <a:r>
              <a:rPr lang="en-IN" dirty="0"/>
              <a:t>Date of review</a:t>
            </a:r>
          </a:p>
          <a:p>
            <a:r>
              <a:rPr lang="en-IN" dirty="0"/>
              <a:t>Variant</a:t>
            </a:r>
          </a:p>
          <a:p>
            <a:r>
              <a:rPr lang="en-IN" dirty="0"/>
              <a:t>Verified review</a:t>
            </a:r>
          </a:p>
          <a:p>
            <a:r>
              <a:rPr lang="en-IN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46182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/>
              <a:t>Sentiment analysis is the measurement of positive and negative language. Sentiment analysis is also known as opinion mining.</a:t>
            </a:r>
          </a:p>
          <a:p>
            <a:r>
              <a:rPr lang="en-IN" sz="2800" dirty="0"/>
              <a:t>It is a way to evaluate written or spoken language to determine if the expression is favourable or neutral to what degree.</a:t>
            </a:r>
          </a:p>
          <a:p>
            <a:r>
              <a:rPr lang="en-IN" sz="2800" dirty="0"/>
              <a:t>It uses data mining process and technique to extract </a:t>
            </a:r>
            <a:r>
              <a:rPr lang="en-IN" sz="2800" dirty="0" err="1"/>
              <a:t>anc</a:t>
            </a:r>
            <a:r>
              <a:rPr lang="en-IN" sz="2800" dirty="0"/>
              <a:t> capture data for analysis in order to discern the subjective opinion of a object.</a:t>
            </a:r>
          </a:p>
        </p:txBody>
      </p:sp>
    </p:spTree>
    <p:extLst>
      <p:ext uri="{BB962C8B-B14F-4D97-AF65-F5344CB8AC3E}">
        <p14:creationId xmlns:p14="http://schemas.microsoft.com/office/powerpoint/2010/main" val="315748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8AF7-4438-44F0-9975-D8EEA2AF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EF2A30-174B-4B7A-BEA9-95DF3BE02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94607"/>
              </p:ext>
            </p:extLst>
          </p:nvPr>
        </p:nvGraphicFramePr>
        <p:xfrm>
          <a:off x="1141412" y="1945639"/>
          <a:ext cx="9677383" cy="27762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420282">
                  <a:extLst>
                    <a:ext uri="{9D8B030D-6E8A-4147-A177-3AD203B41FA5}">
                      <a16:colId xmlns:a16="http://schemas.microsoft.com/office/drawing/2014/main" val="1084072704"/>
                    </a:ext>
                  </a:extLst>
                </a:gridCol>
                <a:gridCol w="6257101">
                  <a:extLst>
                    <a:ext uri="{9D8B030D-6E8A-4147-A177-3AD203B41FA5}">
                      <a16:colId xmlns:a16="http://schemas.microsoft.com/office/drawing/2014/main" val="4083683875"/>
                    </a:ext>
                  </a:extLst>
                </a:gridCol>
              </a:tblGrid>
              <a:tr h="61087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“A study of Consumers satisfaction analysis with respect to Amazon Alexa review”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28325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r>
                        <a:rPr lang="en-IN" dirty="0"/>
                        <a:t>Project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Descriptive and analytical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744924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r>
                        <a:rPr lang="en-IN" dirty="0"/>
                        <a:t>Sampling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Urban areas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61679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r>
                        <a:rPr lang="en-IN" dirty="0"/>
                        <a:t>Tools and technology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Notebook – Jupiter notebook</a:t>
                      </a:r>
                    </a:p>
                    <a:p>
                      <a:r>
                        <a:rPr lang="en-IN" dirty="0"/>
                        <a:t>Python libraries – NumPy, pandas ,seaborn ,matplotlib ,</a:t>
                      </a:r>
                      <a:r>
                        <a:rPr lang="en-IN" dirty="0" err="1"/>
                        <a:t>sklearn.naivebase</a:t>
                      </a:r>
                      <a:r>
                        <a:rPr lang="en-IN" dirty="0"/>
                        <a:t>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7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33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Project focus on classifying the group of customer into positively rated and negatively rated area.</a:t>
            </a:r>
          </a:p>
          <a:p>
            <a:pPr lvl="1"/>
            <a:r>
              <a:rPr lang="en-IN" dirty="0"/>
              <a:t>Positive and negative are marked with 1 and 0 respectively.</a:t>
            </a:r>
          </a:p>
          <a:p>
            <a:pPr lvl="1"/>
            <a:r>
              <a:rPr lang="en-IN" dirty="0"/>
              <a:t>Positive if rating &gt;=3</a:t>
            </a:r>
          </a:p>
          <a:p>
            <a:pPr lvl="1"/>
            <a:r>
              <a:rPr lang="en-IN" dirty="0"/>
              <a:t>Negative if rating &lt; 3</a:t>
            </a:r>
          </a:p>
          <a:p>
            <a:pPr marL="457200" lvl="1" indent="0">
              <a:buNone/>
            </a:pPr>
            <a:r>
              <a:rPr lang="en-IN" dirty="0"/>
              <a:t>Creating a frequency count of the words removing unwanted parts by filtering </a:t>
            </a:r>
            <a:r>
              <a:rPr lang="en-IN" dirty="0" err="1"/>
              <a:t>stopword</a:t>
            </a:r>
            <a:r>
              <a:rPr lang="en-IN" dirty="0"/>
              <a:t> and punctuation by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nltk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corpus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31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4886-A2D7-444D-88AE-1A3C45E4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40" y="111571"/>
            <a:ext cx="9905998" cy="1478570"/>
          </a:xfrm>
        </p:spPr>
        <p:txBody>
          <a:bodyPr/>
          <a:lstStyle/>
          <a:p>
            <a:r>
              <a:rPr lang="en-IN" dirty="0"/>
              <a:t>Data analysis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63F1-83DD-4013-85B9-D478788F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5172"/>
            <a:ext cx="4884002" cy="4126030"/>
          </a:xfrm>
        </p:spPr>
        <p:txBody>
          <a:bodyPr/>
          <a:lstStyle/>
          <a:p>
            <a:r>
              <a:rPr lang="en-IN" dirty="0"/>
              <a:t>It is observed that there are no negative or null data element in the dataset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frequency count of 5 star customer is nearly 2600 and least rating 1,2 star is less than 500.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C62C1-9D84-4E6A-9C74-49306387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361" y="1232295"/>
            <a:ext cx="3613226" cy="2380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80A0BD-00F1-4017-97F7-E2814CEAD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234" y="3957218"/>
            <a:ext cx="3618890" cy="23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7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DE2F-194F-4DDE-B7D4-C7520FEB4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12" y="1327424"/>
            <a:ext cx="5124634" cy="3227288"/>
          </a:xfrm>
        </p:spPr>
        <p:txBody>
          <a:bodyPr/>
          <a:lstStyle/>
          <a:p>
            <a:r>
              <a:rPr lang="en-IN" dirty="0"/>
              <a:t>The reviews provided by the users are in combination of sentence and emojis.</a:t>
            </a:r>
          </a:p>
          <a:p>
            <a:r>
              <a:rPr lang="en-IN" dirty="0"/>
              <a:t>Maximum of the users give reviews of word length of nearly 700 – 800</a:t>
            </a:r>
          </a:p>
          <a:p>
            <a:r>
              <a:rPr lang="en-IN" dirty="0"/>
              <a:t>Very few of the users give reviews in like &gt; 1000 length of words(4 or 5).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4A79B-0E65-4F91-863A-E5A49503C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20" y="1327424"/>
            <a:ext cx="5124633" cy="33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4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8C1E73-FC73-40A8-870D-2B0DFEBF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Removing unwanted words and symbols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4DC7B-ACFA-45EA-B339-3E64FCBE12DD}"/>
              </a:ext>
            </a:extLst>
          </p:cNvPr>
          <p:cNvSpPr txBox="1"/>
          <p:nvPr/>
        </p:nvSpPr>
        <p:spPr>
          <a:xfrm>
            <a:off x="571500" y="209708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message_cleaning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test_punc_removed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punctuation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test_punc_removed_join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test_punc_removed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test_punc_removed_join_clean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test_punc_removed_join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stopwords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.words(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test_punc_removed_join_clean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9F27F-4B88-46F8-A7E7-8243F49A355D}"/>
              </a:ext>
            </a:extLst>
          </p:cNvPr>
          <p:cNvSpPr txBox="1"/>
          <p:nvPr/>
        </p:nvSpPr>
        <p:spPr>
          <a:xfrm>
            <a:off x="1387929" y="5176157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function takes the reviews in sentence and remove punctuation and extra words which are not required using the stopwords.word(‘English’) and return it in a list and the filtered list is used for the generation of count word list using </a:t>
            </a:r>
            <a:r>
              <a:rPr lang="en-IN" dirty="0" err="1"/>
              <a:t>countvectorize.toarray</a:t>
            </a:r>
            <a:r>
              <a:rPr lang="en-IN" dirty="0"/>
              <a:t>() method which will work as the input for test data.</a:t>
            </a:r>
          </a:p>
        </p:txBody>
      </p:sp>
    </p:spTree>
    <p:extLst>
      <p:ext uri="{BB962C8B-B14F-4D97-AF65-F5344CB8AC3E}">
        <p14:creationId xmlns:p14="http://schemas.microsoft.com/office/powerpoint/2010/main" val="782630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1112</TotalTime>
  <Words>707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Times New Roman</vt:lpstr>
      <vt:lpstr>Tw Cen MT</vt:lpstr>
      <vt:lpstr>Circuit</vt:lpstr>
      <vt:lpstr>        Mini project Presentation SESSION 2021-22</vt:lpstr>
      <vt:lpstr>Objective</vt:lpstr>
      <vt:lpstr>Dataset info -</vt:lpstr>
      <vt:lpstr>Sentiment analysis</vt:lpstr>
      <vt:lpstr>methodology</vt:lpstr>
      <vt:lpstr>Project description</vt:lpstr>
      <vt:lpstr>Data analysis and interpretation</vt:lpstr>
      <vt:lpstr>PowerPoint Presentation</vt:lpstr>
      <vt:lpstr>Removing unwanted words and symbols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Harikesh Singh</dc:creator>
  <cp:lastModifiedBy>Shubham Mall</cp:lastModifiedBy>
  <cp:revision>214</cp:revision>
  <dcterms:created xsi:type="dcterms:W3CDTF">2019-09-25T05:42:00Z</dcterms:created>
  <dcterms:modified xsi:type="dcterms:W3CDTF">2022-04-21T13:40:39Z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