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FF90-FC3A-47D1-B3F4-8B1B8CF19F41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3FD41-BA0F-494E-BAD9-43296BC3D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4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97FB-9878-FE24-B91F-D9C2CB25B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604B-10DF-6F4E-934A-BFE1E30D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972B-1672-DB18-0BD1-562E25C5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4E99-C14B-486C-8171-0B1307B7443C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3E81-49A1-0DBE-94C9-CA78DEB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473" y="633528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6E00-C943-B094-C2D1-0C4D9C03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4AA-09FC-B08E-D66E-4A535CB1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6B2CC-4F4A-4AE6-6C96-63C9D29B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111A-5DC0-4F71-7B43-6A339767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4CB-8E23-42D5-9D3E-FDB5B4179855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4468-97B1-43F2-C015-A3C4E0D5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A65D-F5EC-D36F-0E3C-30A87652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548E1-F439-98EB-3645-26C37FFA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CC6B-06D4-F1FB-9B49-5019E63C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C0F-5459-C9A8-0A91-9F97A01F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C99F-A2FE-4F34-8ACF-DD1FB3CDDFCA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B6C5-5632-B451-06E9-9BB88B92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1D28-6713-6AEA-199B-B30B6AB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0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26D-283E-2ABB-7713-31EA2BA6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823A-DA0A-22BC-0BE5-AEAA305C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B39D-B277-1879-98C6-D780DFA4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C3B-1C00-47E8-B665-03CC5FD7A509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CE0A-9FFF-C9E0-E48B-C20364F7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4351-58EA-9411-CE90-C962C8EF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3F54-E6BA-DBD3-C9AF-E9D88E73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67EA-185F-D233-CA5F-95719944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0D87-A9DC-5E1F-930F-4386C573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4D12-0478-4013-971B-3A53D482845E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70D1-CD7F-7977-1559-F9A84E63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3E79-2EDC-2A31-F494-A316262C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DA7E-D8D6-5417-430B-50B69F23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7E36-4902-D3B2-A32F-BD78ABBBF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206F-76F3-9DB6-DD6F-C137C059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42B9-9032-5B5D-3E88-A745FBE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86E7-C2C1-4976-A4B4-C7CF4232FEB6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D832B-6CBD-F288-8835-8A7887CF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9008-F507-CE4F-AD34-54189235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2E5A-6F97-2013-0818-5AE55DBD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AE8A-29CA-C2CD-1035-D23DE499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1DD4-F94F-714B-0E63-5B223E61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CD6C1-D282-7107-AC23-8722425A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B02B-19A9-916B-B875-20E14E952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88F9-8973-1AC3-6D3F-B85CC7CD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9BCB-9BD8-4E50-918A-6F3E2BC677A2}" type="datetime1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E80E-6AEF-868A-DCC3-4C866244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D80D0-DA95-2F77-E3FA-41181DD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2B7D-4B81-3FD6-534F-EDB75592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D7145-08D9-8085-FE6F-F9FBB8C9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6AD-4592-4195-9B97-5EDA77076DD4}" type="datetime1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5B26-EDAA-B279-6C03-AAA9C79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060D-BAF8-845E-19FC-66A724DA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C2B99-82FD-27A7-4530-A446EB57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FA8-9810-4E78-AB15-7A151E48B274}" type="datetime1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C1F54-B17C-35E0-E9A6-96ADB413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F5FB2-EED7-2FDB-CF5B-418C804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61C8-5052-71EA-4738-90683DE3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F0E-2B2D-D606-B96D-0615F3B2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66E2-C518-3C34-74DC-E8FF7E15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28D20-E6C8-8528-2A59-289917E6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093C-D2E5-46D6-AE8D-D1B3205E059E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CF0A-42B1-983B-710F-F6E85BF3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E7A8-FE60-4101-3038-45F10172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7167-B466-6949-A2C8-D83ACAC2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B74E-13E3-A717-DD34-07B5170CA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6A70-3F8B-C118-8481-0897E916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31B7-D540-EFE3-57EB-7F212546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39C4-4237-47CF-8121-2EDF99E43027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355D-3526-2A0F-CFF1-81D05EB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8BED-DBB0-03F0-5177-A471E43D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5BF9A-50BE-76EF-A2F2-322E939C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24E6-4801-D4C5-2EC9-5FA50029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2D8E-2719-F528-4957-8DA6BB483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B023-F02C-4497-AC8B-C633915D8251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5CEE-370D-7B5F-EB58-EF391DC7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F31E-1F93-F7F8-BE10-6138653BE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7C89-4D9D-4487-93B3-A48C2786821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850742D1-AB4F-E230-4AAD-212D5FCF36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088063"/>
            <a:ext cx="132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54DEED14-306A-3DD5-10A3-198E1BA16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32808" y="6492875"/>
            <a:ext cx="1905000" cy="306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400" dirty="0"/>
              <a:t>Rina Bora</a:t>
            </a:r>
            <a:endParaRPr lang="en-I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5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1A4C-B0CD-EDE5-7922-D180F0762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863"/>
          </a:xfrm>
        </p:spPr>
        <p:txBody>
          <a:bodyPr/>
          <a:lstStyle/>
          <a:p>
            <a:r>
              <a:rPr lang="en-IN" b="1" dirty="0"/>
              <a:t>ILO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C0434-2B4C-2AD4-8A38-36FFB82A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696" y="2397182"/>
            <a:ext cx="9144000" cy="1655762"/>
          </a:xfrm>
        </p:spPr>
        <p:txBody>
          <a:bodyPr/>
          <a:lstStyle/>
          <a:p>
            <a:r>
              <a:rPr lang="en-IN" b="1" dirty="0"/>
              <a:t>Management Information System</a:t>
            </a:r>
          </a:p>
          <a:p>
            <a:r>
              <a:rPr lang="en-IN" b="1" dirty="0"/>
              <a:t>Couse code: ILO7013</a:t>
            </a:r>
          </a:p>
        </p:txBody>
      </p:sp>
    </p:spTree>
    <p:extLst>
      <p:ext uri="{BB962C8B-B14F-4D97-AF65-F5344CB8AC3E}">
        <p14:creationId xmlns:p14="http://schemas.microsoft.com/office/powerpoint/2010/main" val="24124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E39-C2F4-AB0D-3C07-F5148772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878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20D7-7816-B45D-293F-6D0C303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E53691-C730-2E09-B194-6C68C217B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11972"/>
              </p:ext>
            </p:extLst>
          </p:nvPr>
        </p:nvGraphicFramePr>
        <p:xfrm>
          <a:off x="645458" y="1594538"/>
          <a:ext cx="10510221" cy="46341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42456">
                  <a:extLst>
                    <a:ext uri="{9D8B030D-6E8A-4147-A177-3AD203B41FA5}">
                      <a16:colId xmlns:a16="http://schemas.microsoft.com/office/drawing/2014/main" val="2055160018"/>
                    </a:ext>
                  </a:extLst>
                </a:gridCol>
                <a:gridCol w="2424786">
                  <a:extLst>
                    <a:ext uri="{9D8B030D-6E8A-4147-A177-3AD203B41FA5}">
                      <a16:colId xmlns:a16="http://schemas.microsoft.com/office/drawing/2014/main" val="1355285982"/>
                    </a:ext>
                  </a:extLst>
                </a:gridCol>
                <a:gridCol w="1089886">
                  <a:extLst>
                    <a:ext uri="{9D8B030D-6E8A-4147-A177-3AD203B41FA5}">
                      <a16:colId xmlns:a16="http://schemas.microsoft.com/office/drawing/2014/main" val="921938083"/>
                    </a:ext>
                  </a:extLst>
                </a:gridCol>
                <a:gridCol w="1730112">
                  <a:extLst>
                    <a:ext uri="{9D8B030D-6E8A-4147-A177-3AD203B41FA5}">
                      <a16:colId xmlns:a16="http://schemas.microsoft.com/office/drawing/2014/main" val="1711621519"/>
                    </a:ext>
                  </a:extLst>
                </a:gridCol>
                <a:gridCol w="1730112">
                  <a:extLst>
                    <a:ext uri="{9D8B030D-6E8A-4147-A177-3AD203B41FA5}">
                      <a16:colId xmlns:a16="http://schemas.microsoft.com/office/drawing/2014/main" val="2172647394"/>
                    </a:ext>
                  </a:extLst>
                </a:gridCol>
                <a:gridCol w="1196904">
                  <a:extLst>
                    <a:ext uri="{9D8B030D-6E8A-4147-A177-3AD203B41FA5}">
                      <a16:colId xmlns:a16="http://schemas.microsoft.com/office/drawing/2014/main" val="2150870481"/>
                    </a:ext>
                  </a:extLst>
                </a:gridCol>
                <a:gridCol w="1195965">
                  <a:extLst>
                    <a:ext uri="{9D8B030D-6E8A-4147-A177-3AD203B41FA5}">
                      <a16:colId xmlns:a16="http://schemas.microsoft.com/office/drawing/2014/main" val="2759526208"/>
                    </a:ext>
                  </a:extLst>
                </a:gridCol>
              </a:tblGrid>
              <a:tr h="540300"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870" marR="154940" indent="-58420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US" sz="1400" b="1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spcBef>
                          <a:spcPts val="10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US" sz="14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1765" marR="98425" indent="-35560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Teaching Scheme</a:t>
                      </a:r>
                      <a:r>
                        <a:rPr lang="en-US" sz="14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(Contact</a:t>
                      </a:r>
                      <a:r>
                        <a:rPr lang="en-US" sz="14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Hours)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635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Credits Assigned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29483"/>
                  </a:ext>
                </a:extLst>
              </a:tr>
              <a:tr h="3933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1765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marR="72390" indent="-55245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Pract.</a:t>
                      </a:r>
                      <a:r>
                        <a:rPr lang="en-US" sz="14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Tut.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Pract.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359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marL="149225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CSC701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0" marR="18097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4170" marR="33972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869058"/>
                  </a:ext>
                </a:extLst>
              </a:tr>
              <a:tr h="292306">
                <a:tc>
                  <a:txBody>
                    <a:bodyPr/>
                    <a:lstStyle/>
                    <a:p>
                      <a:pPr marL="149225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CSC702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Analytics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0" marR="18097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78151"/>
                  </a:ext>
                </a:extLst>
              </a:tr>
              <a:tr h="392592">
                <a:tc>
                  <a:txBody>
                    <a:bodyPr/>
                    <a:lstStyle/>
                    <a:p>
                      <a:pPr marL="182563" indent="0" algn="l">
                        <a:lnSpc>
                          <a:spcPts val="123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CSDC701X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400" spc="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4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0" marR="18097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4170" marR="3397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36819"/>
                  </a:ext>
                </a:extLst>
              </a:tr>
              <a:tr h="393370"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23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CSDC702X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400" spc="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4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4150" marR="18097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4170" marR="3397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38721"/>
                  </a:ext>
                </a:extLst>
              </a:tr>
              <a:tr h="392592">
                <a:tc>
                  <a:txBody>
                    <a:bodyPr/>
                    <a:lstStyle/>
                    <a:p>
                      <a:pPr marL="85725" marR="212090" indent="0" algn="l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ILO701X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18097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4170" marR="33972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04098"/>
                  </a:ext>
                </a:extLst>
              </a:tr>
              <a:tr h="290752">
                <a:tc>
                  <a:txBody>
                    <a:bodyPr/>
                    <a:lstStyle/>
                    <a:p>
                      <a:pPr marL="152400" algn="l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CSL701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466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4262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marL="152400" algn="l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CSL702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466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760853"/>
                  </a:ext>
                </a:extLst>
              </a:tr>
              <a:tr h="393370"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23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CSDL701X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400" spc="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1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Course-3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466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63003"/>
                  </a:ext>
                </a:extLst>
              </a:tr>
              <a:tr h="392592">
                <a:tc>
                  <a:txBody>
                    <a:bodyPr/>
                    <a:lstStyle/>
                    <a:p>
                      <a:pPr marL="85725" indent="0" algn="l">
                        <a:lnSpc>
                          <a:spcPts val="123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CSDL702X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400" spc="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1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Course-4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466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2436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marL="156845" algn="l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CSP701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6055" marR="18097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6#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466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021291"/>
                  </a:ext>
                </a:extLst>
              </a:tr>
              <a:tr h="345170">
                <a:tc gridSpan="2">
                  <a:txBody>
                    <a:bodyPr/>
                    <a:lstStyle/>
                    <a:p>
                      <a:pPr marL="1034415" marR="102806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279400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7325" marR="180975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4190" marR="494665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2580" marR="314325" algn="ctr"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42289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A2D8639-5C5B-752F-7BE0-ED66B2DD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9" y="804594"/>
            <a:ext cx="11015830" cy="78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04476" tIns="50784" rIns="151399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UNIVERSITY OF MUMBAI (With Effect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2022-2023)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Semester VII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E39-C2F4-AB0D-3C07-F5148772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878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20D7-7816-B45D-293F-6D0C303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2FDBD6-12A4-ECF7-AF70-9BF5FFF1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01644"/>
              </p:ext>
            </p:extLst>
          </p:nvPr>
        </p:nvGraphicFramePr>
        <p:xfrm>
          <a:off x="527125" y="828339"/>
          <a:ext cx="11123408" cy="55827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6279">
                  <a:extLst>
                    <a:ext uri="{9D8B030D-6E8A-4147-A177-3AD203B41FA5}">
                      <a16:colId xmlns:a16="http://schemas.microsoft.com/office/drawing/2014/main" val="2449656240"/>
                    </a:ext>
                  </a:extLst>
                </a:gridCol>
                <a:gridCol w="2437663">
                  <a:extLst>
                    <a:ext uri="{9D8B030D-6E8A-4147-A177-3AD203B41FA5}">
                      <a16:colId xmlns:a16="http://schemas.microsoft.com/office/drawing/2014/main" val="1971260442"/>
                    </a:ext>
                  </a:extLst>
                </a:gridCol>
                <a:gridCol w="870822">
                  <a:extLst>
                    <a:ext uri="{9D8B030D-6E8A-4147-A177-3AD203B41FA5}">
                      <a16:colId xmlns:a16="http://schemas.microsoft.com/office/drawing/2014/main" val="241580630"/>
                    </a:ext>
                  </a:extLst>
                </a:gridCol>
                <a:gridCol w="722617">
                  <a:extLst>
                    <a:ext uri="{9D8B030D-6E8A-4147-A177-3AD203B41FA5}">
                      <a16:colId xmlns:a16="http://schemas.microsoft.com/office/drawing/2014/main" val="3137409957"/>
                    </a:ext>
                  </a:extLst>
                </a:gridCol>
                <a:gridCol w="723641">
                  <a:extLst>
                    <a:ext uri="{9D8B030D-6E8A-4147-A177-3AD203B41FA5}">
                      <a16:colId xmlns:a16="http://schemas.microsoft.com/office/drawing/2014/main" val="380890303"/>
                    </a:ext>
                  </a:extLst>
                </a:gridCol>
                <a:gridCol w="1012891">
                  <a:extLst>
                    <a:ext uri="{9D8B030D-6E8A-4147-A177-3AD203B41FA5}">
                      <a16:colId xmlns:a16="http://schemas.microsoft.com/office/drawing/2014/main" val="1515850144"/>
                    </a:ext>
                  </a:extLst>
                </a:gridCol>
                <a:gridCol w="1012891">
                  <a:extLst>
                    <a:ext uri="{9D8B030D-6E8A-4147-A177-3AD203B41FA5}">
                      <a16:colId xmlns:a16="http://schemas.microsoft.com/office/drawing/2014/main" val="4145062210"/>
                    </a:ext>
                  </a:extLst>
                </a:gridCol>
                <a:gridCol w="870822">
                  <a:extLst>
                    <a:ext uri="{9D8B030D-6E8A-4147-A177-3AD203B41FA5}">
                      <a16:colId xmlns:a16="http://schemas.microsoft.com/office/drawing/2014/main" val="3580895675"/>
                    </a:ext>
                  </a:extLst>
                </a:gridCol>
                <a:gridCol w="1012891">
                  <a:extLst>
                    <a:ext uri="{9D8B030D-6E8A-4147-A177-3AD203B41FA5}">
                      <a16:colId xmlns:a16="http://schemas.microsoft.com/office/drawing/2014/main" val="1093551341"/>
                    </a:ext>
                  </a:extLst>
                </a:gridCol>
                <a:gridCol w="1012891">
                  <a:extLst>
                    <a:ext uri="{9D8B030D-6E8A-4147-A177-3AD203B41FA5}">
                      <a16:colId xmlns:a16="http://schemas.microsoft.com/office/drawing/2014/main" val="276611645"/>
                    </a:ext>
                  </a:extLst>
                </a:gridCol>
              </a:tblGrid>
              <a:tr h="291602">
                <a:tc rowSpan="4"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"/>
                        </a:spcBef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870" marR="154940" indent="-58420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US" sz="1600" b="1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14020">
                        <a:spcBef>
                          <a:spcPts val="98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US" sz="16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marL="1391920" marR="1381760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Examination</a:t>
                      </a:r>
                      <a:r>
                        <a:rPr lang="en-US" sz="16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Scheme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7381"/>
                  </a:ext>
                </a:extLst>
              </a:tr>
              <a:tr h="4024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949325" marR="940435" algn="ct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7790" marR="74930" indent="571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en-US" sz="16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930" marR="60960" indent="1524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Pract.</a:t>
                      </a:r>
                      <a:r>
                        <a:rPr lang="en-US" sz="16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 b="1" spc="-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5405" algn="ct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675083"/>
                  </a:ext>
                </a:extLst>
              </a:tr>
              <a:tr h="7768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96545" marR="278765" indent="95885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Internal</a:t>
                      </a:r>
                      <a:r>
                        <a:rPr lang="en-US" sz="1600" b="1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090" marR="8255" indent="50165" algn="just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US" sz="1600" b="1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en-US" sz="1600" b="1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8115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35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>
                        <a:lnSpc>
                          <a:spcPts val="122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(in</a:t>
                      </a:r>
                      <a:r>
                        <a:rPr lang="en-US" sz="16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Hrs)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559377"/>
                  </a:ext>
                </a:extLst>
              </a:tr>
              <a:tr h="4988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8595" marR="78740" indent="-93345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6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9230" marR="77470" indent="-93345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600" b="1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50165" algn="ctr">
                        <a:spcBef>
                          <a:spcPts val="102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501173"/>
                  </a:ext>
                </a:extLst>
              </a:tr>
              <a:tr h="291602">
                <a:tc>
                  <a:txBody>
                    <a:bodyPr/>
                    <a:lstStyle/>
                    <a:p>
                      <a:pPr marL="14922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CSC701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3670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 marR="45085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9536428"/>
                  </a:ext>
                </a:extLst>
              </a:tr>
              <a:tr h="291602">
                <a:tc>
                  <a:txBody>
                    <a:bodyPr/>
                    <a:lstStyle/>
                    <a:p>
                      <a:pPr marL="14922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CSC702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16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367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 marR="4508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954358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 marL="203200" indent="-20638">
                        <a:lnSpc>
                          <a:spcPts val="1235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CSDC701X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600" spc="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1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6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3670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 marR="450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835338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 marL="203200" indent="-20638">
                        <a:lnSpc>
                          <a:spcPts val="1235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CSDC702X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600" spc="2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1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6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3670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2070" marR="450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9810016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 marL="0" marR="212090" indent="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ILO701X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</a:t>
                      </a:r>
                      <a:r>
                        <a:rPr lang="en-US" sz="16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US" sz="16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1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2070" marR="4508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12340"/>
                  </a:ext>
                </a:extLst>
              </a:tr>
              <a:tr h="291602">
                <a:tc>
                  <a:txBody>
                    <a:bodyPr/>
                    <a:lstStyle/>
                    <a:p>
                      <a:pPr marL="152400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CSL701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6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7800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" marR="5016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5245" marR="4508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23267"/>
                  </a:ext>
                </a:extLst>
              </a:tr>
              <a:tr h="291602">
                <a:tc>
                  <a:txBody>
                    <a:bodyPr/>
                    <a:lstStyle/>
                    <a:p>
                      <a:pPr marL="15240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CSL702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16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780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" marR="5016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5245" marR="4508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949063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 marL="206375" indent="-120650">
                        <a:lnSpc>
                          <a:spcPts val="123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CSDL701X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600" spc="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Course-3</a:t>
                      </a:r>
                      <a:r>
                        <a:rPr lang="en-US" sz="16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15816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 marL="206375" indent="-120650">
                        <a:lnSpc>
                          <a:spcPts val="123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CSDL702X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US" sz="1600" spc="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en-US" sz="16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Course-4</a:t>
                      </a:r>
                      <a:r>
                        <a:rPr lang="en-US" sz="16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780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" marR="50165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455609"/>
                  </a:ext>
                </a:extLst>
              </a:tr>
              <a:tr h="291602">
                <a:tc>
                  <a:txBody>
                    <a:bodyPr/>
                    <a:lstStyle/>
                    <a:p>
                      <a:pPr marL="156845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CSP701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  <a:r>
                        <a:rPr lang="en-US" sz="16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16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780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589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" marR="5016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8595" marR="18034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5245" marR="4508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570359"/>
                  </a:ext>
                </a:extLst>
              </a:tr>
              <a:tr h="259909">
                <a:tc gridSpan="2">
                  <a:txBody>
                    <a:bodyPr/>
                    <a:lstStyle/>
                    <a:p>
                      <a:pPr marL="1034415" marR="102806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55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1605" marR="13271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6515" marR="4953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55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lnSpc>
                          <a:spcPts val="123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255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5245" marR="4508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marR="6731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3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E39-C2F4-AB0D-3C07-F5148772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878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20D7-7816-B45D-293F-6D0C303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3E98E-39B6-3051-F9CE-F8EC81EEB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3483"/>
              </p:ext>
            </p:extLst>
          </p:nvPr>
        </p:nvGraphicFramePr>
        <p:xfrm>
          <a:off x="1032734" y="1011220"/>
          <a:ext cx="10321065" cy="49684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74551">
                  <a:extLst>
                    <a:ext uri="{9D8B030D-6E8A-4147-A177-3AD203B41FA5}">
                      <a16:colId xmlns:a16="http://schemas.microsoft.com/office/drawing/2014/main" val="1655347318"/>
                    </a:ext>
                  </a:extLst>
                </a:gridCol>
                <a:gridCol w="8744174">
                  <a:extLst>
                    <a:ext uri="{9D8B030D-6E8A-4147-A177-3AD203B41FA5}">
                      <a16:colId xmlns:a16="http://schemas.microsoft.com/office/drawing/2014/main" val="4147879641"/>
                    </a:ext>
                  </a:extLst>
                </a:gridCol>
                <a:gridCol w="802340">
                  <a:extLst>
                    <a:ext uri="{9D8B030D-6E8A-4147-A177-3AD203B41FA5}">
                      <a16:colId xmlns:a16="http://schemas.microsoft.com/office/drawing/2014/main" val="3181883786"/>
                    </a:ext>
                  </a:extLst>
                </a:gridCol>
              </a:tblGrid>
              <a:tr h="599527"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7630" marR="81280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r>
                        <a:rPr lang="en-US" sz="16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49450" marR="1945640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16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6045" marR="100965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13754"/>
                  </a:ext>
                </a:extLst>
              </a:tr>
              <a:tr h="699030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995" marR="82550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98425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(IS):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Systems,</a:t>
                      </a:r>
                      <a:r>
                        <a:rPr lang="en-US" sz="1600" spc="2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r>
                        <a:rPr lang="en-US" sz="1600" spc="2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spc="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600" spc="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600" spc="2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organizations,</a:t>
                      </a:r>
                      <a:r>
                        <a:rPr lang="en-US" sz="1600" spc="2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600" spc="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spc="2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600" spc="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spc="2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Society. Organizational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Strategy,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Competitive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25263"/>
                  </a:ext>
                </a:extLst>
              </a:tr>
              <a:tr h="949878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995" marR="82550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98425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spc="25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25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</a:t>
                      </a:r>
                      <a:r>
                        <a:rPr lang="en-US" sz="1600" spc="2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Management:</a:t>
                      </a:r>
                      <a:r>
                        <a:rPr lang="en-US" sz="1600" spc="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600" spc="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Approach,</a:t>
                      </a:r>
                      <a:r>
                        <a:rPr lang="en-US" sz="1600" spc="25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r>
                        <a:rPr lang="en-US" sz="1600" spc="2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Data,</a:t>
                      </a:r>
                      <a:r>
                        <a:rPr lang="en-US" sz="1600" spc="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warehouse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Data Marts, Knowledge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62865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sz="16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r>
                        <a:rPr lang="en-US" sz="16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(BI):</a:t>
                      </a:r>
                      <a:r>
                        <a:rPr lang="en-US" sz="16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r>
                        <a:rPr lang="en-US" sz="16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6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Making,</a:t>
                      </a:r>
                      <a:r>
                        <a:rPr lang="en-US" sz="16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r>
                        <a:rPr lang="en-US" sz="16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Presenting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50218"/>
                  </a:ext>
                </a:extLst>
              </a:tr>
              <a:tr h="460724">
                <a:tc>
                  <a:txBody>
                    <a:bodyPr/>
                    <a:lstStyle/>
                    <a:p>
                      <a:pPr marL="86995" marR="82550" algn="ctr"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Ethical</a:t>
                      </a:r>
                      <a:r>
                        <a:rPr lang="en-US" sz="1600" spc="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issues</a:t>
                      </a:r>
                      <a:r>
                        <a:rPr lang="en-US" sz="1600" spc="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Privacy:</a:t>
                      </a:r>
                      <a:r>
                        <a:rPr lang="en-US" sz="1600" spc="2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spc="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Security.</a:t>
                      </a:r>
                      <a:r>
                        <a:rPr lang="en-US" sz="1600" spc="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Threat</a:t>
                      </a:r>
                      <a:r>
                        <a:rPr lang="en-US" sz="1600" spc="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spc="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IS,</a:t>
                      </a:r>
                      <a:r>
                        <a:rPr lang="en-US" sz="1600" spc="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Controls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44027"/>
                  </a:ext>
                </a:extLst>
              </a:tr>
              <a:tr h="699030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995" marR="82550"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5">
                        <a:lnSpc>
                          <a:spcPct val="114000"/>
                        </a:lnSpc>
                        <a:spcAft>
                          <a:spcPts val="600"/>
                        </a:spcAft>
                        <a:tabLst>
                          <a:tab pos="229743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(SC):</a:t>
                      </a:r>
                      <a:r>
                        <a:rPr lang="en-US" sz="1600" spc="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600" spc="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3.0,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en-US" sz="1600" spc="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business-shopping,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Marketing,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</a:t>
                      </a:r>
                      <a:r>
                        <a:rPr lang="en-US" sz="1600" spc="3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30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  CRM, E-business</a:t>
                      </a:r>
                      <a:r>
                        <a:rPr lang="en-US" sz="16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</a:t>
                      </a:r>
                      <a:r>
                        <a:rPr lang="en-US" sz="16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6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sz="16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B2C. Mobile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commerce.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6648"/>
                  </a:ext>
                </a:extLst>
              </a:tr>
              <a:tr h="462396">
                <a:tc>
                  <a:txBody>
                    <a:bodyPr/>
                    <a:lstStyle/>
                    <a:p>
                      <a:pPr marL="86995" marR="82550" algn="ctr"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  <a:r>
                        <a:rPr lang="en-US" sz="1600" spc="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Networks</a:t>
                      </a:r>
                      <a:r>
                        <a:rPr lang="en-US" sz="1600" spc="3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Wired</a:t>
                      </a:r>
                      <a:r>
                        <a:rPr lang="en-US" sz="1600" spc="3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3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</a:t>
                      </a:r>
                      <a:r>
                        <a:rPr lang="en-US" sz="1600" spc="3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technology,</a:t>
                      </a:r>
                      <a:r>
                        <a:rPr lang="en-US" sz="1600" spc="3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Pervasive</a:t>
                      </a:r>
                      <a:r>
                        <a:rPr lang="en-US" sz="1600" spc="3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computing,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329494"/>
                  </a:ext>
                </a:extLst>
              </a:tr>
              <a:tr h="949878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6995" marR="8255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59055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spc="2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spc="2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</a:t>
                      </a:r>
                      <a:r>
                        <a:rPr lang="en-US" sz="1600" spc="20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Organization:</a:t>
                      </a:r>
                      <a:r>
                        <a:rPr lang="en-US" sz="1600" spc="2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r>
                        <a:rPr lang="en-US" sz="1600" spc="20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  <a:r>
                        <a:rPr lang="en-US" sz="1600" spc="1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Systems,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Information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System,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ERP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ERP support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58420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Acquiring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n-US" sz="1600" spc="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Applications:</a:t>
                      </a:r>
                      <a:r>
                        <a:rPr lang="en-US" sz="1600" spc="8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spc="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r>
                        <a:rPr lang="en-US" sz="16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life</a:t>
                      </a:r>
                      <a:r>
                        <a:rPr lang="en-US" sz="16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cycle models.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9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2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E39-C2F4-AB0D-3C07-F5148772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38" y="308648"/>
            <a:ext cx="10515600" cy="6487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References</a:t>
            </a: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20D7-7816-B45D-293F-6D0C303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BC2F8-CE17-2288-CB12-F8FAA57F5351}"/>
              </a:ext>
            </a:extLst>
          </p:cNvPr>
          <p:cNvSpPr txBox="1"/>
          <p:nvPr/>
        </p:nvSpPr>
        <p:spPr>
          <a:xfrm>
            <a:off x="752138" y="1374331"/>
            <a:ext cx="9381565" cy="2171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Kelly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Rainer,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Brad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Prince,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Information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Wiley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82930" lvl="0" indent="-342900">
              <a:lnSpc>
                <a:spcPct val="150000"/>
              </a:lnSpc>
              <a:spcBef>
                <a:spcPts val="205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9404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K.C.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Laudon and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J.P.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Laudon,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Information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Systems: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Ed., Prentice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Hall, 2007. </a:t>
            </a:r>
          </a:p>
          <a:p>
            <a:pPr marL="342900" marR="582930" lvl="0" indent="-342900">
              <a:lnSpc>
                <a:spcPct val="150000"/>
              </a:lnSpc>
              <a:spcBef>
                <a:spcPts val="205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9404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Boddy, A.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Boonstra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Managing Information Systems: Strategy and Organization,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Prentice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Hall, 2008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4B21-50BB-2258-7B2E-E995FE31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Course Outcomes (COs):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98F5-747F-562E-0291-A6B589A9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end of the course the student should be able to: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Information Systems transform Business.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the importance of Data and Knowledge Management.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 the various ethical issues and privacy concepts related to Information 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role of Social Computing in today’s society.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Computer Networks are backbones for Information 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types of systems used for enterprise-wide knowledge management and how they provide value for the business.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E0DC-CC76-4882-818D-3EBB849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C89-4D9D-4487-93B3-A48C2786821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4773CC4775F42ADA63DD447EBCD21" ma:contentTypeVersion="0" ma:contentTypeDescription="Create a new document." ma:contentTypeScope="" ma:versionID="120de04c55a96481768d7579cd3359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EE14F-8C69-4361-B784-CF4EBF568079}"/>
</file>

<file path=customXml/itemProps2.xml><?xml version="1.0" encoding="utf-8"?>
<ds:datastoreItem xmlns:ds="http://schemas.openxmlformats.org/officeDocument/2006/customXml" ds:itemID="{B81B6F96-6CE4-422D-8667-251FE7B64999}"/>
</file>

<file path=customXml/itemProps3.xml><?xml version="1.0" encoding="utf-8"?>
<ds:datastoreItem xmlns:ds="http://schemas.openxmlformats.org/officeDocument/2006/customXml" ds:itemID="{7F45153D-0170-4D97-A51E-EDD6A8EBD041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677</Words>
  <Application>Microsoft Office PowerPoint</Application>
  <PresentationFormat>Widescreen</PresentationFormat>
  <Paragraphs>296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Times New Roman</vt:lpstr>
      <vt:lpstr>Office Theme</vt:lpstr>
      <vt:lpstr>ILO</vt:lpstr>
      <vt:lpstr>Program Structure</vt:lpstr>
      <vt:lpstr>Program Structure</vt:lpstr>
      <vt:lpstr>Syllabus</vt:lpstr>
      <vt:lpstr>References</vt:lpstr>
      <vt:lpstr>Course Outcomes (COs):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 Bora</dc:creator>
  <cp:lastModifiedBy>Rina Bora</cp:lastModifiedBy>
  <cp:revision>8</cp:revision>
  <dcterms:created xsi:type="dcterms:W3CDTF">2022-07-11T06:53:34Z</dcterms:created>
  <dcterms:modified xsi:type="dcterms:W3CDTF">2022-07-13T05:14:39Z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0x010100A004773CC4775F42ADA63DD447EBCD21</vt:lpwstr>
  </property>
</Properties>
</file>