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B5C7-D90A-41E0-BFE8-E4BB55FB7CED}" v="8" dt="2023-08-19T05:50:58.8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shti Sanjay Shah" userId="S::drashtisit120@gst.sies.edu.in::f68f3fbc-304f-463f-a738-38840879da3d" providerId="AD" clId="Web-{BCD0B5C7-D90A-41E0-BFE8-E4BB55FB7CED}"/>
    <pc:docChg chg="modSld sldOrd">
      <pc:chgData name="Drashti Sanjay Shah" userId="S::drashtisit120@gst.sies.edu.in::f68f3fbc-304f-463f-a738-38840879da3d" providerId="AD" clId="Web-{BCD0B5C7-D90A-41E0-BFE8-E4BB55FB7CED}" dt="2023-08-19T05:50:58.838" v="4" actId="1076"/>
      <pc:docMkLst>
        <pc:docMk/>
      </pc:docMkLst>
      <pc:sldChg chg="ord">
        <pc:chgData name="Drashti Sanjay Shah" userId="S::drashtisit120@gst.sies.edu.in::f68f3fbc-304f-463f-a738-38840879da3d" providerId="AD" clId="Web-{BCD0B5C7-D90A-41E0-BFE8-E4BB55FB7CED}" dt="2023-08-19T05:27:39.390" v="2"/>
        <pc:sldMkLst>
          <pc:docMk/>
          <pc:sldMk cId="0" sldId="272"/>
        </pc:sldMkLst>
      </pc:sldChg>
      <pc:sldChg chg="modSp">
        <pc:chgData name="Drashti Sanjay Shah" userId="S::drashtisit120@gst.sies.edu.in::f68f3fbc-304f-463f-a738-38840879da3d" providerId="AD" clId="Web-{BCD0B5C7-D90A-41E0-BFE8-E4BB55FB7CED}" dt="2023-08-19T05:27:06.998" v="1" actId="20577"/>
        <pc:sldMkLst>
          <pc:docMk/>
          <pc:sldMk cId="0" sldId="273"/>
        </pc:sldMkLst>
        <pc:spChg chg="mod">
          <ac:chgData name="Drashti Sanjay Shah" userId="S::drashtisit120@gst.sies.edu.in::f68f3fbc-304f-463f-a738-38840879da3d" providerId="AD" clId="Web-{BCD0B5C7-D90A-41E0-BFE8-E4BB55FB7CED}" dt="2023-08-19T05:27:06.998" v="1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Drashti Sanjay Shah" userId="S::drashtisit120@gst.sies.edu.in::f68f3fbc-304f-463f-a738-38840879da3d" providerId="AD" clId="Web-{BCD0B5C7-D90A-41E0-BFE8-E4BB55FB7CED}" dt="2023-08-19T05:50:58.838" v="4" actId="1076"/>
        <pc:sldMkLst>
          <pc:docMk/>
          <pc:sldMk cId="0" sldId="279"/>
        </pc:sldMkLst>
        <pc:picChg chg="mod">
          <ac:chgData name="Drashti Sanjay Shah" userId="S::drashtisit120@gst.sies.edu.in::f68f3fbc-304f-463f-a738-38840879da3d" providerId="AD" clId="Web-{BCD0B5C7-D90A-41E0-BFE8-E4BB55FB7CED}" dt="2023-08-19T05:50:58.838" v="4" actId="1076"/>
          <ac:picMkLst>
            <pc:docMk/>
            <pc:sldMk cId="0" sldId="27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1DD19-F726-470E-A7B5-CB3EBCB64E45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E9AE-B87D-4A21-AF71-05690D6B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8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57" y="504761"/>
            <a:ext cx="807148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2F7F-D137-41EC-B933-60C8FFDD39D6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B69B-2AF1-4586-8656-8EFE28E6C502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85D2-1274-441F-91B8-28F0C93E1329}" type="datetime1">
              <a:rPr lang="en-US" smtClean="0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9C7C-95EB-494D-B9BB-E15B14D0BC89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089E-5663-40AD-BC93-3F365EDB6DB5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650" y="6089648"/>
            <a:ext cx="1320800" cy="654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57" y="505142"/>
            <a:ext cx="7257415" cy="100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AF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017" y="1562798"/>
            <a:ext cx="8101965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66870" y="6540495"/>
            <a:ext cx="7632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DEBB-19CA-47A1-9E43-E9A980D84D3D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0609" y="6402670"/>
            <a:ext cx="2857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410" y="2416111"/>
            <a:ext cx="7399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0" dirty="0">
                <a:solidFill>
                  <a:srgbClr val="000000"/>
                </a:solidFill>
              </a:rPr>
              <a:t>Module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3: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Ethical </a:t>
            </a:r>
            <a:r>
              <a:rPr sz="3600" dirty="0">
                <a:solidFill>
                  <a:srgbClr val="000000"/>
                </a:solidFill>
              </a:rPr>
              <a:t>Issues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Privacy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8830309" y="6402670"/>
            <a:ext cx="1473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32941" y="4042092"/>
            <a:ext cx="6288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Times New Roman"/>
                <a:cs typeface="Times New Roman"/>
              </a:rPr>
              <a:t>ILO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1260" y="4779327"/>
            <a:ext cx="269113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Rina Bora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Assistant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Professor</a:t>
            </a:r>
            <a:endParaRPr sz="1400" dirty="0">
              <a:latin typeface="Times New Roman"/>
              <a:cs typeface="Times New Roman"/>
            </a:endParaRPr>
          </a:p>
          <a:p>
            <a:pPr marR="3810" algn="ctr">
              <a:lnSpc>
                <a:spcPts val="1664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Dept.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of Computer Engineering</a:t>
            </a:r>
            <a:r>
              <a:rPr sz="1400" spc="-20" dirty="0">
                <a:latin typeface="Times New Roman"/>
                <a:cs typeface="Times New Roman"/>
              </a:rPr>
              <a:t>,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ts val="1664"/>
              </a:lnSpc>
            </a:pPr>
            <a:r>
              <a:rPr sz="1400" spc="-20" dirty="0">
                <a:latin typeface="Times New Roman"/>
                <a:cs typeface="Times New Roman"/>
              </a:rPr>
              <a:t>SIES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Graduate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School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Technology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10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7902575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Ethical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Frameworks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 startAt="4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Make</a:t>
            </a:r>
            <a:r>
              <a:rPr sz="2200" b="1" spc="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a</a:t>
            </a:r>
            <a:r>
              <a:rPr sz="22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decision</a:t>
            </a:r>
            <a:r>
              <a:rPr sz="2200" b="1" spc="-3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00707C"/>
                </a:solidFill>
                <a:latin typeface="Times New Roman"/>
                <a:cs typeface="Times New Roman"/>
              </a:rPr>
              <a:t>and</a:t>
            </a:r>
            <a:r>
              <a:rPr sz="2200" b="1" spc="6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test</a:t>
            </a:r>
            <a:r>
              <a:rPr sz="2200" b="1" spc="-4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it: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2200" spc="-25" dirty="0">
                <a:latin typeface="Times New Roman"/>
                <a:cs typeface="Times New Roman"/>
              </a:rPr>
              <a:t>Considering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approaches,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which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option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best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addresses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200" spc="-25" dirty="0">
                <a:latin typeface="Times New Roman"/>
                <a:cs typeface="Times New Roman"/>
              </a:rPr>
              <a:t>situation?</a:t>
            </a: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AutoNum type="arabicPeriod" startAt="5"/>
              <a:tabLst>
                <a:tab pos="469900" algn="l"/>
                <a:tab pos="470534" algn="l"/>
              </a:tabLst>
            </a:pPr>
            <a:r>
              <a:rPr sz="22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Act</a:t>
            </a:r>
            <a:r>
              <a:rPr sz="2200" b="1" spc="-3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30" dirty="0">
                <a:solidFill>
                  <a:srgbClr val="00707C"/>
                </a:solidFill>
                <a:latin typeface="Times New Roman"/>
                <a:cs typeface="Times New Roman"/>
              </a:rPr>
              <a:t>and</a:t>
            </a:r>
            <a:r>
              <a:rPr sz="2200" b="1" spc="7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reflect</a:t>
            </a:r>
            <a:r>
              <a:rPr sz="2200" b="1" spc="-3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on</a:t>
            </a:r>
            <a:r>
              <a:rPr sz="2200" b="1" spc="-2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00707C"/>
                </a:solidFill>
                <a:latin typeface="Times New Roman"/>
                <a:cs typeface="Times New Roman"/>
              </a:rPr>
              <a:t>the</a:t>
            </a:r>
            <a:r>
              <a:rPr sz="2200" b="1" spc="7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707C"/>
                </a:solidFill>
                <a:latin typeface="Times New Roman"/>
                <a:cs typeface="Times New Roman"/>
              </a:rPr>
              <a:t>outcome</a:t>
            </a:r>
            <a:r>
              <a:rPr sz="2200" b="1" spc="8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of</a:t>
            </a:r>
            <a:r>
              <a:rPr sz="2200" b="1" spc="2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707C"/>
                </a:solidFill>
                <a:latin typeface="Times New Roman"/>
                <a:cs typeface="Times New Roman"/>
              </a:rPr>
              <a:t>your</a:t>
            </a:r>
            <a:r>
              <a:rPr sz="2200" b="1" spc="7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707C"/>
                </a:solidFill>
                <a:latin typeface="Times New Roman"/>
                <a:cs typeface="Times New Roman"/>
              </a:rPr>
              <a:t>decision:</a:t>
            </a:r>
            <a:endParaRPr sz="2200">
              <a:latin typeface="Times New Roman"/>
              <a:cs typeface="Times New Roman"/>
            </a:endParaRPr>
          </a:p>
          <a:p>
            <a:pPr marL="469900" marR="5080">
              <a:lnSpc>
                <a:spcPct val="117500"/>
              </a:lnSpc>
            </a:pPr>
            <a:r>
              <a:rPr sz="2200" spc="-15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25" dirty="0">
                <a:latin typeface="Times New Roman"/>
                <a:cs typeface="Times New Roman"/>
              </a:rPr>
              <a:t>implement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decision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with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15" dirty="0">
                <a:latin typeface="Times New Roman"/>
                <a:cs typeface="Times New Roman"/>
              </a:rPr>
              <a:t>greatest </a:t>
            </a:r>
            <a:r>
              <a:rPr sz="2200" dirty="0">
                <a:latin typeface="Times New Roman"/>
                <a:cs typeface="Times New Roman"/>
              </a:rPr>
              <a:t>care </a:t>
            </a:r>
            <a:r>
              <a:rPr sz="2200" spc="-15" dirty="0">
                <a:latin typeface="Times New Roman"/>
                <a:cs typeface="Times New Roman"/>
              </a:rPr>
              <a:t>and 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attention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concerns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stakeholders?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How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did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my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decision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turn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out,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what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did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learn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from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this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specific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situation?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5295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25" dirty="0">
                <a:latin typeface="Times New Roman"/>
                <a:cs typeface="Times New Roman"/>
              </a:rPr>
              <a:t>Fundamental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principles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ethics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include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Responsibility</a:t>
            </a:r>
            <a:r>
              <a:rPr sz="2200" b="1" spc="62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means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you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accept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consequences</a:t>
            </a:r>
            <a:r>
              <a:rPr sz="2200" spc="6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6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your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465"/>
              </a:spcBef>
            </a:pPr>
            <a:r>
              <a:rPr sz="2200" spc="-30" dirty="0">
                <a:latin typeface="Times New Roman"/>
                <a:cs typeface="Times New Roman"/>
              </a:rPr>
              <a:t>decisions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actions.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65"/>
              </a:spcBef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Accountability</a:t>
            </a:r>
            <a:r>
              <a:rPr sz="2200" b="1" spc="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refers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determining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who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responsible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for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actions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459"/>
              </a:spcBef>
            </a:pPr>
            <a:r>
              <a:rPr sz="2200" spc="-15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were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taken.</a:t>
            </a:r>
            <a:endParaRPr sz="2200" dirty="0">
              <a:latin typeface="Times New Roman"/>
              <a:cs typeface="Times New Roman"/>
            </a:endParaRPr>
          </a:p>
          <a:p>
            <a:pPr marL="355600" marR="12065" indent="-343535" algn="just">
              <a:lnSpc>
                <a:spcPct val="117500"/>
              </a:lnSpc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Liability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legal </a:t>
            </a:r>
            <a:r>
              <a:rPr sz="2200" spc="-10" dirty="0">
                <a:latin typeface="Times New Roman"/>
                <a:cs typeface="Times New Roman"/>
              </a:rPr>
              <a:t>concept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20" dirty="0">
                <a:latin typeface="Times New Roman"/>
                <a:cs typeface="Times New Roman"/>
              </a:rPr>
              <a:t>gives </a:t>
            </a:r>
            <a:r>
              <a:rPr sz="2200" spc="-5" dirty="0">
                <a:latin typeface="Times New Roman"/>
                <a:cs typeface="Times New Roman"/>
              </a:rPr>
              <a:t>individuals </a:t>
            </a:r>
            <a:r>
              <a:rPr sz="2200" spc="10" dirty="0">
                <a:latin typeface="Times New Roman"/>
                <a:cs typeface="Times New Roman"/>
              </a:rPr>
              <a:t>the right </a:t>
            </a:r>
            <a:r>
              <a:rPr sz="2200" spc="1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recover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damages </a:t>
            </a:r>
            <a:r>
              <a:rPr sz="2200" spc="-15" dirty="0">
                <a:latin typeface="Times New Roman"/>
                <a:cs typeface="Times New Roman"/>
              </a:rPr>
              <a:t>done </a:t>
            </a:r>
            <a:r>
              <a:rPr sz="2200" spc="15" dirty="0">
                <a:latin typeface="Times New Roman"/>
                <a:cs typeface="Times New Roman"/>
              </a:rPr>
              <a:t>to them </a:t>
            </a:r>
            <a:r>
              <a:rPr sz="2200" spc="20" dirty="0">
                <a:latin typeface="Times New Roman"/>
                <a:cs typeface="Times New Roman"/>
              </a:rPr>
              <a:t>by </a:t>
            </a:r>
            <a:r>
              <a:rPr sz="2200" spc="-10" dirty="0">
                <a:latin typeface="Times New Roman"/>
                <a:cs typeface="Times New Roman"/>
              </a:rPr>
              <a:t>other </a:t>
            </a:r>
            <a:r>
              <a:rPr sz="2200" spc="-5" dirty="0">
                <a:latin typeface="Times New Roman"/>
                <a:cs typeface="Times New Roman"/>
              </a:rPr>
              <a:t>individuals, organizations, </a:t>
            </a:r>
            <a:r>
              <a:rPr sz="2200" spc="-55" dirty="0">
                <a:latin typeface="Times New Roman"/>
                <a:cs typeface="Times New Roman"/>
              </a:rPr>
              <a:t>or 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systems.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What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unethical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not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necessarily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illegal.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Ethical</a:t>
            </a:r>
            <a:r>
              <a:rPr sz="2200" spc="5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decisions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may</a:t>
            </a:r>
            <a:r>
              <a:rPr sz="2200" spc="45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have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serious</a:t>
            </a:r>
            <a:r>
              <a:rPr sz="2200" spc="45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consequences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for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individuals,</a:t>
            </a:r>
          </a:p>
          <a:p>
            <a:pPr marL="355600" algn="just">
              <a:lnSpc>
                <a:spcPct val="100000"/>
              </a:lnSpc>
              <a:spcBef>
                <a:spcPts val="465"/>
              </a:spcBef>
            </a:pPr>
            <a:r>
              <a:rPr sz="2200" spc="-20" dirty="0">
                <a:latin typeface="Times New Roman"/>
                <a:cs typeface="Times New Roman"/>
              </a:rPr>
              <a:t>organizations,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society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81645" cy="314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Corporate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Environment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marR="10795" indent="-343535">
              <a:lnSpc>
                <a:spcPct val="1175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Ethics</a:t>
            </a:r>
            <a:r>
              <a:rPr sz="2200" b="1" spc="35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refers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to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principles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right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wrong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individuals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use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make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choices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guide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their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behaviors.</a:t>
            </a:r>
            <a:endParaRPr sz="2200" dirty="0">
              <a:latin typeface="Times New Roman"/>
              <a:cs typeface="Times New Roman"/>
            </a:endParaRPr>
          </a:p>
          <a:p>
            <a:pPr marL="355600" marR="9525" indent="-343535">
              <a:lnSpc>
                <a:spcPct val="1175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Times New Roman"/>
                <a:cs typeface="Times New Roman"/>
              </a:rPr>
              <a:t>Many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companies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and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professional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organizations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develop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own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codes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ethics.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7500"/>
              </a:lnSpc>
              <a:buClr>
                <a:srgbClr val="000000"/>
              </a:buClr>
              <a:buFont typeface="Arial MT"/>
              <a:buChar char="•"/>
              <a:tabLst>
                <a:tab pos="355600" algn="l"/>
                <a:tab pos="356235" algn="l"/>
                <a:tab pos="685800" algn="l"/>
                <a:tab pos="1359535" algn="l"/>
                <a:tab pos="2522220" algn="l"/>
                <a:tab pos="3088005" algn="l"/>
                <a:tab pos="4314190" algn="l"/>
                <a:tab pos="4670425" algn="l"/>
                <a:tab pos="5896610" algn="l"/>
              </a:tabLst>
            </a:pPr>
            <a:r>
              <a:rPr sz="2200" b="1" dirty="0">
                <a:solidFill>
                  <a:srgbClr val="CC0099"/>
                </a:solidFill>
                <a:latin typeface="Times New Roman"/>
                <a:cs typeface="Times New Roman"/>
              </a:rPr>
              <a:t>A	</a:t>
            </a:r>
            <a:r>
              <a:rPr sz="2200" b="1" spc="-5" dirty="0">
                <a:solidFill>
                  <a:srgbClr val="CC0099"/>
                </a:solidFill>
                <a:latin typeface="Times New Roman"/>
                <a:cs typeface="Times New Roman"/>
              </a:rPr>
              <a:t>code	of</a:t>
            </a:r>
            <a:r>
              <a:rPr sz="2200" b="1" spc="41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CC0099"/>
                </a:solidFill>
                <a:latin typeface="Times New Roman"/>
                <a:cs typeface="Times New Roman"/>
              </a:rPr>
              <a:t>ethics	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-5" dirty="0">
                <a:latin typeface="Times New Roman"/>
                <a:cs typeface="Times New Roman"/>
              </a:rPr>
              <a:t>collection	</a:t>
            </a:r>
            <a:r>
              <a:rPr sz="2200" spc="-25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principles	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intended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to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guide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decision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making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members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organization.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8470" cy="51104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lang="en-GB"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 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10795" indent="-343535" algn="just">
              <a:lnSpc>
                <a:spcPct val="129299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Computing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processing</a:t>
            </a:r>
            <a:r>
              <a:rPr sz="2000" b="1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power</a:t>
            </a:r>
            <a:r>
              <a:rPr sz="2000" b="1" dirty="0">
                <a:solidFill>
                  <a:srgbClr val="00707C"/>
                </a:solidFill>
                <a:latin typeface="Times New Roman"/>
                <a:cs typeface="Times New Roman"/>
              </a:rPr>
              <a:t> doubles</a:t>
            </a:r>
            <a:r>
              <a:rPr sz="20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about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every</a:t>
            </a:r>
            <a:r>
              <a:rPr sz="2000" b="1" spc="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15-18</a:t>
            </a:r>
            <a:r>
              <a:rPr sz="2000" b="1" spc="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months</a:t>
            </a:r>
            <a:r>
              <a:rPr sz="2000" spc="-1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5" dirty="0">
                <a:latin typeface="Times New Roman"/>
                <a:cs typeface="Times New Roman"/>
              </a:rPr>
              <a:t> are </a:t>
            </a:r>
            <a:r>
              <a:rPr sz="2000" spc="5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dependent than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ever </a:t>
            </a:r>
            <a:r>
              <a:rPr sz="2000" dirty="0">
                <a:latin typeface="Times New Roman"/>
                <a:cs typeface="Times New Roman"/>
              </a:rPr>
              <a:t>before </a:t>
            </a:r>
            <a:r>
              <a:rPr sz="2000" spc="-3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spc="-15" dirty="0">
                <a:latin typeface="Times New Roman"/>
                <a:cs typeface="Times New Roman"/>
              </a:rPr>
              <a:t>information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100"/>
              </a:lnSpc>
              <a:spcBef>
                <a:spcPts val="220"/>
              </a:spcBef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Increasing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707C"/>
                </a:solidFill>
                <a:latin typeface="Times New Roman"/>
                <a:cs typeface="Times New Roman"/>
              </a:rPr>
              <a:t>amounts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7C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data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7C"/>
                </a:solidFill>
                <a:latin typeface="Times New Roman"/>
                <a:cs typeface="Times New Roman"/>
              </a:rPr>
              <a:t>can</a:t>
            </a:r>
            <a:r>
              <a:rPr sz="20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be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stored</a:t>
            </a:r>
            <a:r>
              <a:rPr sz="2000" b="1" dirty="0">
                <a:solidFill>
                  <a:srgbClr val="00707C"/>
                </a:solidFill>
                <a:latin typeface="Times New Roman"/>
                <a:cs typeface="Times New Roman"/>
              </a:rPr>
              <a:t> at</a:t>
            </a:r>
            <a:r>
              <a:rPr sz="2000" b="1" spc="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decreasing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cost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 </a:t>
            </a:r>
            <a:r>
              <a:rPr sz="2000" spc="-1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store </a:t>
            </a:r>
            <a:r>
              <a:rPr sz="2000" spc="5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individuals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longer </a:t>
            </a:r>
            <a:r>
              <a:rPr sz="2000" spc="-10" dirty="0">
                <a:latin typeface="Times New Roman"/>
                <a:cs typeface="Times New Roman"/>
              </a:rPr>
              <a:t>amounts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ts val="31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6235" algn="l"/>
              </a:tabLst>
            </a:pPr>
            <a:r>
              <a:rPr sz="20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Computer</a:t>
            </a:r>
            <a:r>
              <a:rPr sz="20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networks-</a:t>
            </a:r>
            <a:r>
              <a:rPr sz="2000" b="1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5" dirty="0">
                <a:latin typeface="Times New Roman"/>
                <a:cs typeface="Times New Roman"/>
              </a:rPr>
              <a:t> 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collect,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integrate,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distribute enormous </a:t>
            </a:r>
            <a:r>
              <a:rPr sz="2000" spc="-10" dirty="0">
                <a:latin typeface="Times New Roman"/>
                <a:cs typeface="Times New Roman"/>
              </a:rPr>
              <a:t>amounts </a:t>
            </a:r>
            <a:r>
              <a:rPr sz="2000" spc="-5" dirty="0">
                <a:latin typeface="Times New Roman"/>
                <a:cs typeface="Times New Roman"/>
              </a:rPr>
              <a:t>of information </a:t>
            </a:r>
            <a:r>
              <a:rPr sz="2000" spc="-3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individuals, </a:t>
            </a:r>
            <a:r>
              <a:rPr sz="2000" spc="-10" dirty="0">
                <a:latin typeface="Times New Roman"/>
                <a:cs typeface="Times New Roman"/>
              </a:rPr>
              <a:t>groups,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institutions.</a:t>
            </a:r>
            <a:endParaRPr sz="20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-15" dirty="0">
                <a:latin typeface="Times New Roman"/>
                <a:cs typeface="Times New Roman"/>
              </a:rPr>
              <a:t>Ethical</a:t>
            </a:r>
            <a:r>
              <a:rPr sz="2000" spc="8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r>
              <a:rPr sz="2000" spc="8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8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arising</a:t>
            </a:r>
            <a:r>
              <a:rPr sz="2000" spc="8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about</a:t>
            </a:r>
            <a:r>
              <a:rPr sz="2000" spc="8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appropriate</a:t>
            </a:r>
            <a:r>
              <a:rPr sz="2000" spc="8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 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8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705"/>
              </a:spcBef>
            </a:pPr>
            <a:r>
              <a:rPr sz="2000" spc="-20" dirty="0">
                <a:latin typeface="Times New Roman"/>
                <a:cs typeface="Times New Roman"/>
              </a:rPr>
              <a:t>information,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personal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privacy,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protection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intellectual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property.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5295" cy="353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0795">
              <a:lnSpc>
                <a:spcPct val="129200"/>
              </a:lnSpc>
            </a:pP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employees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have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responsibility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encourage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ethical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Information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Technology.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5" dirty="0">
                <a:latin typeface="Times New Roman"/>
                <a:cs typeface="Times New Roman"/>
              </a:rPr>
              <a:t>Many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decisions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ethical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dimension.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Times New Roman"/>
                <a:cs typeface="Times New Roman"/>
              </a:rPr>
              <a:t>Should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organizations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monitor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employees’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Web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surfing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e-mail?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Times New Roman"/>
                <a:cs typeface="Times New Roman"/>
              </a:rPr>
              <a:t>Should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organizations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customer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information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other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companies?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29299"/>
              </a:lnSpc>
              <a:buFont typeface="Arial MT"/>
              <a:buChar char="•"/>
              <a:tabLst>
                <a:tab pos="355600" algn="l"/>
                <a:tab pos="356235" algn="l"/>
                <a:tab pos="1289685" algn="l"/>
                <a:tab pos="2858770" algn="l"/>
                <a:tab pos="3583940" algn="l"/>
                <a:tab pos="4962525" algn="l"/>
                <a:tab pos="6233160" algn="l"/>
                <a:tab pos="6741795" algn="l"/>
              </a:tabLst>
            </a:pP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z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i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ns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udit	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4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y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’	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pu</a:t>
            </a:r>
            <a:r>
              <a:rPr sz="2000" spc="35" dirty="0">
                <a:latin typeface="Times New Roman"/>
                <a:cs typeface="Times New Roman"/>
              </a:rPr>
              <a:t>t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20" dirty="0">
                <a:latin typeface="Times New Roman"/>
                <a:cs typeface="Times New Roman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un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z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  </a:t>
            </a:r>
            <a:r>
              <a:rPr sz="2000" spc="-15" dirty="0">
                <a:latin typeface="Times New Roman"/>
                <a:cs typeface="Times New Roman"/>
              </a:rPr>
              <a:t>software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illegally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downloaded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video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files?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2120" cy="511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CC3399"/>
                </a:solidFill>
                <a:latin typeface="Times New Roman"/>
                <a:cs typeface="Times New Roman"/>
              </a:rPr>
              <a:t>Ethical</a:t>
            </a:r>
            <a:r>
              <a:rPr sz="2000" b="1" spc="20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Issues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variety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ethical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exists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ever-expanding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latin typeface="Times New Roman"/>
                <a:cs typeface="Times New Roman"/>
              </a:rPr>
              <a:t>Four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general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categories: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privacy,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accuracy,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property,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accessibility.</a:t>
            </a:r>
            <a:endParaRPr sz="2000" dirty="0">
              <a:latin typeface="Times New Roman"/>
              <a:cs typeface="Times New Roman"/>
            </a:endParaRPr>
          </a:p>
          <a:p>
            <a:pPr marL="469900" marR="7620" indent="-457834">
              <a:lnSpc>
                <a:spcPts val="3100"/>
              </a:lnSpc>
              <a:spcBef>
                <a:spcPts val="2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Privacy</a:t>
            </a:r>
            <a:r>
              <a:rPr sz="2000" b="1" i="1" spc="229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707C"/>
                </a:solidFill>
                <a:latin typeface="Times New Roman"/>
                <a:cs typeface="Times New Roman"/>
              </a:rPr>
              <a:t>issues</a:t>
            </a:r>
            <a:r>
              <a:rPr sz="2000" b="1" i="1" spc="23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involve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collecting,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storing,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disseminating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information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about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individuals.</a:t>
            </a:r>
            <a:endParaRPr sz="2000" dirty="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1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  <a:tab pos="1639570" algn="l"/>
                <a:tab pos="2426970" algn="l"/>
                <a:tab pos="3348354" algn="l"/>
                <a:tab pos="3830954" algn="l"/>
                <a:tab pos="5273675" algn="l"/>
                <a:tab pos="6233160" algn="l"/>
                <a:tab pos="6773545" algn="l"/>
                <a:tab pos="7847330" algn="l"/>
              </a:tabLst>
            </a:pPr>
            <a:r>
              <a:rPr sz="2000" b="1" i="1" spc="10" dirty="0">
                <a:solidFill>
                  <a:srgbClr val="00707C"/>
                </a:solidFill>
                <a:latin typeface="Times New Roman"/>
                <a:cs typeface="Times New Roman"/>
              </a:rPr>
              <a:t>A</a:t>
            </a:r>
            <a:r>
              <a:rPr sz="2000" b="1" i="1" spc="5" dirty="0">
                <a:solidFill>
                  <a:srgbClr val="00707C"/>
                </a:solidFill>
                <a:latin typeface="Times New Roman"/>
                <a:cs typeface="Times New Roman"/>
              </a:rPr>
              <a:t>cc</a:t>
            </a:r>
            <a:r>
              <a:rPr sz="2000" b="1" i="1" spc="-15" dirty="0">
                <a:solidFill>
                  <a:srgbClr val="00707C"/>
                </a:solidFill>
                <a:latin typeface="Times New Roman"/>
                <a:cs typeface="Times New Roman"/>
              </a:rPr>
              <a:t>u</a:t>
            </a:r>
            <a:r>
              <a:rPr sz="2000" b="1" i="1" spc="20" dirty="0">
                <a:solidFill>
                  <a:srgbClr val="00707C"/>
                </a:solidFill>
                <a:latin typeface="Times New Roman"/>
                <a:cs typeface="Times New Roman"/>
              </a:rPr>
              <a:t>r</a:t>
            </a: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a</a:t>
            </a:r>
            <a:r>
              <a:rPr sz="2000" b="1" i="1" spc="5" dirty="0">
                <a:solidFill>
                  <a:srgbClr val="00707C"/>
                </a:solidFill>
                <a:latin typeface="Times New Roman"/>
                <a:cs typeface="Times New Roman"/>
              </a:rPr>
              <a:t>c</a:t>
            </a: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y	</a:t>
            </a:r>
            <a:r>
              <a:rPr sz="2000" b="1" i="1" spc="-60" dirty="0">
                <a:solidFill>
                  <a:srgbClr val="00707C"/>
                </a:solidFill>
                <a:latin typeface="Times New Roman"/>
                <a:cs typeface="Times New Roman"/>
              </a:rPr>
              <a:t>i</a:t>
            </a:r>
            <a:r>
              <a:rPr sz="2000" b="1" i="1" spc="20" dirty="0">
                <a:solidFill>
                  <a:srgbClr val="00707C"/>
                </a:solidFill>
                <a:latin typeface="Times New Roman"/>
                <a:cs typeface="Times New Roman"/>
              </a:rPr>
              <a:t>ss</a:t>
            </a:r>
            <a:r>
              <a:rPr sz="2000" b="1" i="1" spc="-15" dirty="0">
                <a:solidFill>
                  <a:srgbClr val="00707C"/>
                </a:solidFill>
                <a:latin typeface="Times New Roman"/>
                <a:cs typeface="Times New Roman"/>
              </a:rPr>
              <a:t>u</a:t>
            </a:r>
            <a:r>
              <a:rPr sz="2000" b="1" i="1" spc="-40" dirty="0">
                <a:solidFill>
                  <a:srgbClr val="00707C"/>
                </a:solidFill>
                <a:latin typeface="Times New Roman"/>
                <a:cs typeface="Times New Roman"/>
              </a:rPr>
              <a:t>e</a:t>
            </a: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s	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vo</a:t>
            </a:r>
            <a:r>
              <a:rPr sz="2000" spc="4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ve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ut</a:t>
            </a:r>
            <a:r>
              <a:rPr sz="2000" spc="45" dirty="0">
                <a:latin typeface="Times New Roman"/>
                <a:cs typeface="Times New Roman"/>
              </a:rPr>
              <a:t>h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6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d</a:t>
            </a:r>
            <a:r>
              <a:rPr sz="2000" spc="-4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40" dirty="0">
                <a:latin typeface="Times New Roman"/>
                <a:cs typeface="Times New Roman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	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r>
              <a:rPr sz="2000" spc="-4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5" dirty="0">
                <a:latin typeface="Times New Roman"/>
                <a:cs typeface="Times New Roman"/>
              </a:rPr>
              <a:t>of  </a:t>
            </a:r>
            <a:r>
              <a:rPr sz="2000" spc="-20" dirty="0">
                <a:latin typeface="Times New Roman"/>
                <a:cs typeface="Times New Roman"/>
              </a:rPr>
              <a:t>information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 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collected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processed.</a:t>
            </a: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Property</a:t>
            </a:r>
            <a:r>
              <a:rPr sz="2000" b="1" i="1" spc="-3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707C"/>
                </a:solidFill>
                <a:latin typeface="Times New Roman"/>
                <a:cs typeface="Times New Roman"/>
              </a:rPr>
              <a:t>issues</a:t>
            </a:r>
            <a:r>
              <a:rPr sz="2000" b="1" i="1" spc="-1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involve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ownership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value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information.</a:t>
            </a: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i="1" spc="-5" dirty="0">
                <a:solidFill>
                  <a:srgbClr val="00707C"/>
                </a:solidFill>
                <a:latin typeface="Times New Roman"/>
                <a:cs typeface="Times New Roman"/>
              </a:rPr>
              <a:t>Accessibility</a:t>
            </a:r>
            <a:r>
              <a:rPr sz="2000" b="1" i="1" spc="3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b="1" i="1" spc="-15" dirty="0">
                <a:solidFill>
                  <a:srgbClr val="00707C"/>
                </a:solidFill>
                <a:latin typeface="Times New Roman"/>
                <a:cs typeface="Times New Roman"/>
              </a:rPr>
              <a:t>issues</a:t>
            </a:r>
            <a:r>
              <a:rPr sz="2000" b="1" i="1" spc="3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revolve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around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who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whether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should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pay </a:t>
            </a:r>
            <a:r>
              <a:rPr sz="2000" spc="-40" dirty="0">
                <a:latin typeface="Times New Roman"/>
                <a:cs typeface="Times New Roman"/>
              </a:rPr>
              <a:t>for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46443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Framework</a:t>
            </a:r>
            <a:r>
              <a:rPr sz="2000" b="1" spc="-5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for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Ethical</a:t>
            </a:r>
            <a:r>
              <a:rPr sz="2000" b="1" spc="2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59" y="2828447"/>
            <a:ext cx="8222850" cy="25532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46443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Framework</a:t>
            </a:r>
            <a:r>
              <a:rPr sz="2000" b="1" spc="-5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for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Ethical</a:t>
            </a:r>
            <a:r>
              <a:rPr sz="2000" b="1" spc="2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836" y="2851592"/>
            <a:ext cx="8311526" cy="29176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46443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Framework</a:t>
            </a:r>
            <a:r>
              <a:rPr sz="2000" b="1" spc="-5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for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Ethical</a:t>
            </a:r>
            <a:r>
              <a:rPr sz="2000" b="1" spc="2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69" y="2837914"/>
            <a:ext cx="7719623" cy="27927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46443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Framework</a:t>
            </a:r>
            <a:r>
              <a:rPr sz="2000" b="1" spc="-5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for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C3399"/>
                </a:solidFill>
                <a:latin typeface="Times New Roman"/>
                <a:cs typeface="Times New Roman"/>
              </a:rPr>
              <a:t>Ethical</a:t>
            </a:r>
            <a:r>
              <a:rPr sz="2000" b="1" spc="25" dirty="0">
                <a:solidFill>
                  <a:srgbClr val="CC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99"/>
                </a:solidFill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179" y="2817876"/>
            <a:ext cx="8069130" cy="29748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127" y="1551622"/>
            <a:ext cx="6863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0" spc="-10" dirty="0">
                <a:solidFill>
                  <a:srgbClr val="000000"/>
                </a:solidFill>
              </a:rPr>
              <a:t>Module</a:t>
            </a:r>
            <a:r>
              <a:rPr sz="36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3:</a:t>
            </a:r>
            <a:r>
              <a:rPr sz="3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Ethical</a:t>
            </a:r>
            <a:r>
              <a:rPr sz="3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Issues</a:t>
            </a:r>
            <a:r>
              <a:rPr sz="36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Privacy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0309" y="6402670"/>
            <a:ext cx="1473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5442" y="3236914"/>
            <a:ext cx="8292465" cy="221932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381000" algn="l"/>
              </a:tabLst>
            </a:pPr>
            <a:r>
              <a:rPr sz="2400" spc="-30" dirty="0">
                <a:latin typeface="Times New Roman"/>
                <a:cs typeface="Times New Roman"/>
              </a:rPr>
              <a:t>Kelly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Rainer,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Prince,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“Management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Information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Systems”,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425"/>
              </a:spcBef>
            </a:pPr>
            <a:r>
              <a:rPr sz="2400" spc="-45" dirty="0">
                <a:latin typeface="Times New Roman"/>
                <a:cs typeface="Times New Roman"/>
              </a:rPr>
              <a:t>Wiley.</a:t>
            </a:r>
            <a:endParaRPr sz="2400">
              <a:latin typeface="Times New Roman"/>
              <a:cs typeface="Times New Roman"/>
            </a:endParaRPr>
          </a:p>
          <a:p>
            <a:pPr marL="381000" marR="805180" indent="-342900">
              <a:lnSpc>
                <a:spcPct val="149500"/>
              </a:lnSpc>
              <a:spcBef>
                <a:spcPts val="45"/>
              </a:spcBef>
              <a:buAutoNum type="arabicPeriod" startAt="2"/>
              <a:tabLst>
                <a:tab pos="381000" algn="l"/>
              </a:tabLst>
            </a:pPr>
            <a:r>
              <a:rPr sz="2400" spc="-25" dirty="0">
                <a:latin typeface="Times New Roman"/>
                <a:cs typeface="Times New Roman"/>
              </a:rPr>
              <a:t>Rainer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Cegielski,”Introduction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Information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Systems-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Supporting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Transforming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Business”,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</a:t>
            </a:r>
            <a:r>
              <a:rPr sz="2400" spc="-15" baseline="24305" dirty="0">
                <a:latin typeface="Times New Roman"/>
                <a:cs typeface="Times New Roman"/>
              </a:rPr>
              <a:t>rd</a:t>
            </a:r>
            <a:r>
              <a:rPr sz="2400" spc="315" baseline="2430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edition,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Wiley.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865" y="2680652"/>
            <a:ext cx="1908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  <a:latin typeface="Cambria"/>
                <a:cs typeface="Cambria"/>
              </a:rPr>
              <a:t>Thank</a:t>
            </a:r>
            <a:r>
              <a:rPr sz="2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mbria"/>
                <a:cs typeface="Cambria"/>
              </a:rPr>
              <a:t>You!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239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0" y="203200"/>
            <a:ext cx="3790950" cy="6102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222" y="1081468"/>
            <a:ext cx="4419918" cy="45049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1998 </a:t>
            </a:r>
            <a:r>
              <a:rPr sz="2200" spc="-35" dirty="0">
                <a:latin typeface="Times New Roman"/>
                <a:cs typeface="Times New Roman"/>
              </a:rPr>
              <a:t>when </a:t>
            </a:r>
            <a:r>
              <a:rPr sz="2200" spc="-20" dirty="0">
                <a:latin typeface="Times New Roman"/>
                <a:cs typeface="Times New Roman"/>
              </a:rPr>
              <a:t>hackers </a:t>
            </a:r>
            <a:r>
              <a:rPr sz="2200" spc="-35" dirty="0">
                <a:latin typeface="Times New Roman"/>
                <a:cs typeface="Times New Roman"/>
              </a:rPr>
              <a:t>took </a:t>
            </a:r>
            <a:r>
              <a:rPr sz="2200" spc="-30" dirty="0">
                <a:latin typeface="Times New Roman"/>
                <a:cs typeface="Times New Roman"/>
              </a:rPr>
              <a:t>control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15" dirty="0">
                <a:latin typeface="Times New Roman"/>
                <a:cs typeface="Times New Roman"/>
              </a:rPr>
              <a:t>U.S.-German ROSAT </a:t>
            </a:r>
            <a:r>
              <a:rPr sz="2200" spc="15" dirty="0">
                <a:latin typeface="Times New Roman"/>
                <a:cs typeface="Times New Roman"/>
              </a:rPr>
              <a:t>X-ray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satellite.</a:t>
            </a:r>
            <a:endParaRPr sz="2200" dirty="0">
              <a:latin typeface="Times New Roman"/>
              <a:cs typeface="Times New Roman"/>
            </a:endParaRPr>
          </a:p>
          <a:p>
            <a:pPr marL="355600" marR="377825" indent="-34353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20" dirty="0">
                <a:latin typeface="Times New Roman"/>
                <a:cs typeface="Times New Roman"/>
              </a:rPr>
              <a:t>Hacking </a:t>
            </a:r>
            <a:r>
              <a:rPr sz="2200" spc="-25" dirty="0">
                <a:latin typeface="Times New Roman"/>
                <a:cs typeface="Times New Roman"/>
              </a:rPr>
              <a:t>into </a:t>
            </a:r>
            <a:r>
              <a:rPr sz="2200" spc="-35" dirty="0">
                <a:latin typeface="Times New Roman"/>
                <a:cs typeface="Times New Roman"/>
              </a:rPr>
              <a:t>computers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at </a:t>
            </a:r>
            <a:r>
              <a:rPr sz="2200" spc="-25" dirty="0">
                <a:latin typeface="Times New Roman"/>
                <a:cs typeface="Times New Roman"/>
              </a:rPr>
              <a:t>th</a:t>
            </a:r>
            <a:r>
              <a:rPr lang="en-US" sz="2200" spc="-25" dirty="0">
                <a:latin typeface="Times New Roman"/>
                <a:cs typeface="Times New Roman"/>
              </a:rPr>
              <a:t>e </a:t>
            </a:r>
            <a:r>
              <a:rPr sz="2200" spc="-20" dirty="0">
                <a:latin typeface="Times New Roman"/>
                <a:cs typeface="Times New Roman"/>
              </a:rPr>
              <a:t>Goddard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Space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Flight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Center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lang="en-US"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Maryland.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latin typeface="Times New Roman"/>
                <a:cs typeface="Times New Roman"/>
              </a:rPr>
              <a:t>Instructed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satellite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aim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its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solar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panels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directly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sun.</a:t>
            </a:r>
            <a:endParaRPr sz="2200" dirty="0">
              <a:latin typeface="Times New Roman"/>
              <a:cs typeface="Times New Roman"/>
            </a:endParaRPr>
          </a:p>
          <a:p>
            <a:pPr marL="355600" marR="219710" indent="-34353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30" dirty="0">
                <a:latin typeface="Times New Roman"/>
                <a:cs typeface="Times New Roman"/>
              </a:rPr>
              <a:t>This </a:t>
            </a:r>
            <a:r>
              <a:rPr sz="2200" spc="-20" dirty="0">
                <a:latin typeface="Times New Roman"/>
                <a:cs typeface="Times New Roman"/>
              </a:rPr>
              <a:t>effectively</a:t>
            </a:r>
            <a:r>
              <a:rPr sz="2200" spc="-15" dirty="0">
                <a:latin typeface="Times New Roman"/>
                <a:cs typeface="Times New Roman"/>
              </a:rPr>
              <a:t> fried </a:t>
            </a:r>
            <a:r>
              <a:rPr sz="2200" spc="-10" dirty="0">
                <a:latin typeface="Times New Roman"/>
                <a:cs typeface="Times New Roman"/>
              </a:rPr>
              <a:t>its batteries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rendered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satellite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useless.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8609" y="6364237"/>
            <a:ext cx="313309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10" dirty="0">
                <a:latin typeface="Times New Roman"/>
                <a:cs typeface="Times New Roman"/>
              </a:rPr>
              <a:t>https://cdn.mos.cms.futurecdn.net/m67APYunbhKcsLvNwhPezh-970-80.jpg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0309" y="6402670"/>
            <a:ext cx="14732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239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0222" y="1066800"/>
            <a:ext cx="8305800" cy="505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780" indent="-343535" algn="just">
              <a:lnSpc>
                <a:spcPct val="1517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2002, attackers </a:t>
            </a:r>
            <a:r>
              <a:rPr sz="2200" dirty="0">
                <a:latin typeface="Times New Roman"/>
                <a:cs typeface="Times New Roman"/>
              </a:rPr>
              <a:t>penetrated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computer network </a:t>
            </a:r>
            <a:r>
              <a:rPr sz="2200" spc="10" dirty="0">
                <a:latin typeface="Times New Roman"/>
                <a:cs typeface="Times New Roman"/>
              </a:rPr>
              <a:t>at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 err="1">
                <a:latin typeface="Times New Roman"/>
                <a:cs typeface="Times New Roman"/>
              </a:rPr>
              <a:t>Marshal</a:t>
            </a:r>
            <a:r>
              <a:rPr lang="en-US" sz="2200" dirty="0" err="1">
                <a:latin typeface="Times New Roman"/>
                <a:cs typeface="Times New Roman"/>
              </a:rPr>
              <a:t>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Space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Flight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Center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stole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secret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rocket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engine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designs.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5" dirty="0">
                <a:latin typeface="Times New Roman"/>
                <a:cs typeface="Times New Roman"/>
              </a:rPr>
              <a:t>In  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2004,</a:t>
            </a:r>
            <a:r>
              <a:rPr sz="2200" spc="1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attackers  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compromised  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computers</a:t>
            </a:r>
            <a:r>
              <a:rPr sz="2200" spc="120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at  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NASA’s  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Ames</a:t>
            </a:r>
            <a:endParaRPr sz="2200" dirty="0">
              <a:latin typeface="Times New Roman"/>
              <a:cs typeface="Times New Roman"/>
            </a:endParaRPr>
          </a:p>
          <a:p>
            <a:pPr marL="355600" marR="12700" algn="just">
              <a:lnSpc>
                <a:spcPct val="149800"/>
              </a:lnSpc>
            </a:pP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dirty="0">
                <a:latin typeface="Times New Roman"/>
                <a:cs typeface="Times New Roman"/>
              </a:rPr>
              <a:t> Center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Silicon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Valley.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attackers</a:t>
            </a:r>
            <a:r>
              <a:rPr sz="2200" spc="5" dirty="0">
                <a:latin typeface="Times New Roman"/>
                <a:cs typeface="Times New Roman"/>
              </a:rPr>
              <a:t> had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apparently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cracked </a:t>
            </a:r>
            <a:r>
              <a:rPr sz="2200" spc="35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employee’s password </a:t>
            </a:r>
            <a:r>
              <a:rPr sz="2200" spc="10" dirty="0">
                <a:latin typeface="Times New Roman"/>
                <a:cs typeface="Times New Roman"/>
              </a:rPr>
              <a:t>at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Goddard </a:t>
            </a:r>
            <a:r>
              <a:rPr sz="2200" dirty="0">
                <a:latin typeface="Times New Roman"/>
                <a:cs typeface="Times New Roman"/>
              </a:rPr>
              <a:t>Center </a:t>
            </a:r>
            <a:r>
              <a:rPr sz="2200" spc="15" dirty="0">
                <a:latin typeface="Times New Roman"/>
                <a:cs typeface="Times New Roman"/>
              </a:rPr>
              <a:t>in </a:t>
            </a:r>
            <a:r>
              <a:rPr sz="2200" spc="10" dirty="0">
                <a:latin typeface="Times New Roman"/>
                <a:cs typeface="Times New Roman"/>
              </a:rPr>
              <a:t>Maryland</a:t>
            </a:r>
            <a:r>
              <a:rPr lang="en-US"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used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hack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into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Ames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Research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Center.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49800"/>
              </a:lnSpc>
              <a:spcBef>
                <a:spcPts val="5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April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2005, </a:t>
            </a:r>
            <a:r>
              <a:rPr sz="2200" spc="10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intruder</a:t>
            </a:r>
            <a:r>
              <a:rPr sz="2200" dirty="0">
                <a:latin typeface="Times New Roman"/>
                <a:cs typeface="Times New Roman"/>
              </a:rPr>
              <a:t> installed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malignant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software program 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inside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digital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network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NASA’s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Kennedy</a:t>
            </a:r>
            <a:r>
              <a:rPr sz="2200" dirty="0">
                <a:latin typeface="Times New Roman"/>
                <a:cs typeface="Times New Roman"/>
              </a:rPr>
              <a:t> Space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Center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gathered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data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in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Vehicle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Assembly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Building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where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Space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Shuttle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maintained.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239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434705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lessons</a:t>
            </a:r>
            <a:r>
              <a:rPr sz="24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learned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security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breaches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NASA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issues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25"/>
              </a:spcBef>
            </a:pP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Ethics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Privacy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6600"/>
                </a:solidFill>
                <a:latin typeface="Times New Roman"/>
                <a:cs typeface="Times New Roman"/>
              </a:rPr>
              <a:t>Security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10160" indent="-457834">
              <a:lnSpc>
                <a:spcPct val="1494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issues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raises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significant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questions.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3390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Ethical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Frameworks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8890" algn="just">
              <a:lnSpc>
                <a:spcPct val="117500"/>
              </a:lnSpc>
            </a:pPr>
            <a:r>
              <a:rPr sz="2200" spc="-5" dirty="0">
                <a:latin typeface="Times New Roman"/>
                <a:cs typeface="Times New Roman"/>
              </a:rPr>
              <a:t>There </a:t>
            </a:r>
            <a:r>
              <a:rPr sz="2200" spc="10" dirty="0">
                <a:latin typeface="Times New Roman"/>
                <a:cs typeface="Times New Roman"/>
              </a:rPr>
              <a:t>are </a:t>
            </a:r>
            <a:r>
              <a:rPr sz="2200" spc="-10" dirty="0">
                <a:latin typeface="Times New Roman"/>
                <a:cs typeface="Times New Roman"/>
              </a:rPr>
              <a:t>many sources </a:t>
            </a:r>
            <a:r>
              <a:rPr sz="2200" spc="-15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ethical standards. </a:t>
            </a:r>
            <a:r>
              <a:rPr sz="2200" spc="-2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four </a:t>
            </a:r>
            <a:r>
              <a:rPr sz="2200" spc="-15" dirty="0">
                <a:latin typeface="Times New Roman"/>
                <a:cs typeface="Times New Roman"/>
              </a:rPr>
              <a:t>major </a:t>
            </a:r>
            <a:r>
              <a:rPr sz="2200" spc="-5" dirty="0">
                <a:latin typeface="Times New Roman"/>
                <a:cs typeface="Times New Roman"/>
              </a:rPr>
              <a:t>standards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below.</a:t>
            </a:r>
            <a:endParaRPr sz="22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175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Times New Roman"/>
                <a:cs typeface="Times New Roman"/>
              </a:rPr>
              <a:t>utilitarian</a:t>
            </a:r>
            <a:r>
              <a:rPr sz="2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approach-</a:t>
            </a:r>
            <a:r>
              <a:rPr sz="2200" b="1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ethical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action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provides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good </a:t>
            </a:r>
            <a:r>
              <a:rPr sz="2200" spc="-25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does </a:t>
            </a:r>
            <a:r>
              <a:rPr sz="2200" spc="-5" dirty="0">
                <a:latin typeface="Times New Roman"/>
                <a:cs typeface="Times New Roman"/>
              </a:rPr>
              <a:t>the least </a:t>
            </a:r>
            <a:r>
              <a:rPr sz="2200" spc="5" dirty="0">
                <a:latin typeface="Times New Roman"/>
                <a:cs typeface="Times New Roman"/>
              </a:rPr>
              <a:t>harm </a:t>
            </a:r>
            <a:r>
              <a:rPr sz="2200" spc="1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customers, </a:t>
            </a:r>
            <a:r>
              <a:rPr sz="2200" dirty="0">
                <a:latin typeface="Times New Roman"/>
                <a:cs typeface="Times New Roman"/>
              </a:rPr>
              <a:t>employees, </a:t>
            </a:r>
            <a:r>
              <a:rPr sz="2200" spc="-5" dirty="0">
                <a:latin typeface="Times New Roman"/>
                <a:cs typeface="Times New Roman"/>
              </a:rPr>
              <a:t>shareholders,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community,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physical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environment.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17500"/>
              </a:lnSpc>
              <a:buClr>
                <a:srgbClr val="000000"/>
              </a:buClr>
              <a:buAutoNum type="arabicPeriod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The rights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approach- </a:t>
            </a:r>
            <a:r>
              <a:rPr sz="2200" spc="-25" dirty="0">
                <a:latin typeface="Times New Roman"/>
                <a:cs typeface="Times New Roman"/>
              </a:rPr>
              <a:t>An </a:t>
            </a:r>
            <a:r>
              <a:rPr sz="2200" spc="-5" dirty="0">
                <a:latin typeface="Times New Roman"/>
                <a:cs typeface="Times New Roman"/>
              </a:rPr>
              <a:t>ethical </a:t>
            </a:r>
            <a:r>
              <a:rPr sz="2200" dirty="0">
                <a:latin typeface="Times New Roman"/>
                <a:cs typeface="Times New Roman"/>
              </a:rPr>
              <a:t>action </a:t>
            </a:r>
            <a:r>
              <a:rPr sz="2200" spc="-10" dirty="0">
                <a:latin typeface="Times New Roman"/>
                <a:cs typeface="Times New Roman"/>
              </a:rPr>
              <a:t>best protects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10" dirty="0">
                <a:latin typeface="Times New Roman"/>
                <a:cs typeface="Times New Roman"/>
              </a:rPr>
              <a:t>respects </a:t>
            </a:r>
            <a:r>
              <a:rPr sz="2200" spc="-5" dirty="0">
                <a:latin typeface="Times New Roman"/>
                <a:cs typeface="Times New Roman"/>
              </a:rPr>
              <a:t>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moral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rights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customers,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employees,</a:t>
            </a:r>
            <a:r>
              <a:rPr sz="2200" spc="-5" dirty="0">
                <a:latin typeface="Times New Roman"/>
                <a:cs typeface="Times New Roman"/>
              </a:rPr>
              <a:t> shareholders,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business</a:t>
            </a:r>
            <a:r>
              <a:rPr sz="2200" spc="-5" dirty="0">
                <a:latin typeface="Times New Roman"/>
                <a:cs typeface="Times New Roman"/>
              </a:rPr>
              <a:t> partners, </a:t>
            </a:r>
            <a:r>
              <a:rPr sz="2200" spc="5" dirty="0">
                <a:latin typeface="Times New Roman"/>
                <a:cs typeface="Times New Roman"/>
              </a:rPr>
              <a:t>and even </a:t>
            </a:r>
            <a:r>
              <a:rPr sz="2200" dirty="0">
                <a:latin typeface="Times New Roman"/>
                <a:cs typeface="Times New Roman"/>
              </a:rPr>
              <a:t>competitors. </a:t>
            </a:r>
            <a:r>
              <a:rPr sz="2200" spc="5" dirty="0">
                <a:latin typeface="Times New Roman"/>
                <a:cs typeface="Times New Roman"/>
              </a:rPr>
              <a:t>(Moral </a:t>
            </a:r>
            <a:r>
              <a:rPr sz="2200" spc="-5" dirty="0">
                <a:latin typeface="Times New Roman"/>
                <a:cs typeface="Times New Roman"/>
              </a:rPr>
              <a:t>rights </a:t>
            </a: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rights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make </a:t>
            </a:r>
            <a:r>
              <a:rPr sz="2200" spc="-5" dirty="0">
                <a:latin typeface="Times New Roman"/>
                <a:cs typeface="Times New Roman"/>
              </a:rPr>
              <a:t>one’s </a:t>
            </a:r>
            <a:r>
              <a:rPr sz="2200" spc="-20" dirty="0">
                <a:latin typeface="Times New Roman"/>
                <a:cs typeface="Times New Roman"/>
              </a:rPr>
              <a:t>own </a:t>
            </a:r>
            <a:r>
              <a:rPr sz="2200" spc="-10" dirty="0">
                <a:latin typeface="Times New Roman"/>
                <a:cs typeface="Times New Roman"/>
              </a:rPr>
              <a:t>choices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about what </a:t>
            </a:r>
            <a:r>
              <a:rPr sz="2200" spc="5" dirty="0">
                <a:latin typeface="Times New Roman"/>
                <a:cs typeface="Times New Roman"/>
              </a:rPr>
              <a:t>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life </a:t>
            </a:r>
            <a:r>
              <a:rPr sz="2200" spc="1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lead, </a:t>
            </a:r>
            <a:r>
              <a:rPr sz="2200" spc="1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be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told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truth,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not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injured,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enjoy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degree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privacy)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81645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Ethical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Frameworks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469900" marR="10160" indent="-457834" algn="just">
              <a:lnSpc>
                <a:spcPct val="117600"/>
              </a:lnSpc>
              <a:buClr>
                <a:srgbClr val="000000"/>
              </a:buClr>
              <a:buAutoNum type="arabicPeriod" startAt="3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fairness approach-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ethical </a:t>
            </a:r>
            <a:r>
              <a:rPr sz="2200" dirty="0">
                <a:latin typeface="Times New Roman"/>
                <a:cs typeface="Times New Roman"/>
              </a:rPr>
              <a:t>actions </a:t>
            </a:r>
            <a:r>
              <a:rPr sz="2200" spc="-5" dirty="0">
                <a:latin typeface="Times New Roman"/>
                <a:cs typeface="Times New Roman"/>
              </a:rPr>
              <a:t>treat </a:t>
            </a:r>
            <a:r>
              <a:rPr sz="2200" dirty="0">
                <a:latin typeface="Times New Roman"/>
                <a:cs typeface="Times New Roman"/>
              </a:rPr>
              <a:t>all human beings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equally,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or,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unequally,</a:t>
            </a:r>
            <a:r>
              <a:rPr sz="2200" dirty="0">
                <a:latin typeface="Times New Roman"/>
                <a:cs typeface="Times New Roman"/>
              </a:rPr>
              <a:t> then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fairly,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 some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defensible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standard. </a:t>
            </a:r>
            <a:r>
              <a:rPr sz="2200" spc="-15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example, </a:t>
            </a:r>
            <a:r>
              <a:rPr sz="2200" spc="-10" dirty="0">
                <a:latin typeface="Times New Roman"/>
                <a:cs typeface="Times New Roman"/>
              </a:rPr>
              <a:t>most people </a:t>
            </a:r>
            <a:r>
              <a:rPr sz="2200" spc="-20" dirty="0">
                <a:latin typeface="Times New Roman"/>
                <a:cs typeface="Times New Roman"/>
              </a:rPr>
              <a:t>might </a:t>
            </a:r>
            <a:r>
              <a:rPr sz="2200" dirty="0">
                <a:latin typeface="Times New Roman"/>
                <a:cs typeface="Times New Roman"/>
              </a:rPr>
              <a:t>believe </a:t>
            </a:r>
            <a:r>
              <a:rPr sz="2200" spc="-10" dirty="0">
                <a:latin typeface="Times New Roman"/>
                <a:cs typeface="Times New Roman"/>
              </a:rPr>
              <a:t>it is </a:t>
            </a:r>
            <a:r>
              <a:rPr sz="2200" spc="5" dirty="0">
                <a:latin typeface="Times New Roman"/>
                <a:cs typeface="Times New Roman"/>
              </a:rPr>
              <a:t>fair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5" dirty="0">
                <a:latin typeface="Times New Roman"/>
                <a:cs typeface="Times New Roman"/>
              </a:rPr>
              <a:t>pay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people.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17500"/>
              </a:lnSpc>
              <a:buClr>
                <a:srgbClr val="000000"/>
              </a:buClr>
              <a:buAutoNum type="arabicPeriod" startAt="3"/>
              <a:tabLst>
                <a:tab pos="470534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common</a:t>
            </a:r>
            <a:r>
              <a:rPr sz="2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Times New Roman"/>
                <a:cs typeface="Times New Roman"/>
              </a:rPr>
              <a:t>good</a:t>
            </a:r>
            <a:r>
              <a:rPr sz="2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approach-</a:t>
            </a:r>
            <a:r>
              <a:rPr sz="2200" b="1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Believes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Respect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and 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compassion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basis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ethical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actions.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It 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emphasizes </a:t>
            </a:r>
            <a:r>
              <a:rPr sz="2200" spc="1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common </a:t>
            </a:r>
            <a:r>
              <a:rPr sz="2200" spc="-5" dirty="0">
                <a:latin typeface="Times New Roman"/>
                <a:cs typeface="Times New Roman"/>
              </a:rPr>
              <a:t>conditions </a:t>
            </a:r>
            <a:r>
              <a:rPr sz="2200" dirty="0">
                <a:latin typeface="Times New Roman"/>
                <a:cs typeface="Times New Roman"/>
              </a:rPr>
              <a:t>like a </a:t>
            </a:r>
            <a:r>
              <a:rPr sz="2200" spc="5" dirty="0">
                <a:latin typeface="Times New Roman"/>
                <a:cs typeface="Times New Roman"/>
              </a:rPr>
              <a:t>system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10" dirty="0">
                <a:latin typeface="Times New Roman"/>
                <a:cs typeface="Times New Roman"/>
              </a:rPr>
              <a:t>laws, </a:t>
            </a:r>
            <a:r>
              <a:rPr sz="2200" spc="-5" dirty="0">
                <a:latin typeface="Times New Roman"/>
                <a:cs typeface="Times New Roman"/>
              </a:rPr>
              <a:t>effective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police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fire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departments,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healthcare,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public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educational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system,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even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public </a:t>
            </a:r>
            <a:r>
              <a:rPr sz="2200" dirty="0">
                <a:latin typeface="Times New Roman"/>
                <a:cs typeface="Times New Roman"/>
              </a:rPr>
              <a:t>recreation areas,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10" dirty="0">
                <a:latin typeface="Times New Roman"/>
                <a:cs typeface="Times New Roman"/>
              </a:rPr>
              <a:t>are </a:t>
            </a:r>
            <a:r>
              <a:rPr sz="2200" dirty="0">
                <a:latin typeface="Times New Roman"/>
                <a:cs typeface="Times New Roman"/>
              </a:rPr>
              <a:t>important </a:t>
            </a:r>
            <a:r>
              <a:rPr sz="2200" spc="35" dirty="0">
                <a:latin typeface="Times New Roman"/>
                <a:cs typeface="Times New Roman"/>
              </a:rPr>
              <a:t>to 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welfare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everyone.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8073390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Ethical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Frameworks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7600"/>
              </a:lnSpc>
            </a:pPr>
            <a:r>
              <a:rPr sz="2200" spc="-10" dirty="0">
                <a:latin typeface="Times New Roman"/>
                <a:cs typeface="Times New Roman"/>
              </a:rPr>
              <a:t>Combine</a:t>
            </a:r>
            <a:r>
              <a:rPr sz="2200" spc="-5" dirty="0">
                <a:latin typeface="Times New Roman"/>
                <a:cs typeface="Times New Roman"/>
              </a:rPr>
              <a:t> these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four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standards,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general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framework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for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ethics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ethical </a:t>
            </a:r>
            <a:r>
              <a:rPr sz="2200" spc="-10" dirty="0">
                <a:latin typeface="Times New Roman"/>
                <a:cs typeface="Times New Roman"/>
              </a:rPr>
              <a:t>decision </a:t>
            </a:r>
            <a:r>
              <a:rPr sz="2200" spc="-20" dirty="0">
                <a:latin typeface="Times New Roman"/>
                <a:cs typeface="Times New Roman"/>
              </a:rPr>
              <a:t>making)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developed. </a:t>
            </a:r>
            <a:r>
              <a:rPr sz="2200" spc="-20" dirty="0">
                <a:latin typeface="Times New Roman"/>
                <a:cs typeface="Times New Roman"/>
              </a:rPr>
              <a:t>This </a:t>
            </a:r>
            <a:r>
              <a:rPr sz="2200" dirty="0">
                <a:latin typeface="Times New Roman"/>
                <a:cs typeface="Times New Roman"/>
              </a:rPr>
              <a:t>framework </a:t>
            </a:r>
            <a:r>
              <a:rPr sz="2200" spc="-5" dirty="0">
                <a:latin typeface="Times New Roman"/>
                <a:cs typeface="Times New Roman"/>
              </a:rPr>
              <a:t>consists of </a:t>
            </a:r>
            <a:r>
              <a:rPr sz="2200" spc="-15" dirty="0">
                <a:latin typeface="Times New Roman"/>
                <a:cs typeface="Times New Roman"/>
              </a:rPr>
              <a:t>five 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steps: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latin typeface="Times New Roman"/>
                <a:cs typeface="Times New Roman"/>
              </a:rPr>
              <a:t>1.</a:t>
            </a:r>
            <a:r>
              <a:rPr sz="2200" b="1" spc="82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Recognize</a:t>
            </a:r>
            <a:r>
              <a:rPr sz="2200" b="1" spc="6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an</a:t>
            </a:r>
            <a:r>
              <a:rPr sz="2200" b="1" spc="-3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ethical</a:t>
            </a:r>
            <a:r>
              <a:rPr sz="2200" b="1" spc="2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707C"/>
                </a:solidFill>
                <a:latin typeface="Times New Roman"/>
                <a:cs typeface="Times New Roman"/>
              </a:rPr>
              <a:t>issue:</a:t>
            </a:r>
            <a:endParaRPr sz="2200">
              <a:latin typeface="Times New Roman"/>
              <a:cs typeface="Times New Roman"/>
            </a:endParaRPr>
          </a:p>
          <a:p>
            <a:pPr marL="469900" marR="323215">
              <a:lnSpc>
                <a:spcPct val="117500"/>
              </a:lnSpc>
            </a:pPr>
            <a:r>
              <a:rPr sz="2200" spc="-30" dirty="0">
                <a:latin typeface="Times New Roman"/>
                <a:cs typeface="Times New Roman"/>
              </a:rPr>
              <a:t>Could </a:t>
            </a:r>
            <a:r>
              <a:rPr sz="2200" spc="-25" dirty="0">
                <a:latin typeface="Times New Roman"/>
                <a:cs typeface="Times New Roman"/>
              </a:rPr>
              <a:t>this </a:t>
            </a:r>
            <a:r>
              <a:rPr sz="2200" spc="-30" dirty="0">
                <a:latin typeface="Times New Roman"/>
                <a:cs typeface="Times New Roman"/>
              </a:rPr>
              <a:t>decision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or </a:t>
            </a:r>
            <a:r>
              <a:rPr sz="2200" spc="-20" dirty="0">
                <a:latin typeface="Times New Roman"/>
                <a:cs typeface="Times New Roman"/>
              </a:rPr>
              <a:t>situation </a:t>
            </a:r>
            <a:r>
              <a:rPr sz="2200" spc="-30" dirty="0">
                <a:latin typeface="Times New Roman"/>
                <a:cs typeface="Times New Roman"/>
              </a:rPr>
              <a:t>damage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someone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or </a:t>
            </a:r>
            <a:r>
              <a:rPr sz="2200" spc="-45" dirty="0">
                <a:latin typeface="Times New Roman"/>
                <a:cs typeface="Times New Roman"/>
              </a:rPr>
              <a:t>some </a:t>
            </a:r>
            <a:r>
              <a:rPr sz="2200" spc="-35" dirty="0">
                <a:latin typeface="Times New Roman"/>
                <a:cs typeface="Times New Roman"/>
              </a:rPr>
              <a:t>group?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Does </a:t>
            </a:r>
            <a:r>
              <a:rPr sz="2200" spc="-25" dirty="0">
                <a:latin typeface="Times New Roman"/>
                <a:cs typeface="Times New Roman"/>
              </a:rPr>
              <a:t>this </a:t>
            </a:r>
            <a:r>
              <a:rPr sz="2200" spc="-30" dirty="0">
                <a:latin typeface="Times New Roman"/>
                <a:cs typeface="Times New Roman"/>
              </a:rPr>
              <a:t>decision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involve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30" dirty="0">
                <a:latin typeface="Times New Roman"/>
                <a:cs typeface="Times New Roman"/>
              </a:rPr>
              <a:t>choice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between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40" dirty="0">
                <a:latin typeface="Times New Roman"/>
                <a:cs typeface="Times New Roman"/>
              </a:rPr>
              <a:t>good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bad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alternative? </a:t>
            </a:r>
            <a:r>
              <a:rPr sz="2200" spc="-20" dirty="0">
                <a:latin typeface="Times New Roman"/>
                <a:cs typeface="Times New Roman"/>
              </a:rPr>
              <a:t>Does </a:t>
            </a:r>
            <a:r>
              <a:rPr sz="2200" spc="-25" dirty="0">
                <a:latin typeface="Times New Roman"/>
                <a:cs typeface="Times New Roman"/>
              </a:rPr>
              <a:t>this </a:t>
            </a:r>
            <a:r>
              <a:rPr sz="2200" spc="-20" dirty="0">
                <a:latin typeface="Times New Roman"/>
                <a:cs typeface="Times New Roman"/>
              </a:rPr>
              <a:t>issue </a:t>
            </a:r>
            <a:r>
              <a:rPr sz="2200" spc="-35" dirty="0">
                <a:latin typeface="Times New Roman"/>
                <a:cs typeface="Times New Roman"/>
              </a:rPr>
              <a:t>involve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more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than </a:t>
            </a:r>
            <a:r>
              <a:rPr sz="2200" spc="-35" dirty="0">
                <a:latin typeface="Times New Roman"/>
                <a:cs typeface="Times New Roman"/>
              </a:rPr>
              <a:t>simply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legal 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considerations?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so,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what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way?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505142"/>
            <a:ext cx="241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Ethical</a:t>
            </a:r>
            <a:r>
              <a:rPr spc="-55" dirty="0"/>
              <a:t> </a:t>
            </a:r>
            <a:r>
              <a:rPr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0459" y="6402670"/>
            <a:ext cx="21717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9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pc="-20"/>
              <a:t>Rina Bora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5937" y="1237297"/>
            <a:ext cx="7909559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Ethical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Frameworks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Get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00707C"/>
                </a:solidFill>
                <a:latin typeface="Times New Roman"/>
                <a:cs typeface="Times New Roman"/>
              </a:rPr>
              <a:t>the</a:t>
            </a:r>
            <a:r>
              <a:rPr sz="2200" b="1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facts: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relevant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facts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situation?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Do</a:t>
            </a:r>
            <a:r>
              <a:rPr sz="2200" dirty="0">
                <a:latin typeface="Times New Roman"/>
                <a:cs typeface="Times New Roman"/>
              </a:rPr>
              <a:t> I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have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sufficient</a:t>
            </a:r>
            <a:endParaRPr sz="2200">
              <a:latin typeface="Times New Roman"/>
              <a:cs typeface="Times New Roman"/>
            </a:endParaRPr>
          </a:p>
          <a:p>
            <a:pPr marL="469900" marR="119380">
              <a:lnSpc>
                <a:spcPct val="117500"/>
              </a:lnSpc>
              <a:spcBef>
                <a:spcPts val="5"/>
              </a:spcBef>
            </a:pPr>
            <a:r>
              <a:rPr sz="2200" spc="-20" dirty="0">
                <a:latin typeface="Times New Roman"/>
                <a:cs typeface="Times New Roman"/>
              </a:rPr>
              <a:t>information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make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decision?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Which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individuals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and/or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groups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have </a:t>
            </a:r>
            <a:r>
              <a:rPr sz="2200" spc="10" dirty="0">
                <a:latin typeface="Times New Roman"/>
                <a:cs typeface="Times New Roman"/>
              </a:rPr>
              <a:t>an </a:t>
            </a:r>
            <a:r>
              <a:rPr sz="2200" spc="-30" dirty="0">
                <a:latin typeface="Times New Roman"/>
                <a:cs typeface="Times New Roman"/>
              </a:rPr>
              <a:t>important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stake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outcome?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30" dirty="0">
                <a:latin typeface="Times New Roman"/>
                <a:cs typeface="Times New Roman"/>
              </a:rPr>
              <a:t>consulted </a:t>
            </a:r>
            <a:r>
              <a:rPr sz="2200" dirty="0">
                <a:latin typeface="Times New Roman"/>
                <a:cs typeface="Times New Roman"/>
              </a:rPr>
              <a:t>all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relevant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persons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groups?</a:t>
            </a: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64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200" b="1" spc="-15" dirty="0">
                <a:solidFill>
                  <a:srgbClr val="00707C"/>
                </a:solidFill>
                <a:latin typeface="Times New Roman"/>
                <a:cs typeface="Times New Roman"/>
              </a:rPr>
              <a:t>Evaluate</a:t>
            </a:r>
            <a:r>
              <a:rPr sz="2200" b="1" spc="5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707C"/>
                </a:solidFill>
                <a:latin typeface="Times New Roman"/>
                <a:cs typeface="Times New Roman"/>
              </a:rPr>
              <a:t>alternative</a:t>
            </a:r>
            <a:r>
              <a:rPr sz="2200" b="1" spc="10" dirty="0">
                <a:solidFill>
                  <a:srgbClr val="00707C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707C"/>
                </a:solidFill>
                <a:latin typeface="Times New Roman"/>
                <a:cs typeface="Times New Roman"/>
              </a:rPr>
              <a:t>actions:</a:t>
            </a:r>
            <a:endParaRPr sz="2200">
              <a:latin typeface="Times New Roman"/>
              <a:cs typeface="Times New Roman"/>
            </a:endParaRPr>
          </a:p>
          <a:p>
            <a:pPr marL="469900" marR="5080">
              <a:lnSpc>
                <a:spcPct val="117500"/>
              </a:lnSpc>
            </a:pPr>
            <a:r>
              <a:rPr sz="2200" spc="-15" dirty="0">
                <a:latin typeface="Times New Roman"/>
                <a:cs typeface="Times New Roman"/>
              </a:rPr>
              <a:t>Which </a:t>
            </a:r>
            <a:r>
              <a:rPr sz="2200" spc="-35" dirty="0">
                <a:latin typeface="Times New Roman"/>
                <a:cs typeface="Times New Roman"/>
              </a:rPr>
              <a:t>option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will </a:t>
            </a:r>
            <a:r>
              <a:rPr sz="2200" spc="-35" dirty="0">
                <a:latin typeface="Times New Roman"/>
                <a:cs typeface="Times New Roman"/>
              </a:rPr>
              <a:t>produce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most</a:t>
            </a:r>
            <a:r>
              <a:rPr sz="2200" spc="-40" dirty="0">
                <a:latin typeface="Times New Roman"/>
                <a:cs typeface="Times New Roman"/>
              </a:rPr>
              <a:t> good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 </a:t>
            </a:r>
            <a:r>
              <a:rPr sz="2200" spc="-30" dirty="0">
                <a:latin typeface="Times New Roman"/>
                <a:cs typeface="Times New Roman"/>
              </a:rPr>
              <a:t>do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least </a:t>
            </a:r>
            <a:r>
              <a:rPr sz="2200" spc="-25" dirty="0">
                <a:latin typeface="Times New Roman"/>
                <a:cs typeface="Times New Roman"/>
              </a:rPr>
              <a:t>harm? 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Which </a:t>
            </a:r>
            <a:r>
              <a:rPr sz="2200" spc="-35" dirty="0">
                <a:latin typeface="Times New Roman"/>
                <a:cs typeface="Times New Roman"/>
              </a:rPr>
              <a:t>option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best </a:t>
            </a:r>
            <a:r>
              <a:rPr sz="2200" spc="-20" dirty="0">
                <a:latin typeface="Times New Roman"/>
                <a:cs typeface="Times New Roman"/>
              </a:rPr>
              <a:t>respects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spc="-20" dirty="0">
                <a:latin typeface="Times New Roman"/>
                <a:cs typeface="Times New Roman"/>
              </a:rPr>
              <a:t>rights </a:t>
            </a:r>
            <a:r>
              <a:rPr sz="2200" spc="-30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all </a:t>
            </a:r>
            <a:r>
              <a:rPr sz="2200" spc="-25" dirty="0">
                <a:latin typeface="Times New Roman"/>
                <a:cs typeface="Times New Roman"/>
              </a:rPr>
              <a:t>stakeholders?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Which 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option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treats </a:t>
            </a:r>
            <a:r>
              <a:rPr sz="2200" spc="-35" dirty="0">
                <a:latin typeface="Times New Roman"/>
                <a:cs typeface="Times New Roman"/>
              </a:rPr>
              <a:t>people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equally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proportionately?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Which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option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best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serves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community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whole,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not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just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some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members?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04773CC4775F42ADA63DD447EBCD21" ma:contentTypeVersion="3" ma:contentTypeDescription="Create a new document." ma:contentTypeScope="" ma:versionID="6aa56337d4aaed633aae35c212f3bd37">
  <xsd:schema xmlns:xsd="http://www.w3.org/2001/XMLSchema" xmlns:xs="http://www.w3.org/2001/XMLSchema" xmlns:p="http://schemas.microsoft.com/office/2006/metadata/properties" xmlns:ns2="24ed36eb-ce61-4f43-9c80-248a1dc52f39" targetNamespace="http://schemas.microsoft.com/office/2006/metadata/properties" ma:root="true" ma:fieldsID="d4abb0a79579b1d5e9565658f153bfec" ns2:_="">
    <xsd:import namespace="24ed36eb-ce61-4f43-9c80-248a1dc52f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ed36eb-ce61-4f43-9c80-248a1dc52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A975DC-22B3-40AB-991D-C9A8FE236B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75F573-CF1D-47FD-A3BA-BCDA72D24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CFB26-AF6A-4557-9CC8-6362F7FF0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ed36eb-ce61-4f43-9c80-248a1dc52f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1265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Module 3: Ethical Issues and Privacy</vt:lpstr>
      <vt:lpstr>Module 3: Ethical Issues and Privacy</vt:lpstr>
      <vt:lpstr>Introduction</vt:lpstr>
      <vt:lpstr>Introduction</vt:lpstr>
      <vt:lpstr>Introduction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Ethical Issues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 - Part III (NPV)</dc:title>
  <dc:creator>Prasad Balan Iyer</dc:creator>
  <cp:lastModifiedBy>Rina Bora</cp:lastModifiedBy>
  <cp:revision>37</cp:revision>
  <dcterms:created xsi:type="dcterms:W3CDTF">2022-07-12T06:26:06Z</dcterms:created>
  <dcterms:modified xsi:type="dcterms:W3CDTF">2023-08-19T05:51:06Z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2022-07-12T00:00:00Z</vt:filetime>
  </property>
  <property fmtid="{D5CDD505-2E9C-101B-9397-08002B2CF9AE}" pid="5" name="ContentTypeId">
    <vt:lpwstr>0x010100A004773CC4775F42ADA63DD447EBCD21</vt:lpwstr>
  </property>
</Properties>
</file>