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2"/>
  </p:notesMasterIdLst>
  <p:sldIdLst>
    <p:sldId id="265" r:id="rId2"/>
    <p:sldId id="257" r:id="rId3"/>
    <p:sldId id="266" r:id="rId4"/>
    <p:sldId id="258" r:id="rId5"/>
    <p:sldId id="26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5033" autoAdjust="0"/>
  </p:normalViewPr>
  <p:slideViewPr>
    <p:cSldViewPr snapToGrid="0">
      <p:cViewPr varScale="1">
        <p:scale>
          <a:sx n="78" d="100"/>
          <a:sy n="78" d="100"/>
        </p:scale>
        <p:origin x="912"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Excel%20A-2-Z%20Resources\Project\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Excel%20A-2-Z%20Resources\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Excel%20A-2-Z%20Resources\project.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D:\Excel%20A-2-Z%20Resources\Project\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xcel%20A-2-Z%20Resources\Project\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xcel%20A-2-Z%20Resources\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Excel%20A-2-Z%20Resources\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Excel%20A-2-Z%20Resources\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Excel%20A-2-Z%20Resources\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Excel%20A-2-Z%20Resources\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Excel%20A-2-Z%20Resources\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Average </a:t>
            </a:r>
            <a:r>
              <a:rPr lang="en-IN" sz="14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par day </a:t>
            </a:r>
            <a:r>
              <a:rPr lang="en-IN"/>
              <a:t>Customers</a:t>
            </a:r>
            <a:r>
              <a:rPr lang="en-IN" baseline="0"/>
              <a:t> in every Month</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Customer_count!$D$4</c:f>
              <c:strCache>
                <c:ptCount val="1"/>
                <c:pt idx="0">
                  <c:v>Jan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Customer_count!$E$4</c:f>
              <c:numCache>
                <c:formatCode>General</c:formatCode>
                <c:ptCount val="1"/>
                <c:pt idx="0">
                  <c:v>134</c:v>
                </c:pt>
              </c:numCache>
            </c:numRef>
          </c:val>
          <c:extLst>
            <c:ext xmlns:c16="http://schemas.microsoft.com/office/drawing/2014/chart" uri="{C3380CC4-5D6E-409C-BE32-E72D297353CC}">
              <c16:uniqueId val="{00000000-6814-4BCE-B814-E26EFC0050CC}"/>
            </c:ext>
          </c:extLst>
        </c:ser>
        <c:ser>
          <c:idx val="1"/>
          <c:order val="1"/>
          <c:tx>
            <c:strRef>
              <c:f>Customer_count!$D$5</c:f>
              <c:strCache>
                <c:ptCount val="1"/>
                <c:pt idx="0">
                  <c:v>Feb</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Customer_count!$E$5</c:f>
              <c:numCache>
                <c:formatCode>General</c:formatCode>
                <c:ptCount val="1"/>
                <c:pt idx="0">
                  <c:v>139</c:v>
                </c:pt>
              </c:numCache>
            </c:numRef>
          </c:val>
          <c:extLst>
            <c:ext xmlns:c16="http://schemas.microsoft.com/office/drawing/2014/chart" uri="{C3380CC4-5D6E-409C-BE32-E72D297353CC}">
              <c16:uniqueId val="{00000001-6814-4BCE-B814-E26EFC0050CC}"/>
            </c:ext>
          </c:extLst>
        </c:ser>
        <c:ser>
          <c:idx val="2"/>
          <c:order val="2"/>
          <c:tx>
            <c:strRef>
              <c:f>Customer_count!$D$6</c:f>
              <c:strCache>
                <c:ptCount val="1"/>
                <c:pt idx="0">
                  <c:v>Mar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Customer_count!$E$6</c:f>
              <c:numCache>
                <c:formatCode>General</c:formatCode>
                <c:ptCount val="1"/>
                <c:pt idx="0">
                  <c:v>135</c:v>
                </c:pt>
              </c:numCache>
            </c:numRef>
          </c:val>
          <c:extLst>
            <c:ext xmlns:c16="http://schemas.microsoft.com/office/drawing/2014/chart" uri="{C3380CC4-5D6E-409C-BE32-E72D297353CC}">
              <c16:uniqueId val="{00000002-6814-4BCE-B814-E26EFC0050CC}"/>
            </c:ext>
          </c:extLst>
        </c:ser>
        <c:ser>
          <c:idx val="3"/>
          <c:order val="3"/>
          <c:tx>
            <c:strRef>
              <c:f>Customer_count!$D$7</c:f>
              <c:strCache>
                <c:ptCount val="1"/>
                <c:pt idx="0">
                  <c:v>Apr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Customer_count!$E$7</c:f>
              <c:numCache>
                <c:formatCode>General</c:formatCode>
                <c:ptCount val="1"/>
                <c:pt idx="0">
                  <c:v>135</c:v>
                </c:pt>
              </c:numCache>
            </c:numRef>
          </c:val>
          <c:extLst>
            <c:ext xmlns:c16="http://schemas.microsoft.com/office/drawing/2014/chart" uri="{C3380CC4-5D6E-409C-BE32-E72D297353CC}">
              <c16:uniqueId val="{00000003-6814-4BCE-B814-E26EFC0050CC}"/>
            </c:ext>
          </c:extLst>
        </c:ser>
        <c:ser>
          <c:idx val="4"/>
          <c:order val="4"/>
          <c:tx>
            <c:strRef>
              <c:f>Customer_count!$D$8</c:f>
              <c:strCache>
                <c:ptCount val="1"/>
                <c:pt idx="0">
                  <c:v>May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Customer_count!$E$8</c:f>
              <c:numCache>
                <c:formatCode>General</c:formatCode>
                <c:ptCount val="1"/>
                <c:pt idx="0">
                  <c:v>137</c:v>
                </c:pt>
              </c:numCache>
            </c:numRef>
          </c:val>
          <c:extLst>
            <c:ext xmlns:c16="http://schemas.microsoft.com/office/drawing/2014/chart" uri="{C3380CC4-5D6E-409C-BE32-E72D297353CC}">
              <c16:uniqueId val="{00000004-6814-4BCE-B814-E26EFC0050CC}"/>
            </c:ext>
          </c:extLst>
        </c:ser>
        <c:ser>
          <c:idx val="5"/>
          <c:order val="5"/>
          <c:tx>
            <c:strRef>
              <c:f>Customer_count!$D$9</c:f>
              <c:strCache>
                <c:ptCount val="1"/>
                <c:pt idx="0">
                  <c:v>Jun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Customer_count!$E$9</c:f>
              <c:numCache>
                <c:formatCode>General</c:formatCode>
                <c:ptCount val="1"/>
                <c:pt idx="0">
                  <c:v>134</c:v>
                </c:pt>
              </c:numCache>
            </c:numRef>
          </c:val>
          <c:extLst>
            <c:ext xmlns:c16="http://schemas.microsoft.com/office/drawing/2014/chart" uri="{C3380CC4-5D6E-409C-BE32-E72D297353CC}">
              <c16:uniqueId val="{00000005-6814-4BCE-B814-E26EFC0050CC}"/>
            </c:ext>
          </c:extLst>
        </c:ser>
        <c:ser>
          <c:idx val="6"/>
          <c:order val="6"/>
          <c:tx>
            <c:strRef>
              <c:f>Customer_count!$D$10</c:f>
              <c:strCache>
                <c:ptCount val="1"/>
                <c:pt idx="0">
                  <c:v>Jul</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Customer_count!$E$10</c:f>
              <c:numCache>
                <c:formatCode>General</c:formatCode>
                <c:ptCount val="1"/>
                <c:pt idx="0">
                  <c:v>139</c:v>
                </c:pt>
              </c:numCache>
            </c:numRef>
          </c:val>
          <c:extLst>
            <c:ext xmlns:c16="http://schemas.microsoft.com/office/drawing/2014/chart" uri="{C3380CC4-5D6E-409C-BE32-E72D297353CC}">
              <c16:uniqueId val="{00000006-6814-4BCE-B814-E26EFC0050CC}"/>
            </c:ext>
          </c:extLst>
        </c:ser>
        <c:ser>
          <c:idx val="7"/>
          <c:order val="7"/>
          <c:tx>
            <c:strRef>
              <c:f>Customer_count!$D$11</c:f>
              <c:strCache>
                <c:ptCount val="1"/>
                <c:pt idx="0">
                  <c:v>Aug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Customer_count!$E$11</c:f>
              <c:numCache>
                <c:formatCode>General</c:formatCode>
                <c:ptCount val="1"/>
                <c:pt idx="0">
                  <c:v>132</c:v>
                </c:pt>
              </c:numCache>
            </c:numRef>
          </c:val>
          <c:extLst>
            <c:ext xmlns:c16="http://schemas.microsoft.com/office/drawing/2014/chart" uri="{C3380CC4-5D6E-409C-BE32-E72D297353CC}">
              <c16:uniqueId val="{00000007-6814-4BCE-B814-E26EFC0050CC}"/>
            </c:ext>
          </c:extLst>
        </c:ser>
        <c:ser>
          <c:idx val="8"/>
          <c:order val="8"/>
          <c:tx>
            <c:strRef>
              <c:f>Customer_count!$D$12</c:f>
              <c:strCache>
                <c:ptCount val="1"/>
                <c:pt idx="0">
                  <c:v>Sep</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Customer_count!$E$12</c:f>
              <c:numCache>
                <c:formatCode>General</c:formatCode>
                <c:ptCount val="1"/>
                <c:pt idx="0">
                  <c:v>136</c:v>
                </c:pt>
              </c:numCache>
            </c:numRef>
          </c:val>
          <c:extLst>
            <c:ext xmlns:c16="http://schemas.microsoft.com/office/drawing/2014/chart" uri="{C3380CC4-5D6E-409C-BE32-E72D297353CC}">
              <c16:uniqueId val="{00000008-6814-4BCE-B814-E26EFC0050CC}"/>
            </c:ext>
          </c:extLst>
        </c:ser>
        <c:ser>
          <c:idx val="9"/>
          <c:order val="9"/>
          <c:tx>
            <c:strRef>
              <c:f>Customer_count!$D$13</c:f>
              <c:strCache>
                <c:ptCount val="1"/>
                <c:pt idx="0">
                  <c:v>Oct</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Customer_count!$E$13</c:f>
              <c:numCache>
                <c:formatCode>General</c:formatCode>
                <c:ptCount val="1"/>
                <c:pt idx="0">
                  <c:v>141</c:v>
                </c:pt>
              </c:numCache>
            </c:numRef>
          </c:val>
          <c:extLst>
            <c:ext xmlns:c16="http://schemas.microsoft.com/office/drawing/2014/chart" uri="{C3380CC4-5D6E-409C-BE32-E72D297353CC}">
              <c16:uniqueId val="{00000009-6814-4BCE-B814-E26EFC0050CC}"/>
            </c:ext>
          </c:extLst>
        </c:ser>
        <c:ser>
          <c:idx val="10"/>
          <c:order val="10"/>
          <c:tx>
            <c:strRef>
              <c:f>Customer_count!$D$14</c:f>
              <c:strCache>
                <c:ptCount val="1"/>
                <c:pt idx="0">
                  <c:v>Nov</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Customer_count!$E$14</c:f>
              <c:numCache>
                <c:formatCode>General</c:formatCode>
                <c:ptCount val="1"/>
                <c:pt idx="0">
                  <c:v>139</c:v>
                </c:pt>
              </c:numCache>
            </c:numRef>
          </c:val>
          <c:extLst>
            <c:ext xmlns:c16="http://schemas.microsoft.com/office/drawing/2014/chart" uri="{C3380CC4-5D6E-409C-BE32-E72D297353CC}">
              <c16:uniqueId val="{0000000A-6814-4BCE-B814-E26EFC0050CC}"/>
            </c:ext>
          </c:extLst>
        </c:ser>
        <c:ser>
          <c:idx val="11"/>
          <c:order val="11"/>
          <c:tx>
            <c:strRef>
              <c:f>Customer_count!$D$15</c:f>
              <c:strCache>
                <c:ptCount val="1"/>
                <c:pt idx="0">
                  <c:v>Dec</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Customer_count!$E$3</c:f>
              <c:strCache>
                <c:ptCount val="1"/>
                <c:pt idx="0">
                  <c:v>Ave Customers</c:v>
                </c:pt>
              </c:strCache>
            </c:strRef>
          </c:cat>
          <c:val>
            <c:numRef>
              <c:f>Customer_count!$E$15</c:f>
              <c:numCache>
                <c:formatCode>General</c:formatCode>
                <c:ptCount val="1"/>
                <c:pt idx="0">
                  <c:v>129</c:v>
                </c:pt>
              </c:numCache>
            </c:numRef>
          </c:val>
          <c:extLst>
            <c:ext xmlns:c16="http://schemas.microsoft.com/office/drawing/2014/chart" uri="{C3380CC4-5D6E-409C-BE32-E72D297353CC}">
              <c16:uniqueId val="{0000000B-6814-4BCE-B814-E26EFC0050CC}"/>
            </c:ext>
          </c:extLst>
        </c:ser>
        <c:dLbls>
          <c:showLegendKey val="0"/>
          <c:showVal val="0"/>
          <c:showCatName val="0"/>
          <c:showSerName val="0"/>
          <c:showPercent val="0"/>
          <c:showBubbleSize val="0"/>
        </c:dLbls>
        <c:gapWidth val="100"/>
        <c:overlap val="-24"/>
        <c:axId val="609576895"/>
        <c:axId val="606267663"/>
      </c:barChart>
      <c:catAx>
        <c:axId val="60957689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6267663"/>
        <c:crosses val="autoZero"/>
        <c:auto val="1"/>
        <c:lblAlgn val="ctr"/>
        <c:lblOffset val="100"/>
        <c:noMultiLvlLbl val="0"/>
      </c:catAx>
      <c:valAx>
        <c:axId val="606267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9576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[project.xlsx]pizza!PivotTable3</c:name>
    <c:fmtId val="3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Season</a:t>
            </a:r>
            <a:r>
              <a:rPr lang="en-US" baseline="0" dirty="0"/>
              <a:t> wise sell</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pizza!$S$22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pizza!$R$23:$R$35</c:f>
              <c:multiLvlStrCache>
                <c:ptCount val="9"/>
                <c:lvl>
                  <c:pt idx="0">
                    <c:v>thai_ckn</c:v>
                  </c:pt>
                  <c:pt idx="1">
                    <c:v>pepperoni</c:v>
                  </c:pt>
                  <c:pt idx="2">
                    <c:v>classic_dlx</c:v>
                  </c:pt>
                  <c:pt idx="3">
                    <c:v>hawaiian</c:v>
                  </c:pt>
                  <c:pt idx="4">
                    <c:v>classic_dlx</c:v>
                  </c:pt>
                  <c:pt idx="5">
                    <c:v>bbq_ckn</c:v>
                  </c:pt>
                  <c:pt idx="6">
                    <c:v>cali_ckn</c:v>
                  </c:pt>
                  <c:pt idx="7">
                    <c:v>hawaiian</c:v>
                  </c:pt>
                  <c:pt idx="8">
                    <c:v>pepperoni</c:v>
                  </c:pt>
                </c:lvl>
                <c:lvl>
                  <c:pt idx="0">
                    <c:v>Rainy</c:v>
                  </c:pt>
                  <c:pt idx="3">
                    <c:v>Summer</c:v>
                  </c:pt>
                  <c:pt idx="6">
                    <c:v>Winter</c:v>
                  </c:pt>
                </c:lvl>
              </c:multiLvlStrCache>
            </c:multiLvlStrRef>
          </c:cat>
          <c:val>
            <c:numRef>
              <c:f>pizza!$S$23:$S$35</c:f>
              <c:numCache>
                <c:formatCode>General</c:formatCode>
                <c:ptCount val="9"/>
                <c:pt idx="0">
                  <c:v>777</c:v>
                </c:pt>
                <c:pt idx="1">
                  <c:v>816</c:v>
                </c:pt>
                <c:pt idx="2">
                  <c:v>821</c:v>
                </c:pt>
                <c:pt idx="3">
                  <c:v>804</c:v>
                </c:pt>
                <c:pt idx="4">
                  <c:v>822</c:v>
                </c:pt>
                <c:pt idx="5">
                  <c:v>845</c:v>
                </c:pt>
                <c:pt idx="6">
                  <c:v>800</c:v>
                </c:pt>
                <c:pt idx="7">
                  <c:v>801</c:v>
                </c:pt>
                <c:pt idx="8">
                  <c:v>805</c:v>
                </c:pt>
              </c:numCache>
            </c:numRef>
          </c:val>
          <c:extLst>
            <c:ext xmlns:c16="http://schemas.microsoft.com/office/drawing/2014/chart" uri="{C3380CC4-5D6E-409C-BE32-E72D297353CC}">
              <c16:uniqueId val="{00000000-78B5-4701-8C44-E1486934AE27}"/>
            </c:ext>
          </c:extLst>
        </c:ser>
        <c:dLbls>
          <c:dLblPos val="inEnd"/>
          <c:showLegendKey val="0"/>
          <c:showVal val="1"/>
          <c:showCatName val="0"/>
          <c:showSerName val="0"/>
          <c:showPercent val="0"/>
          <c:showBubbleSize val="0"/>
        </c:dLbls>
        <c:gapWidth val="115"/>
        <c:overlap val="-20"/>
        <c:axId val="1395072143"/>
        <c:axId val="1395067823"/>
      </c:barChart>
      <c:catAx>
        <c:axId val="1395072143"/>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5067823"/>
        <c:crosses val="autoZero"/>
        <c:auto val="1"/>
        <c:lblAlgn val="ctr"/>
        <c:lblOffset val="100"/>
        <c:noMultiLvlLbl val="0"/>
      </c:catAx>
      <c:valAx>
        <c:axId val="139506782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50721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[project.xlsx]Total money!PivotTable4</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b="1" i="0" u="none" strike="noStrike" kern="1200" spc="100" baseline="0">
                <a:solidFill>
                  <a:sysClr val="window" lastClr="FFFFFF">
                    <a:lumMod val="95000"/>
                  </a:sysClr>
                </a:solidFill>
                <a:effectLst>
                  <a:outerShdw blurRad="50800" dist="38100" dir="5400000" algn="t" rotWithShape="0">
                    <a:prstClr val="black">
                      <a:alpha val="40000"/>
                    </a:prstClr>
                  </a:outerShdw>
                </a:effectLst>
              </a:rPr>
              <a:t>Money made this year 817860.05 </a:t>
            </a:r>
            <a:endParaRPr lang="en-US"/>
          </a:p>
        </c:rich>
      </c:tx>
      <c:layout>
        <c:manualLayout>
          <c:xMode val="edge"/>
          <c:yMode val="edge"/>
          <c:x val="0.28596661417753166"/>
          <c:y val="4.951594456818406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'Total money'!$B$2</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'Total money'!$A$3:$A$15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'Total money'!$B$3:$B$15</c:f>
              <c:numCache>
                <c:formatCode>General</c:formatCode>
                <c:ptCount val="12"/>
                <c:pt idx="0">
                  <c:v>69793.299999999901</c:v>
                </c:pt>
                <c:pt idx="1">
                  <c:v>65159.599999999919</c:v>
                </c:pt>
                <c:pt idx="2">
                  <c:v>70397.099999999889</c:v>
                </c:pt>
                <c:pt idx="3">
                  <c:v>68736.799999999872</c:v>
                </c:pt>
                <c:pt idx="4">
                  <c:v>71402.749999999884</c:v>
                </c:pt>
                <c:pt idx="5">
                  <c:v>68230.199999999924</c:v>
                </c:pt>
                <c:pt idx="6">
                  <c:v>72557.899999999863</c:v>
                </c:pt>
                <c:pt idx="7">
                  <c:v>68278.249999999913</c:v>
                </c:pt>
                <c:pt idx="8">
                  <c:v>64180.049999999952</c:v>
                </c:pt>
                <c:pt idx="9">
                  <c:v>64027.599999999919</c:v>
                </c:pt>
                <c:pt idx="10">
                  <c:v>70395.349999999904</c:v>
                </c:pt>
                <c:pt idx="11">
                  <c:v>64701.149999999936</c:v>
                </c:pt>
              </c:numCache>
            </c:numRef>
          </c:val>
          <c:smooth val="0"/>
          <c:extLst>
            <c:ext xmlns:c16="http://schemas.microsoft.com/office/drawing/2014/chart" uri="{C3380CC4-5D6E-409C-BE32-E72D297353CC}">
              <c16:uniqueId val="{00000000-578D-4566-A4C6-E3F688E4D3A0}"/>
            </c:ext>
          </c:extLst>
        </c:ser>
        <c:dLbls>
          <c:dLblPos val="ctr"/>
          <c:showLegendKey val="0"/>
          <c:showVal val="1"/>
          <c:showCatName val="0"/>
          <c:showSerName val="0"/>
          <c:showPercent val="0"/>
          <c:showBubbleSize val="0"/>
        </c:dLbls>
        <c:marker val="1"/>
        <c:smooth val="0"/>
        <c:axId val="1395082703"/>
        <c:axId val="1395081743"/>
      </c:lineChart>
      <c:catAx>
        <c:axId val="139508270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5081743"/>
        <c:crosses val="autoZero"/>
        <c:auto val="1"/>
        <c:lblAlgn val="ctr"/>
        <c:lblOffset val="100"/>
        <c:noMultiLvlLbl val="0"/>
      </c:catAx>
      <c:valAx>
        <c:axId val="139508174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5082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Maximum par day Customers in every Month</a:t>
            </a:r>
          </a:p>
          <a:p>
            <a:pPr>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Customer_count!$D$30</c:f>
              <c:strCache>
                <c:ptCount val="1"/>
                <c:pt idx="0">
                  <c:v>Jan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Customer_count!$E$30</c:f>
              <c:numCache>
                <c:formatCode>General</c:formatCode>
                <c:ptCount val="1"/>
                <c:pt idx="0">
                  <c:v>171</c:v>
                </c:pt>
              </c:numCache>
            </c:numRef>
          </c:val>
          <c:extLst>
            <c:ext xmlns:c16="http://schemas.microsoft.com/office/drawing/2014/chart" uri="{C3380CC4-5D6E-409C-BE32-E72D297353CC}">
              <c16:uniqueId val="{00000000-F703-473A-812D-8BCF9428BCF9}"/>
            </c:ext>
          </c:extLst>
        </c:ser>
        <c:ser>
          <c:idx val="1"/>
          <c:order val="1"/>
          <c:tx>
            <c:strRef>
              <c:f>Customer_count!$D$31</c:f>
              <c:strCache>
                <c:ptCount val="1"/>
                <c:pt idx="0">
                  <c:v>Feb</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Customer_count!$E$31</c:f>
              <c:numCache>
                <c:formatCode>General</c:formatCode>
                <c:ptCount val="1"/>
                <c:pt idx="0">
                  <c:v>188</c:v>
                </c:pt>
              </c:numCache>
            </c:numRef>
          </c:val>
          <c:extLst>
            <c:ext xmlns:c16="http://schemas.microsoft.com/office/drawing/2014/chart" uri="{C3380CC4-5D6E-409C-BE32-E72D297353CC}">
              <c16:uniqueId val="{00000001-F703-473A-812D-8BCF9428BCF9}"/>
            </c:ext>
          </c:extLst>
        </c:ser>
        <c:ser>
          <c:idx val="2"/>
          <c:order val="2"/>
          <c:tx>
            <c:strRef>
              <c:f>Customer_count!$D$32</c:f>
              <c:strCache>
                <c:ptCount val="1"/>
                <c:pt idx="0">
                  <c:v>Mar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Customer_count!$E$32</c:f>
              <c:numCache>
                <c:formatCode>General</c:formatCode>
                <c:ptCount val="1"/>
                <c:pt idx="0">
                  <c:v>176</c:v>
                </c:pt>
              </c:numCache>
            </c:numRef>
          </c:val>
          <c:extLst>
            <c:ext xmlns:c16="http://schemas.microsoft.com/office/drawing/2014/chart" uri="{C3380CC4-5D6E-409C-BE32-E72D297353CC}">
              <c16:uniqueId val="{00000002-F703-473A-812D-8BCF9428BCF9}"/>
            </c:ext>
          </c:extLst>
        </c:ser>
        <c:ser>
          <c:idx val="3"/>
          <c:order val="3"/>
          <c:tx>
            <c:strRef>
              <c:f>Customer_count!$D$33</c:f>
              <c:strCache>
                <c:ptCount val="1"/>
                <c:pt idx="0">
                  <c:v>Apr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Customer_count!$E$33</c:f>
              <c:numCache>
                <c:formatCode>General</c:formatCode>
                <c:ptCount val="1"/>
                <c:pt idx="0">
                  <c:v>171</c:v>
                </c:pt>
              </c:numCache>
            </c:numRef>
          </c:val>
          <c:extLst>
            <c:ext xmlns:c16="http://schemas.microsoft.com/office/drawing/2014/chart" uri="{C3380CC4-5D6E-409C-BE32-E72D297353CC}">
              <c16:uniqueId val="{00000003-F703-473A-812D-8BCF9428BCF9}"/>
            </c:ext>
          </c:extLst>
        </c:ser>
        <c:ser>
          <c:idx val="4"/>
          <c:order val="4"/>
          <c:tx>
            <c:strRef>
              <c:f>Customer_count!$D$34</c:f>
              <c:strCache>
                <c:ptCount val="1"/>
                <c:pt idx="0">
                  <c:v>May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Customer_count!$E$34</c:f>
              <c:numCache>
                <c:formatCode>General</c:formatCode>
                <c:ptCount val="1"/>
                <c:pt idx="0">
                  <c:v>205</c:v>
                </c:pt>
              </c:numCache>
            </c:numRef>
          </c:val>
          <c:extLst>
            <c:ext xmlns:c16="http://schemas.microsoft.com/office/drawing/2014/chart" uri="{C3380CC4-5D6E-409C-BE32-E72D297353CC}">
              <c16:uniqueId val="{00000004-F703-473A-812D-8BCF9428BCF9}"/>
            </c:ext>
          </c:extLst>
        </c:ser>
        <c:ser>
          <c:idx val="5"/>
          <c:order val="5"/>
          <c:tx>
            <c:strRef>
              <c:f>Customer_count!$D$35</c:f>
              <c:strCache>
                <c:ptCount val="1"/>
                <c:pt idx="0">
                  <c:v>Jun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Customer_count!$E$35</c:f>
              <c:numCache>
                <c:formatCode>General</c:formatCode>
                <c:ptCount val="1"/>
                <c:pt idx="0">
                  <c:v>180</c:v>
                </c:pt>
              </c:numCache>
            </c:numRef>
          </c:val>
          <c:extLst>
            <c:ext xmlns:c16="http://schemas.microsoft.com/office/drawing/2014/chart" uri="{C3380CC4-5D6E-409C-BE32-E72D297353CC}">
              <c16:uniqueId val="{00000005-F703-473A-812D-8BCF9428BCF9}"/>
            </c:ext>
          </c:extLst>
        </c:ser>
        <c:ser>
          <c:idx val="6"/>
          <c:order val="6"/>
          <c:tx>
            <c:strRef>
              <c:f>Customer_count!$D$36</c:f>
              <c:strCache>
                <c:ptCount val="1"/>
                <c:pt idx="0">
                  <c:v>Jul</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Customer_count!$E$36</c:f>
              <c:numCache>
                <c:formatCode>General</c:formatCode>
                <c:ptCount val="1"/>
                <c:pt idx="0">
                  <c:v>233</c:v>
                </c:pt>
              </c:numCache>
            </c:numRef>
          </c:val>
          <c:extLst>
            <c:ext xmlns:c16="http://schemas.microsoft.com/office/drawing/2014/chart" uri="{C3380CC4-5D6E-409C-BE32-E72D297353CC}">
              <c16:uniqueId val="{00000006-F703-473A-812D-8BCF9428BCF9}"/>
            </c:ext>
          </c:extLst>
        </c:ser>
        <c:ser>
          <c:idx val="7"/>
          <c:order val="7"/>
          <c:tx>
            <c:strRef>
              <c:f>Customer_count!$D$37</c:f>
              <c:strCache>
                <c:ptCount val="1"/>
                <c:pt idx="0">
                  <c:v>Aug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Customer_count!$E$37</c:f>
              <c:numCache>
                <c:formatCode>General</c:formatCode>
                <c:ptCount val="1"/>
                <c:pt idx="0">
                  <c:v>185</c:v>
                </c:pt>
              </c:numCache>
            </c:numRef>
          </c:val>
          <c:extLst>
            <c:ext xmlns:c16="http://schemas.microsoft.com/office/drawing/2014/chart" uri="{C3380CC4-5D6E-409C-BE32-E72D297353CC}">
              <c16:uniqueId val="{00000007-F703-473A-812D-8BCF9428BCF9}"/>
            </c:ext>
          </c:extLst>
        </c:ser>
        <c:ser>
          <c:idx val="8"/>
          <c:order val="8"/>
          <c:tx>
            <c:strRef>
              <c:f>Customer_count!$D$38</c:f>
              <c:strCache>
                <c:ptCount val="1"/>
                <c:pt idx="0">
                  <c:v>Sep</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Customer_count!$E$38</c:f>
              <c:numCache>
                <c:formatCode>General</c:formatCode>
                <c:ptCount val="1"/>
                <c:pt idx="0">
                  <c:v>178</c:v>
                </c:pt>
              </c:numCache>
            </c:numRef>
          </c:val>
          <c:extLst>
            <c:ext xmlns:c16="http://schemas.microsoft.com/office/drawing/2014/chart" uri="{C3380CC4-5D6E-409C-BE32-E72D297353CC}">
              <c16:uniqueId val="{00000008-F703-473A-812D-8BCF9428BCF9}"/>
            </c:ext>
          </c:extLst>
        </c:ser>
        <c:ser>
          <c:idx val="9"/>
          <c:order val="9"/>
          <c:tx>
            <c:strRef>
              <c:f>Customer_count!$D$39</c:f>
              <c:strCache>
                <c:ptCount val="1"/>
                <c:pt idx="0">
                  <c:v>Oct</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Customer_count!$E$39</c:f>
              <c:numCache>
                <c:formatCode>General</c:formatCode>
                <c:ptCount val="1"/>
                <c:pt idx="0">
                  <c:v>258</c:v>
                </c:pt>
              </c:numCache>
            </c:numRef>
          </c:val>
          <c:extLst>
            <c:ext xmlns:c16="http://schemas.microsoft.com/office/drawing/2014/chart" uri="{C3380CC4-5D6E-409C-BE32-E72D297353CC}">
              <c16:uniqueId val="{00000009-F703-473A-812D-8BCF9428BCF9}"/>
            </c:ext>
          </c:extLst>
        </c:ser>
        <c:ser>
          <c:idx val="10"/>
          <c:order val="10"/>
          <c:tx>
            <c:strRef>
              <c:f>Customer_count!$D$40</c:f>
              <c:strCache>
                <c:ptCount val="1"/>
                <c:pt idx="0">
                  <c:v>Nov</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Customer_count!$E$40</c:f>
              <c:numCache>
                <c:formatCode>General</c:formatCode>
                <c:ptCount val="1"/>
                <c:pt idx="0">
                  <c:v>261</c:v>
                </c:pt>
              </c:numCache>
            </c:numRef>
          </c:val>
          <c:extLst>
            <c:ext xmlns:c16="http://schemas.microsoft.com/office/drawing/2014/chart" uri="{C3380CC4-5D6E-409C-BE32-E72D297353CC}">
              <c16:uniqueId val="{0000000A-F703-473A-812D-8BCF9428BCF9}"/>
            </c:ext>
          </c:extLst>
        </c:ser>
        <c:ser>
          <c:idx val="11"/>
          <c:order val="11"/>
          <c:tx>
            <c:strRef>
              <c:f>Customer_count!$D$41</c:f>
              <c:strCache>
                <c:ptCount val="1"/>
                <c:pt idx="0">
                  <c:v>Dec</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Customer_count!$E$29</c:f>
              <c:strCache>
                <c:ptCount val="1"/>
                <c:pt idx="0">
                  <c:v>Ave Customers</c:v>
                </c:pt>
              </c:strCache>
            </c:strRef>
          </c:cat>
          <c:val>
            <c:numRef>
              <c:f>Customer_count!$E$41</c:f>
              <c:numCache>
                <c:formatCode>General</c:formatCode>
                <c:ptCount val="1"/>
                <c:pt idx="0">
                  <c:v>174</c:v>
                </c:pt>
              </c:numCache>
            </c:numRef>
          </c:val>
          <c:extLst>
            <c:ext xmlns:c16="http://schemas.microsoft.com/office/drawing/2014/chart" uri="{C3380CC4-5D6E-409C-BE32-E72D297353CC}">
              <c16:uniqueId val="{0000000B-F703-473A-812D-8BCF9428BCF9}"/>
            </c:ext>
          </c:extLst>
        </c:ser>
        <c:dLbls>
          <c:showLegendKey val="0"/>
          <c:showVal val="0"/>
          <c:showCatName val="0"/>
          <c:showSerName val="0"/>
          <c:showPercent val="0"/>
          <c:showBubbleSize val="0"/>
        </c:dLbls>
        <c:gapWidth val="100"/>
        <c:overlap val="-24"/>
        <c:axId val="1528190416"/>
        <c:axId val="2007913599"/>
      </c:barChart>
      <c:catAx>
        <c:axId val="1528190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07913599"/>
        <c:crosses val="autoZero"/>
        <c:auto val="1"/>
        <c:lblAlgn val="ctr"/>
        <c:lblOffset val="100"/>
        <c:noMultiLvlLbl val="0"/>
      </c:catAx>
      <c:valAx>
        <c:axId val="20079135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28190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[project.xlsx]Customer_count!PivotTable4</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Peak Day</a:t>
            </a:r>
          </a:p>
        </c:rich>
      </c:tx>
      <c:layout>
        <c:manualLayout>
          <c:xMode val="edge"/>
          <c:yMode val="edge"/>
          <c:x val="0.43160130091953486"/>
          <c:y val="6.105793254574044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Customer_count!$AH$3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Customer_count!$AG$4:$AG$11</c:f>
              <c:strCache>
                <c:ptCount val="7"/>
                <c:pt idx="0">
                  <c:v>Sunday</c:v>
                </c:pt>
                <c:pt idx="1">
                  <c:v>Monday</c:v>
                </c:pt>
                <c:pt idx="2">
                  <c:v>Tuesday</c:v>
                </c:pt>
                <c:pt idx="3">
                  <c:v>Wednesday</c:v>
                </c:pt>
                <c:pt idx="4">
                  <c:v>Thursday</c:v>
                </c:pt>
                <c:pt idx="5">
                  <c:v>Friday</c:v>
                </c:pt>
                <c:pt idx="6">
                  <c:v>Saturday</c:v>
                </c:pt>
              </c:strCache>
            </c:strRef>
          </c:cat>
          <c:val>
            <c:numRef>
              <c:f>Customer_count!$AH$4:$AH$11</c:f>
              <c:numCache>
                <c:formatCode>0.00%</c:formatCode>
                <c:ptCount val="7"/>
                <c:pt idx="0">
                  <c:v>0.12169888934594816</c:v>
                </c:pt>
                <c:pt idx="1">
                  <c:v>0.13099547511312218</c:v>
                </c:pt>
                <c:pt idx="2">
                  <c:v>0.13889345948169476</c:v>
                </c:pt>
                <c:pt idx="3">
                  <c:v>0.1397984368572604</c:v>
                </c:pt>
                <c:pt idx="4">
                  <c:v>0.15061703002879473</c:v>
                </c:pt>
                <c:pt idx="5">
                  <c:v>0.16672151378033731</c:v>
                </c:pt>
                <c:pt idx="6">
                  <c:v>0.15127519539284245</c:v>
                </c:pt>
              </c:numCache>
            </c:numRef>
          </c:val>
          <c:extLst>
            <c:ext xmlns:c16="http://schemas.microsoft.com/office/drawing/2014/chart" uri="{C3380CC4-5D6E-409C-BE32-E72D297353CC}">
              <c16:uniqueId val="{00000000-C839-40B5-B89C-E219161799FA}"/>
            </c:ext>
          </c:extLst>
        </c:ser>
        <c:dLbls>
          <c:dLblPos val="outEnd"/>
          <c:showLegendKey val="0"/>
          <c:showVal val="1"/>
          <c:showCatName val="0"/>
          <c:showSerName val="0"/>
          <c:showPercent val="0"/>
          <c:showBubbleSize val="0"/>
        </c:dLbls>
        <c:gapWidth val="100"/>
        <c:overlap val="-24"/>
        <c:axId val="1839088048"/>
        <c:axId val="1839087568"/>
      </c:barChart>
      <c:catAx>
        <c:axId val="18390880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9087568"/>
        <c:crosses val="autoZero"/>
        <c:auto val="1"/>
        <c:lblAlgn val="ctr"/>
        <c:lblOffset val="100"/>
        <c:noMultiLvlLbl val="0"/>
      </c:catAx>
      <c:valAx>
        <c:axId val="183908756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90880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[project.xlsx]Customer_count!PivotTable1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Peak</a:t>
            </a:r>
            <a:r>
              <a:rPr lang="en-US" baseline="0"/>
              <a:t> Hours</a:t>
            </a:r>
            <a:endParaRPr lang="en-US"/>
          </a:p>
        </c:rich>
      </c:tx>
      <c:layout>
        <c:manualLayout>
          <c:xMode val="edge"/>
          <c:yMode val="edge"/>
          <c:x val="0.37459883904553426"/>
          <c:y val="5.433539028137451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5.5283353975454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5.5283353975454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5.5283353975454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5.5283353975454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5.5283353975454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5.52833539754546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Customer_count!$S$1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724-4B08-BEBB-9A7B1B5E9313}"/>
              </c:ext>
            </c:extLst>
          </c:dPt>
          <c:dPt>
            <c:idx val="5"/>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724-4B08-BEBB-9A7B1B5E9313}"/>
              </c:ext>
            </c:extLst>
          </c:dPt>
          <c:dLbls>
            <c:dLbl>
              <c:idx val="3"/>
              <c:layout>
                <c:manualLayout>
                  <c:x val="0"/>
                  <c:y val="5.52833539754546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724-4B08-BEBB-9A7B1B5E9313}"/>
                </c:ext>
              </c:extLst>
            </c:dLbl>
            <c:dLbl>
              <c:idx val="5"/>
              <c:layout>
                <c:manualLayout>
                  <c:x val="0"/>
                  <c:y val="5.528335397545464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724-4B08-BEBB-9A7B1B5E931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Customer_count!$R$2:$R$17</c:f>
              <c:strCache>
                <c:ptCount val="15"/>
                <c:pt idx="0">
                  <c:v>09</c:v>
                </c:pt>
                <c:pt idx="1">
                  <c:v>10</c:v>
                </c:pt>
                <c:pt idx="2">
                  <c:v>11</c:v>
                </c:pt>
                <c:pt idx="3">
                  <c:v>12</c:v>
                </c:pt>
                <c:pt idx="4">
                  <c:v>13</c:v>
                </c:pt>
                <c:pt idx="5">
                  <c:v>14</c:v>
                </c:pt>
                <c:pt idx="6">
                  <c:v>15</c:v>
                </c:pt>
                <c:pt idx="7">
                  <c:v>16</c:v>
                </c:pt>
                <c:pt idx="8">
                  <c:v>17</c:v>
                </c:pt>
                <c:pt idx="9">
                  <c:v>18</c:v>
                </c:pt>
                <c:pt idx="10">
                  <c:v>19</c:v>
                </c:pt>
                <c:pt idx="11">
                  <c:v>20</c:v>
                </c:pt>
                <c:pt idx="12">
                  <c:v>21</c:v>
                </c:pt>
                <c:pt idx="13">
                  <c:v>22</c:v>
                </c:pt>
                <c:pt idx="14">
                  <c:v>23</c:v>
                </c:pt>
              </c:strCache>
            </c:strRef>
          </c:cat>
          <c:val>
            <c:numRef>
              <c:f>Customer_count!$S$2:$S$17</c:f>
              <c:numCache>
                <c:formatCode>General</c:formatCode>
                <c:ptCount val="15"/>
                <c:pt idx="0">
                  <c:v>5</c:v>
                </c:pt>
                <c:pt idx="1">
                  <c:v>16</c:v>
                </c:pt>
                <c:pt idx="2">
                  <c:v>2788</c:v>
                </c:pt>
                <c:pt idx="3">
                  <c:v>6096</c:v>
                </c:pt>
                <c:pt idx="4">
                  <c:v>5979</c:v>
                </c:pt>
                <c:pt idx="5">
                  <c:v>3384</c:v>
                </c:pt>
                <c:pt idx="6">
                  <c:v>3284</c:v>
                </c:pt>
                <c:pt idx="7">
                  <c:v>4263</c:v>
                </c:pt>
                <c:pt idx="8">
                  <c:v>5055</c:v>
                </c:pt>
                <c:pt idx="9">
                  <c:v>5519</c:v>
                </c:pt>
                <c:pt idx="10">
                  <c:v>4432</c:v>
                </c:pt>
                <c:pt idx="11">
                  <c:v>3597</c:v>
                </c:pt>
                <c:pt idx="12">
                  <c:v>2646</c:v>
                </c:pt>
                <c:pt idx="13">
                  <c:v>1477</c:v>
                </c:pt>
                <c:pt idx="14">
                  <c:v>79</c:v>
                </c:pt>
              </c:numCache>
            </c:numRef>
          </c:val>
          <c:extLst>
            <c:ext xmlns:c16="http://schemas.microsoft.com/office/drawing/2014/chart" uri="{C3380CC4-5D6E-409C-BE32-E72D297353CC}">
              <c16:uniqueId val="{00000004-F724-4B08-BEBB-9A7B1B5E9313}"/>
            </c:ext>
          </c:extLst>
        </c:ser>
        <c:dLbls>
          <c:dLblPos val="inEnd"/>
          <c:showLegendKey val="0"/>
          <c:showVal val="1"/>
          <c:showCatName val="0"/>
          <c:showSerName val="0"/>
          <c:showPercent val="0"/>
          <c:showBubbleSize val="0"/>
        </c:dLbls>
        <c:gapWidth val="100"/>
        <c:overlap val="-24"/>
        <c:axId val="98137120"/>
        <c:axId val="98138080"/>
      </c:barChart>
      <c:catAx>
        <c:axId val="981371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138080"/>
        <c:crosses val="autoZero"/>
        <c:auto val="1"/>
        <c:lblAlgn val="ctr"/>
        <c:lblOffset val="100"/>
        <c:noMultiLvlLbl val="0"/>
      </c:catAx>
      <c:valAx>
        <c:axId val="981380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137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5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[project.xlsx]Customer_count!PivotTable2</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Customers</a:t>
            </a:r>
            <a:r>
              <a:rPr lang="en-US" baseline="0"/>
              <a:t> per Month</a:t>
            </a:r>
            <a:endParaRPr lang="en-US"/>
          </a:p>
        </c:rich>
      </c:tx>
      <c:layout>
        <c:manualLayout>
          <c:xMode val="edge"/>
          <c:yMode val="edge"/>
          <c:x val="0.27974627702650429"/>
          <c:y val="8.694225721784776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Customer_count!$S$25</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Customer_count!$R$26:$R$38</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Customer_count!$S$26:$S$38</c:f>
              <c:numCache>
                <c:formatCode>General</c:formatCode>
                <c:ptCount val="12"/>
                <c:pt idx="0">
                  <c:v>4156</c:v>
                </c:pt>
                <c:pt idx="1">
                  <c:v>3892</c:v>
                </c:pt>
                <c:pt idx="2">
                  <c:v>4186</c:v>
                </c:pt>
                <c:pt idx="3">
                  <c:v>4067</c:v>
                </c:pt>
                <c:pt idx="4">
                  <c:v>4239</c:v>
                </c:pt>
                <c:pt idx="5">
                  <c:v>4025</c:v>
                </c:pt>
                <c:pt idx="6">
                  <c:v>4301</c:v>
                </c:pt>
                <c:pt idx="7">
                  <c:v>4094</c:v>
                </c:pt>
                <c:pt idx="8">
                  <c:v>3819</c:v>
                </c:pt>
                <c:pt idx="9">
                  <c:v>3797</c:v>
                </c:pt>
                <c:pt idx="10">
                  <c:v>4185</c:v>
                </c:pt>
                <c:pt idx="11">
                  <c:v>3859</c:v>
                </c:pt>
              </c:numCache>
            </c:numRef>
          </c:val>
          <c:smooth val="0"/>
          <c:extLst>
            <c:ext xmlns:c16="http://schemas.microsoft.com/office/drawing/2014/chart" uri="{C3380CC4-5D6E-409C-BE32-E72D297353CC}">
              <c16:uniqueId val="{00000000-FEC8-4B8E-90A3-1FF27B69D2F8}"/>
            </c:ext>
          </c:extLst>
        </c:ser>
        <c:dLbls>
          <c:dLblPos val="ctr"/>
          <c:showLegendKey val="0"/>
          <c:showVal val="1"/>
          <c:showCatName val="0"/>
          <c:showSerName val="0"/>
          <c:showPercent val="0"/>
          <c:showBubbleSize val="0"/>
        </c:dLbls>
        <c:marker val="1"/>
        <c:smooth val="0"/>
        <c:axId val="1999505680"/>
        <c:axId val="1999504720"/>
      </c:lineChart>
      <c:catAx>
        <c:axId val="199950568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9504720"/>
        <c:crosses val="autoZero"/>
        <c:auto val="1"/>
        <c:lblAlgn val="ctr"/>
        <c:lblOffset val="100"/>
        <c:noMultiLvlLbl val="0"/>
      </c:catAx>
      <c:valAx>
        <c:axId val="19995047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9505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5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[project.xlsx]Customer_count!PivotTable5</c:name>
    <c:fmtId val="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Time Slot</a:t>
            </a:r>
          </a:p>
        </c:rich>
      </c:tx>
      <c:layout>
        <c:manualLayout>
          <c:xMode val="edge"/>
          <c:yMode val="edge"/>
          <c:x val="0.39839522977762021"/>
          <c:y val="5.0170319046589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Customer_count!$AF$24</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367-46D3-9C49-152C09C838A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367-46D3-9C49-152C09C838A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367-46D3-9C49-152C09C838AF}"/>
              </c:ext>
            </c:extLst>
          </c:dPt>
          <c:dLbls>
            <c:dLbl>
              <c:idx val="2"/>
              <c:layout>
                <c:manualLayout>
                  <c:x val="3.6578980565137274E-2"/>
                  <c:y val="0.1869758419589667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367-46D3-9C49-152C09C838AF}"/>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Customer_count!$AE$25:$AE$28</c:f>
              <c:strCache>
                <c:ptCount val="3"/>
                <c:pt idx="0">
                  <c:v>Afternoon</c:v>
                </c:pt>
                <c:pt idx="1">
                  <c:v>Evening</c:v>
                </c:pt>
                <c:pt idx="2">
                  <c:v>Morning</c:v>
                </c:pt>
              </c:strCache>
            </c:strRef>
          </c:cat>
          <c:val>
            <c:numRef>
              <c:f>Customer_count!$AF$25:$AF$28</c:f>
              <c:numCache>
                <c:formatCode>General</c:formatCode>
                <c:ptCount val="3"/>
                <c:pt idx="0">
                  <c:v>28061</c:v>
                </c:pt>
                <c:pt idx="1">
                  <c:v>17750</c:v>
                </c:pt>
                <c:pt idx="2">
                  <c:v>2809</c:v>
                </c:pt>
              </c:numCache>
            </c:numRef>
          </c:val>
          <c:extLst>
            <c:ext xmlns:c16="http://schemas.microsoft.com/office/drawing/2014/chart" uri="{C3380CC4-5D6E-409C-BE32-E72D297353CC}">
              <c16:uniqueId val="{00000006-6367-46D3-9C49-152C09C838A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[project.xlsx]order by date &amp; month!PivotTable9</c:name>
    <c:fmtId val="3"/>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Orders</a:t>
            </a:r>
            <a:r>
              <a:rPr lang="en-US" baseline="0"/>
              <a:t> by Date &amp; Month</a:t>
            </a:r>
            <a:endParaRPr lang="en-US"/>
          </a:p>
        </c:rich>
      </c:tx>
      <c:layout>
        <c:manualLayout>
          <c:xMode val="edge"/>
          <c:yMode val="edge"/>
          <c:x val="0.3716062176165803"/>
          <c:y val="6.7632114304937999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by date &amp; month'!$B$1</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'order by date &amp; month'!$A$2:$A$30</c:f>
              <c:strCache>
                <c:ptCount val="28"/>
                <c:pt idx="0">
                  <c:v>01-02-2015</c:v>
                </c:pt>
                <c:pt idx="1">
                  <c:v>02-02-2015</c:v>
                </c:pt>
                <c:pt idx="2">
                  <c:v>03-02-2015</c:v>
                </c:pt>
                <c:pt idx="3">
                  <c:v>04-02-2015</c:v>
                </c:pt>
                <c:pt idx="4">
                  <c:v>05-02-2015</c:v>
                </c:pt>
                <c:pt idx="5">
                  <c:v>06-02-2015</c:v>
                </c:pt>
                <c:pt idx="6">
                  <c:v>07-02-2015</c:v>
                </c:pt>
                <c:pt idx="7">
                  <c:v>08-02-2015</c:v>
                </c:pt>
                <c:pt idx="8">
                  <c:v>09-02-2015</c:v>
                </c:pt>
                <c:pt idx="9">
                  <c:v>10-02-2015</c:v>
                </c:pt>
                <c:pt idx="10">
                  <c:v>11-02-2015</c:v>
                </c:pt>
                <c:pt idx="11">
                  <c:v>12-02-2015</c:v>
                </c:pt>
                <c:pt idx="12">
                  <c:v>13-02-2015</c:v>
                </c:pt>
                <c:pt idx="13">
                  <c:v>14-02-2015</c:v>
                </c:pt>
                <c:pt idx="14">
                  <c:v>15-02-2015</c:v>
                </c:pt>
                <c:pt idx="15">
                  <c:v>16-02-2015</c:v>
                </c:pt>
                <c:pt idx="16">
                  <c:v>17-02-2015</c:v>
                </c:pt>
                <c:pt idx="17">
                  <c:v>18-02-2015</c:v>
                </c:pt>
                <c:pt idx="18">
                  <c:v>19-02-2015</c:v>
                </c:pt>
                <c:pt idx="19">
                  <c:v>20-02-2015</c:v>
                </c:pt>
                <c:pt idx="20">
                  <c:v>21-02-2015</c:v>
                </c:pt>
                <c:pt idx="21">
                  <c:v>22-02-2015</c:v>
                </c:pt>
                <c:pt idx="22">
                  <c:v>23-02-2015</c:v>
                </c:pt>
                <c:pt idx="23">
                  <c:v>24-02-2015</c:v>
                </c:pt>
                <c:pt idx="24">
                  <c:v>25-02-2015</c:v>
                </c:pt>
                <c:pt idx="25">
                  <c:v>26-02-2015</c:v>
                </c:pt>
                <c:pt idx="26">
                  <c:v>27-02-2015</c:v>
                </c:pt>
                <c:pt idx="27">
                  <c:v>28-02-2015</c:v>
                </c:pt>
              </c:strCache>
            </c:strRef>
          </c:cat>
          <c:val>
            <c:numRef>
              <c:f>'order by date &amp; month'!$B$2:$B$30</c:f>
              <c:numCache>
                <c:formatCode>General</c:formatCode>
                <c:ptCount val="28"/>
                <c:pt idx="0">
                  <c:v>188</c:v>
                </c:pt>
                <c:pt idx="1">
                  <c:v>143</c:v>
                </c:pt>
                <c:pt idx="2">
                  <c:v>153</c:v>
                </c:pt>
                <c:pt idx="3">
                  <c:v>135</c:v>
                </c:pt>
                <c:pt idx="4">
                  <c:v>132</c:v>
                </c:pt>
                <c:pt idx="5">
                  <c:v>152</c:v>
                </c:pt>
                <c:pt idx="6">
                  <c:v>135</c:v>
                </c:pt>
                <c:pt idx="7">
                  <c:v>122</c:v>
                </c:pt>
                <c:pt idx="8">
                  <c:v>134</c:v>
                </c:pt>
                <c:pt idx="9">
                  <c:v>122</c:v>
                </c:pt>
                <c:pt idx="10">
                  <c:v>152</c:v>
                </c:pt>
                <c:pt idx="11">
                  <c:v>127</c:v>
                </c:pt>
                <c:pt idx="12">
                  <c:v>160</c:v>
                </c:pt>
                <c:pt idx="13">
                  <c:v>137</c:v>
                </c:pt>
                <c:pt idx="14">
                  <c:v>128</c:v>
                </c:pt>
                <c:pt idx="15">
                  <c:v>118</c:v>
                </c:pt>
                <c:pt idx="16">
                  <c:v>128</c:v>
                </c:pt>
                <c:pt idx="17">
                  <c:v>160</c:v>
                </c:pt>
                <c:pt idx="18">
                  <c:v>122</c:v>
                </c:pt>
                <c:pt idx="19">
                  <c:v>169</c:v>
                </c:pt>
                <c:pt idx="20">
                  <c:v>124</c:v>
                </c:pt>
                <c:pt idx="21">
                  <c:v>93</c:v>
                </c:pt>
                <c:pt idx="22">
                  <c:v>125</c:v>
                </c:pt>
                <c:pt idx="23">
                  <c:v>132</c:v>
                </c:pt>
                <c:pt idx="24">
                  <c:v>141</c:v>
                </c:pt>
                <c:pt idx="25">
                  <c:v>136</c:v>
                </c:pt>
                <c:pt idx="26">
                  <c:v>171</c:v>
                </c:pt>
                <c:pt idx="27">
                  <c:v>153</c:v>
                </c:pt>
              </c:numCache>
            </c:numRef>
          </c:val>
          <c:extLst>
            <c:ext xmlns:c16="http://schemas.microsoft.com/office/drawing/2014/chart" uri="{C3380CC4-5D6E-409C-BE32-E72D297353CC}">
              <c16:uniqueId val="{00000000-80BF-477A-A179-41D9EF382F34}"/>
            </c:ext>
          </c:extLst>
        </c:ser>
        <c:dLbls>
          <c:dLblPos val="inEnd"/>
          <c:showLegendKey val="0"/>
          <c:showVal val="1"/>
          <c:showCatName val="0"/>
          <c:showSerName val="0"/>
          <c:showPercent val="0"/>
          <c:showBubbleSize val="0"/>
        </c:dLbls>
        <c:gapWidth val="315"/>
        <c:overlap val="-40"/>
        <c:axId val="880047424"/>
        <c:axId val="880047904"/>
      </c:barChart>
      <c:catAx>
        <c:axId val="8800474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0047904"/>
        <c:crosses val="autoZero"/>
        <c:auto val="1"/>
        <c:lblAlgn val="ctr"/>
        <c:lblOffset val="100"/>
        <c:noMultiLvlLbl val="0"/>
      </c:catAx>
      <c:valAx>
        <c:axId val="88004790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0047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[project.xlsx]pizza!PivotTable1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pizza!$E$21:$E$22</c:f>
              <c:strCache>
                <c:ptCount val="1"/>
                <c:pt idx="0">
                  <c:v>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pizza!$D$23:$D$33</c:f>
              <c:strCache>
                <c:ptCount val="10"/>
                <c:pt idx="0">
                  <c:v>thai_ckn</c:v>
                </c:pt>
                <c:pt idx="1">
                  <c:v>bbq_ckn</c:v>
                </c:pt>
                <c:pt idx="2">
                  <c:v>cali_ckn</c:v>
                </c:pt>
                <c:pt idx="3">
                  <c:v>classic_dlx</c:v>
                </c:pt>
                <c:pt idx="4">
                  <c:v>spicy_ital</c:v>
                </c:pt>
                <c:pt idx="5">
                  <c:v>southw_ckn</c:v>
                </c:pt>
                <c:pt idx="6">
                  <c:v>ital_supr</c:v>
                </c:pt>
                <c:pt idx="7">
                  <c:v>hawaiian</c:v>
                </c:pt>
                <c:pt idx="8">
                  <c:v>four_cheese</c:v>
                </c:pt>
                <c:pt idx="9">
                  <c:v>sicilian</c:v>
                </c:pt>
              </c:strCache>
            </c:strRef>
          </c:cat>
          <c:val>
            <c:numRef>
              <c:f>pizza!$E$23:$E$33</c:f>
              <c:numCache>
                <c:formatCode>General</c:formatCode>
                <c:ptCount val="10"/>
                <c:pt idx="0">
                  <c:v>28323.75</c:v>
                </c:pt>
                <c:pt idx="1">
                  <c:v>20065.25</c:v>
                </c:pt>
                <c:pt idx="2">
                  <c:v>18571.25</c:v>
                </c:pt>
                <c:pt idx="3">
                  <c:v>9655.5</c:v>
                </c:pt>
                <c:pt idx="4">
                  <c:v>22576</c:v>
                </c:pt>
                <c:pt idx="5">
                  <c:v>20604.75</c:v>
                </c:pt>
                <c:pt idx="6">
                  <c:v>15251.25</c:v>
                </c:pt>
                <c:pt idx="7">
                  <c:v>14784</c:v>
                </c:pt>
                <c:pt idx="8">
                  <c:v>22850.350000000533</c:v>
                </c:pt>
                <c:pt idx="9">
                  <c:v>12069</c:v>
                </c:pt>
              </c:numCache>
            </c:numRef>
          </c:val>
          <c:extLst>
            <c:ext xmlns:c16="http://schemas.microsoft.com/office/drawing/2014/chart" uri="{C3380CC4-5D6E-409C-BE32-E72D297353CC}">
              <c16:uniqueId val="{00000000-7165-4846-9788-5C49190780A4}"/>
            </c:ext>
          </c:extLst>
        </c:ser>
        <c:ser>
          <c:idx val="1"/>
          <c:order val="1"/>
          <c:tx>
            <c:strRef>
              <c:f>pizza!$F$21:$F$22</c:f>
              <c:strCache>
                <c:ptCount val="1"/>
                <c:pt idx="0">
                  <c:v>M</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pizza!$D$23:$D$33</c:f>
              <c:strCache>
                <c:ptCount val="10"/>
                <c:pt idx="0">
                  <c:v>thai_ckn</c:v>
                </c:pt>
                <c:pt idx="1">
                  <c:v>bbq_ckn</c:v>
                </c:pt>
                <c:pt idx="2">
                  <c:v>cali_ckn</c:v>
                </c:pt>
                <c:pt idx="3">
                  <c:v>classic_dlx</c:v>
                </c:pt>
                <c:pt idx="4">
                  <c:v>spicy_ital</c:v>
                </c:pt>
                <c:pt idx="5">
                  <c:v>southw_ckn</c:v>
                </c:pt>
                <c:pt idx="6">
                  <c:v>ital_supr</c:v>
                </c:pt>
                <c:pt idx="7">
                  <c:v>hawaiian</c:v>
                </c:pt>
                <c:pt idx="8">
                  <c:v>four_cheese</c:v>
                </c:pt>
                <c:pt idx="9">
                  <c:v>sicilian</c:v>
                </c:pt>
              </c:strCache>
            </c:strRef>
          </c:cat>
          <c:val>
            <c:numRef>
              <c:f>pizza!$F$23:$F$33</c:f>
              <c:numCache>
                <c:formatCode>General</c:formatCode>
                <c:ptCount val="10"/>
                <c:pt idx="0">
                  <c:v>7939.5</c:v>
                </c:pt>
                <c:pt idx="1">
                  <c:v>15510.5</c:v>
                </c:pt>
                <c:pt idx="2">
                  <c:v>15309.5</c:v>
                </c:pt>
                <c:pt idx="3">
                  <c:v>18544</c:v>
                </c:pt>
                <c:pt idx="4">
                  <c:v>6600</c:v>
                </c:pt>
                <c:pt idx="5">
                  <c:v>8810.5</c:v>
                </c:pt>
                <c:pt idx="6">
                  <c:v>15180</c:v>
                </c:pt>
                <c:pt idx="7">
                  <c:v>6267.25</c:v>
                </c:pt>
                <c:pt idx="8">
                  <c:v>8510.75</c:v>
                </c:pt>
                <c:pt idx="9">
                  <c:v>9100</c:v>
                </c:pt>
              </c:numCache>
            </c:numRef>
          </c:val>
          <c:extLst>
            <c:ext xmlns:c16="http://schemas.microsoft.com/office/drawing/2014/chart" uri="{C3380CC4-5D6E-409C-BE32-E72D297353CC}">
              <c16:uniqueId val="{00000001-7165-4846-9788-5C49190780A4}"/>
            </c:ext>
          </c:extLst>
        </c:ser>
        <c:ser>
          <c:idx val="2"/>
          <c:order val="2"/>
          <c:tx>
            <c:strRef>
              <c:f>pizza!$G$21:$G$22</c:f>
              <c:strCache>
                <c:ptCount val="1"/>
                <c:pt idx="0">
                  <c:v>S</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pizza!$D$23:$D$33</c:f>
              <c:strCache>
                <c:ptCount val="10"/>
                <c:pt idx="0">
                  <c:v>thai_ckn</c:v>
                </c:pt>
                <c:pt idx="1">
                  <c:v>bbq_ckn</c:v>
                </c:pt>
                <c:pt idx="2">
                  <c:v>cali_ckn</c:v>
                </c:pt>
                <c:pt idx="3">
                  <c:v>classic_dlx</c:v>
                </c:pt>
                <c:pt idx="4">
                  <c:v>spicy_ital</c:v>
                </c:pt>
                <c:pt idx="5">
                  <c:v>southw_ckn</c:v>
                </c:pt>
                <c:pt idx="6">
                  <c:v>ital_supr</c:v>
                </c:pt>
                <c:pt idx="7">
                  <c:v>hawaiian</c:v>
                </c:pt>
                <c:pt idx="8">
                  <c:v>four_cheese</c:v>
                </c:pt>
                <c:pt idx="9">
                  <c:v>sicilian</c:v>
                </c:pt>
              </c:strCache>
            </c:strRef>
          </c:cat>
          <c:val>
            <c:numRef>
              <c:f>pizza!$G$23:$G$33</c:f>
              <c:numCache>
                <c:formatCode>General</c:formatCode>
                <c:ptCount val="10"/>
                <c:pt idx="0">
                  <c:v>6069</c:v>
                </c:pt>
                <c:pt idx="1">
                  <c:v>6107.25</c:v>
                </c:pt>
                <c:pt idx="2">
                  <c:v>6285.75</c:v>
                </c:pt>
                <c:pt idx="3">
                  <c:v>9432</c:v>
                </c:pt>
                <c:pt idx="4">
                  <c:v>4987.5</c:v>
                </c:pt>
                <c:pt idx="5">
                  <c:v>4666.5</c:v>
                </c:pt>
                <c:pt idx="6">
                  <c:v>2425</c:v>
                </c:pt>
                <c:pt idx="7">
                  <c:v>10510.5</c:v>
                </c:pt>
                <c:pt idx="9">
                  <c:v>8954.75</c:v>
                </c:pt>
              </c:numCache>
            </c:numRef>
          </c:val>
          <c:extLst>
            <c:ext xmlns:c16="http://schemas.microsoft.com/office/drawing/2014/chart" uri="{C3380CC4-5D6E-409C-BE32-E72D297353CC}">
              <c16:uniqueId val="{00000002-7165-4846-9788-5C49190780A4}"/>
            </c:ext>
          </c:extLst>
        </c:ser>
        <c:dLbls>
          <c:dLblPos val="outEnd"/>
          <c:showLegendKey val="0"/>
          <c:showVal val="1"/>
          <c:showCatName val="0"/>
          <c:showSerName val="0"/>
          <c:showPercent val="0"/>
          <c:showBubbleSize val="0"/>
        </c:dLbls>
        <c:gapWidth val="444"/>
        <c:overlap val="-90"/>
        <c:axId val="606891551"/>
        <c:axId val="606890111"/>
      </c:barChart>
      <c:catAx>
        <c:axId val="606891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06890111"/>
        <c:crosses val="autoZero"/>
        <c:auto val="1"/>
        <c:lblAlgn val="ctr"/>
        <c:lblOffset val="100"/>
        <c:noMultiLvlLbl val="0"/>
      </c:catAx>
      <c:valAx>
        <c:axId val="606890111"/>
        <c:scaling>
          <c:orientation val="minMax"/>
        </c:scaling>
        <c:delete val="1"/>
        <c:axPos val="l"/>
        <c:numFmt formatCode="General" sourceLinked="1"/>
        <c:majorTickMark val="none"/>
        <c:minorTickMark val="none"/>
        <c:tickLblPos val="nextTo"/>
        <c:crossAx val="60689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[project.xlsx]pizza!PivotTable11</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10 Lowselled</a:t>
            </a:r>
            <a:r>
              <a:rPr lang="en-US" baseline="0"/>
              <a:t> pizza</a:t>
            </a:r>
            <a:endParaRPr lang="en-US"/>
          </a:p>
        </c:rich>
      </c:tx>
      <c:layout>
        <c:manualLayout>
          <c:xMode val="edge"/>
          <c:yMode val="edge"/>
          <c:x val="0.36570558612745435"/>
          <c:y val="4.590372119513776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pizza!$S$1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pizza!$R$2:$R$12</c:f>
              <c:strCache>
                <c:ptCount val="10"/>
                <c:pt idx="0">
                  <c:v>ckn_alfredo</c:v>
                </c:pt>
                <c:pt idx="1">
                  <c:v>ckn_pesto</c:v>
                </c:pt>
                <c:pt idx="2">
                  <c:v>soppressata</c:v>
                </c:pt>
                <c:pt idx="3">
                  <c:v>ital_veggie</c:v>
                </c:pt>
                <c:pt idx="4">
                  <c:v>calabrese</c:v>
                </c:pt>
                <c:pt idx="5">
                  <c:v>spin_pesto</c:v>
                </c:pt>
                <c:pt idx="6">
                  <c:v>mediterraneo</c:v>
                </c:pt>
                <c:pt idx="7">
                  <c:v>spinach_supr</c:v>
                </c:pt>
                <c:pt idx="8">
                  <c:v>green_garden</c:v>
                </c:pt>
                <c:pt idx="9">
                  <c:v>brie_carre</c:v>
                </c:pt>
              </c:strCache>
            </c:strRef>
          </c:cat>
          <c:val>
            <c:numRef>
              <c:f>pizza!$S$2:$S$12</c:f>
              <c:numCache>
                <c:formatCode>0</c:formatCode>
                <c:ptCount val="10"/>
                <c:pt idx="0">
                  <c:v>16779</c:v>
                </c:pt>
                <c:pt idx="1">
                  <c:v>16484.75</c:v>
                </c:pt>
                <c:pt idx="2">
                  <c:v>16342.75</c:v>
                </c:pt>
                <c:pt idx="3">
                  <c:v>15930.75</c:v>
                </c:pt>
                <c:pt idx="4">
                  <c:v>15763.75</c:v>
                </c:pt>
                <c:pt idx="5">
                  <c:v>15388.25</c:v>
                </c:pt>
                <c:pt idx="6">
                  <c:v>15163</c:v>
                </c:pt>
                <c:pt idx="7">
                  <c:v>15124</c:v>
                </c:pt>
                <c:pt idx="8">
                  <c:v>13819.5</c:v>
                </c:pt>
                <c:pt idx="9">
                  <c:v>11351.9999999999</c:v>
                </c:pt>
              </c:numCache>
            </c:numRef>
          </c:val>
          <c:extLst>
            <c:ext xmlns:c16="http://schemas.microsoft.com/office/drawing/2014/chart" uri="{C3380CC4-5D6E-409C-BE32-E72D297353CC}">
              <c16:uniqueId val="{00000000-4DB4-4718-A488-5C6FEF456085}"/>
            </c:ext>
          </c:extLst>
        </c:ser>
        <c:dLbls>
          <c:dLblPos val="outEnd"/>
          <c:showLegendKey val="0"/>
          <c:showVal val="1"/>
          <c:showCatName val="0"/>
          <c:showSerName val="0"/>
          <c:showPercent val="0"/>
          <c:showBubbleSize val="0"/>
        </c:dLbls>
        <c:gapWidth val="100"/>
        <c:overlap val="-24"/>
        <c:axId val="640439008"/>
        <c:axId val="640440928"/>
      </c:barChart>
      <c:catAx>
        <c:axId val="640439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0440928"/>
        <c:crosses val="autoZero"/>
        <c:auto val="1"/>
        <c:lblAlgn val="ctr"/>
        <c:lblOffset val="100"/>
        <c:noMultiLvlLbl val="0"/>
      </c:catAx>
      <c:valAx>
        <c:axId val="640440928"/>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0439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6171F-8B6B-44C8-8FD7-3187DE715BF7}"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C6972-C46C-46A4-9743-5D48434FD20A}" type="slidenum">
              <a:rPr lang="en-IN" smtClean="0"/>
              <a:t>‹#›</a:t>
            </a:fld>
            <a:endParaRPr lang="en-IN"/>
          </a:p>
        </p:txBody>
      </p:sp>
    </p:spTree>
    <p:extLst>
      <p:ext uri="{BB962C8B-B14F-4D97-AF65-F5344CB8AC3E}">
        <p14:creationId xmlns:p14="http://schemas.microsoft.com/office/powerpoint/2010/main" val="176473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A1C6972-C46C-46A4-9743-5D48434FD20A}" type="slidenum">
              <a:rPr lang="en-IN" smtClean="0"/>
              <a:t>4</a:t>
            </a:fld>
            <a:endParaRPr lang="en-IN"/>
          </a:p>
        </p:txBody>
      </p:sp>
    </p:spTree>
    <p:extLst>
      <p:ext uri="{BB962C8B-B14F-4D97-AF65-F5344CB8AC3E}">
        <p14:creationId xmlns:p14="http://schemas.microsoft.com/office/powerpoint/2010/main" val="203212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30BC-793E-C4E9-7585-E061CA65E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26C3CE-507A-C0D1-BB70-962C67601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1960E1-7371-70A8-5A87-49ED5DEAE885}"/>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5" name="Footer Placeholder 4">
            <a:extLst>
              <a:ext uri="{FF2B5EF4-FFF2-40B4-BE49-F238E27FC236}">
                <a16:creationId xmlns:a16="http://schemas.microsoft.com/office/drawing/2014/main" id="{1FB43D3D-6873-E2EC-9561-3DB8207E5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4B49A-762D-6478-C533-30005A20AA3E}"/>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191923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1EED-6910-F39D-9CF9-D150908EFB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97C3B4-00F4-4324-6948-7A9F0F2932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647F8-CD79-0BFA-CD01-F91DDD336439}"/>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5" name="Footer Placeholder 4">
            <a:extLst>
              <a:ext uri="{FF2B5EF4-FFF2-40B4-BE49-F238E27FC236}">
                <a16:creationId xmlns:a16="http://schemas.microsoft.com/office/drawing/2014/main" id="{8ADBE52E-811C-CBDC-9127-5A847F0C4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12F70-2694-6FCD-E1F8-3247AE771701}"/>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184686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E453E-CAB6-674C-D5D6-B43FD67094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B61D7E-E7E0-3FDE-0F5D-9C8960844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6DCE2-0F21-8789-AC04-C091719609BB}"/>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5" name="Footer Placeholder 4">
            <a:extLst>
              <a:ext uri="{FF2B5EF4-FFF2-40B4-BE49-F238E27FC236}">
                <a16:creationId xmlns:a16="http://schemas.microsoft.com/office/drawing/2014/main" id="{F9EC5A10-4968-FAF0-ED5A-589EBAF99F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18E43-843A-65B9-3E91-CA709A8E71F8}"/>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292972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5258-E405-71F7-EECF-F23441E892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C69B1-B930-9F4E-2BF3-38E17F8B3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1C07B-E006-F2F3-6FC0-C16259E53F6C}"/>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5" name="Footer Placeholder 4">
            <a:extLst>
              <a:ext uri="{FF2B5EF4-FFF2-40B4-BE49-F238E27FC236}">
                <a16:creationId xmlns:a16="http://schemas.microsoft.com/office/drawing/2014/main" id="{3124C335-14A4-5B6E-88AC-7346B9659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018AC3-2035-D826-7AD5-F78D730ABF6E}"/>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107383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BDE7-E031-FBAE-7E6C-D6CFED43C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C8C8C6-C9E8-6412-E5AE-0AF4A7D31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5CBA2-B9AC-C5C7-A079-9B0CF4A4B457}"/>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5" name="Footer Placeholder 4">
            <a:extLst>
              <a:ext uri="{FF2B5EF4-FFF2-40B4-BE49-F238E27FC236}">
                <a16:creationId xmlns:a16="http://schemas.microsoft.com/office/drawing/2014/main" id="{28EE19E2-E6C3-A568-A06B-3B7F8332D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44CD11-489A-0B61-9566-15644925F8C9}"/>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345573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2240-E53D-D0F6-705C-5B05CC5B1F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0304D-2BB1-2F0B-0D3E-A6A9A8A922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3176D-ECEE-5314-3184-24F50824B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803858-1527-0812-9F77-11F8D5B079A7}"/>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6" name="Footer Placeholder 5">
            <a:extLst>
              <a:ext uri="{FF2B5EF4-FFF2-40B4-BE49-F238E27FC236}">
                <a16:creationId xmlns:a16="http://schemas.microsoft.com/office/drawing/2014/main" id="{176FF307-F1ED-E150-0227-0E48490B56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2824B2-5946-0786-2CD5-2179DF8D33F6}"/>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82416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60DA-440C-FDC1-B6AD-8F90C0FFB4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113754-FB49-123A-344A-09D6FF493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B911B-CE06-3D22-E78D-2BB8CD114D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DC213D-A24D-5992-EBC0-971E1D2BE1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83A19-6A92-01A3-E795-307C278523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55D9F0-6D77-16F0-F8A2-B05798B5C1F7}"/>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8" name="Footer Placeholder 7">
            <a:extLst>
              <a:ext uri="{FF2B5EF4-FFF2-40B4-BE49-F238E27FC236}">
                <a16:creationId xmlns:a16="http://schemas.microsoft.com/office/drawing/2014/main" id="{022A2555-7F14-BE4E-6FAA-1693A622A1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007013-D512-44A8-8092-5F5D4A4A5277}"/>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69422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F005-C884-F2B6-E3A2-B54A729BD3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119300-23FD-E5EF-944A-D81F62E2A4C1}"/>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4" name="Footer Placeholder 3">
            <a:extLst>
              <a:ext uri="{FF2B5EF4-FFF2-40B4-BE49-F238E27FC236}">
                <a16:creationId xmlns:a16="http://schemas.microsoft.com/office/drawing/2014/main" id="{209016CF-BB80-CECE-2253-8044FB313C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E84166-CD66-FA0A-1855-AC895CC1AEA5}"/>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422857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E4949-B9DD-65B6-464F-E85DC76056D6}"/>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3" name="Footer Placeholder 2">
            <a:extLst>
              <a:ext uri="{FF2B5EF4-FFF2-40B4-BE49-F238E27FC236}">
                <a16:creationId xmlns:a16="http://schemas.microsoft.com/office/drawing/2014/main" id="{13D4413C-5C73-EDDB-ABA1-14C0B8BF4C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EF223F-C06C-7CC5-9312-E547A718C5CD}"/>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195198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706F-2763-BAAD-000B-29C6C12E1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04E89A-4139-5506-D181-09654D62E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DD4AC8-D2A7-93EC-DF36-D52E02D66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B5BE8-3E32-90F6-425D-102BBA3B50D3}"/>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6" name="Footer Placeholder 5">
            <a:extLst>
              <a:ext uri="{FF2B5EF4-FFF2-40B4-BE49-F238E27FC236}">
                <a16:creationId xmlns:a16="http://schemas.microsoft.com/office/drawing/2014/main" id="{3851070A-58A4-7303-95B0-B1A3A754A0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5716F-FC06-1CE5-271F-8724BF47534D}"/>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758993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7149-EC91-03E8-75CA-3D5E5D485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67D290-5E24-819E-B472-1AB88CE88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010010-845B-8157-47DE-4EBCAB75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92B77-DBD0-709F-F9F2-493A3AFCF892}"/>
              </a:ext>
            </a:extLst>
          </p:cNvPr>
          <p:cNvSpPr>
            <a:spLocks noGrp="1"/>
          </p:cNvSpPr>
          <p:nvPr>
            <p:ph type="dt" sz="half" idx="10"/>
          </p:nvPr>
        </p:nvSpPr>
        <p:spPr/>
        <p:txBody>
          <a:bodyPr/>
          <a:lstStyle/>
          <a:p>
            <a:fld id="{E0D1E54A-8CF6-4945-A0A2-1D6AF65FD872}" type="datetimeFigureOut">
              <a:rPr lang="en-IN" smtClean="0"/>
              <a:t>29-08-2023</a:t>
            </a:fld>
            <a:endParaRPr lang="en-IN"/>
          </a:p>
        </p:txBody>
      </p:sp>
      <p:sp>
        <p:nvSpPr>
          <p:cNvPr id="6" name="Footer Placeholder 5">
            <a:extLst>
              <a:ext uri="{FF2B5EF4-FFF2-40B4-BE49-F238E27FC236}">
                <a16:creationId xmlns:a16="http://schemas.microsoft.com/office/drawing/2014/main" id="{3D289366-E137-23A4-5F5D-E124CBCD1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8C1C4-E5B0-CB15-C678-CCE5D84FD362}"/>
              </a:ext>
            </a:extLst>
          </p:cNvPr>
          <p:cNvSpPr>
            <a:spLocks noGrp="1"/>
          </p:cNvSpPr>
          <p:nvPr>
            <p:ph type="sldNum" sz="quarter" idx="12"/>
          </p:nvPr>
        </p:nvSpPr>
        <p:spPr/>
        <p:txBody>
          <a:bodyPr/>
          <a:lstStyle/>
          <a:p>
            <a:fld id="{1D023428-6800-49DD-A048-C809198704AF}" type="slidenum">
              <a:rPr lang="en-IN" smtClean="0"/>
              <a:t>‹#›</a:t>
            </a:fld>
            <a:endParaRPr lang="en-IN"/>
          </a:p>
        </p:txBody>
      </p:sp>
    </p:spTree>
    <p:extLst>
      <p:ext uri="{BB962C8B-B14F-4D97-AF65-F5344CB8AC3E}">
        <p14:creationId xmlns:p14="http://schemas.microsoft.com/office/powerpoint/2010/main" val="57708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09E99-BDFA-6396-B258-A8B11B6D3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2E86A1-6110-AAC6-5F95-6166976C3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FECF1-D23C-FEAC-BB6A-E1A54B503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1E54A-8CF6-4945-A0A2-1D6AF65FD872}" type="datetimeFigureOut">
              <a:rPr lang="en-IN" smtClean="0"/>
              <a:t>29-08-2023</a:t>
            </a:fld>
            <a:endParaRPr lang="en-IN"/>
          </a:p>
        </p:txBody>
      </p:sp>
      <p:sp>
        <p:nvSpPr>
          <p:cNvPr id="5" name="Footer Placeholder 4">
            <a:extLst>
              <a:ext uri="{FF2B5EF4-FFF2-40B4-BE49-F238E27FC236}">
                <a16:creationId xmlns:a16="http://schemas.microsoft.com/office/drawing/2014/main" id="{BB678F2B-0B7A-A66B-25D0-1360B7AE9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9A05FF-649C-35E2-FBBC-91038B1EF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23428-6800-49DD-A048-C809198704AF}" type="slidenum">
              <a:rPr lang="en-IN" smtClean="0"/>
              <a:t>‹#›</a:t>
            </a:fld>
            <a:endParaRPr lang="en-IN"/>
          </a:p>
        </p:txBody>
      </p:sp>
    </p:spTree>
    <p:extLst>
      <p:ext uri="{BB962C8B-B14F-4D97-AF65-F5344CB8AC3E}">
        <p14:creationId xmlns:p14="http://schemas.microsoft.com/office/powerpoint/2010/main" val="154149427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zza">
            <a:extLst>
              <a:ext uri="{FF2B5EF4-FFF2-40B4-BE49-F238E27FC236}">
                <a16:creationId xmlns:a16="http://schemas.microsoft.com/office/drawing/2014/main" id="{31190C7C-183C-05C0-C2AD-A76635E9ADBD}"/>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1352"/>
          </a:xfrm>
          <a:prstGeom prst="rect">
            <a:avLst/>
          </a:prstGeom>
        </p:spPr>
      </p:pic>
      <p:sp>
        <p:nvSpPr>
          <p:cNvPr id="6" name="TextBox 5">
            <a:extLst>
              <a:ext uri="{FF2B5EF4-FFF2-40B4-BE49-F238E27FC236}">
                <a16:creationId xmlns:a16="http://schemas.microsoft.com/office/drawing/2014/main" id="{E0C52B63-9844-22B5-C598-A6B6B6133E6F}"/>
              </a:ext>
            </a:extLst>
          </p:cNvPr>
          <p:cNvSpPr txBox="1"/>
          <p:nvPr/>
        </p:nvSpPr>
        <p:spPr>
          <a:xfrm>
            <a:off x="457200" y="0"/>
            <a:ext cx="5402826" cy="2554545"/>
          </a:xfrm>
          <a:prstGeom prst="rect">
            <a:avLst/>
          </a:prstGeom>
          <a:noFill/>
        </p:spPr>
        <p:txBody>
          <a:bodyPr wrap="square">
            <a:spAutoFit/>
          </a:bodyPr>
          <a:lstStyle/>
          <a:p>
            <a:r>
              <a:rPr lang="en-IN" sz="8000" b="1" dirty="0">
                <a:solidFill>
                  <a:schemeClr val="tx2">
                    <a:lumMod val="20000"/>
                    <a:lumOff val="80000"/>
                  </a:schemeClr>
                </a:solidFill>
                <a:latin typeface="Times New Roman" panose="02020603050405020304" pitchFamily="18" charset="0"/>
                <a:cs typeface="Times New Roman" panose="02020603050405020304" pitchFamily="18" charset="0"/>
              </a:rPr>
              <a:t>Pizza Sales Analysis</a:t>
            </a:r>
            <a:endParaRPr lang="en-IN" sz="8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80EB31F-37ED-DE9C-A6B7-0E49DEDEAAEF}"/>
              </a:ext>
            </a:extLst>
          </p:cNvPr>
          <p:cNvSpPr txBox="1"/>
          <p:nvPr/>
        </p:nvSpPr>
        <p:spPr>
          <a:xfrm>
            <a:off x="8642552" y="4618692"/>
            <a:ext cx="3473081"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Shubham Bahadure</a:t>
            </a:r>
            <a:endParaRPr lang="en-IN" sz="3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9ABE784-39DB-25C1-2518-8C0CF590B4D2}"/>
              </a:ext>
            </a:extLst>
          </p:cNvPr>
          <p:cNvSpPr txBox="1"/>
          <p:nvPr/>
        </p:nvSpPr>
        <p:spPr>
          <a:xfrm>
            <a:off x="8666480" y="4004420"/>
            <a:ext cx="1196340"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By</a:t>
            </a:r>
            <a:r>
              <a:rPr lang="en-IN" sz="1800" b="1" dirty="0">
                <a:solidFill>
                  <a:schemeClr val="tx2">
                    <a:lumMod val="20000"/>
                    <a:lumOff val="80000"/>
                  </a:schemeClr>
                </a:solidFill>
              </a:rPr>
              <a:t> </a:t>
            </a:r>
          </a:p>
        </p:txBody>
      </p:sp>
    </p:spTree>
    <p:extLst>
      <p:ext uri="{BB962C8B-B14F-4D97-AF65-F5344CB8AC3E}">
        <p14:creationId xmlns:p14="http://schemas.microsoft.com/office/powerpoint/2010/main" val="2915888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pizza&#10;&#10;Description automatically generated">
            <a:extLst>
              <a:ext uri="{FF2B5EF4-FFF2-40B4-BE49-F238E27FC236}">
                <a16:creationId xmlns:a16="http://schemas.microsoft.com/office/drawing/2014/main" id="{78DC667C-3992-3567-91D6-B9030E742139}"/>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1352"/>
          </a:xfrm>
          <a:prstGeom prst="rect">
            <a:avLst/>
          </a:prstGeom>
        </p:spPr>
      </p:pic>
      <p:sp>
        <p:nvSpPr>
          <p:cNvPr id="2" name="Title 1">
            <a:extLst>
              <a:ext uri="{FF2B5EF4-FFF2-40B4-BE49-F238E27FC236}">
                <a16:creationId xmlns:a16="http://schemas.microsoft.com/office/drawing/2014/main" id="{0E6DB2AC-72CF-63A6-F29F-1629E92B9937}"/>
              </a:ext>
            </a:extLst>
          </p:cNvPr>
          <p:cNvSpPr>
            <a:spLocks noGrp="1"/>
          </p:cNvSpPr>
          <p:nvPr>
            <p:ph type="title"/>
          </p:nvPr>
        </p:nvSpPr>
        <p:spPr>
          <a:xfrm>
            <a:off x="729516" y="671430"/>
            <a:ext cx="4389672" cy="1431897"/>
          </a:xfrm>
        </p:spPr>
        <p:txBody>
          <a:bodyPr vert="horz" lIns="91440" tIns="45720" rIns="91440" bIns="45720" rtlCol="0" anchor="b">
            <a:normAutofit/>
          </a:bodyPr>
          <a:lstStyle/>
          <a:p>
            <a:r>
              <a:rPr lang="en-US" sz="6600" kern="12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1889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lose up of a pizza&#10;&#10;Description automatically generated">
            <a:extLst>
              <a:ext uri="{FF2B5EF4-FFF2-40B4-BE49-F238E27FC236}">
                <a16:creationId xmlns:a16="http://schemas.microsoft.com/office/drawing/2014/main" id="{3E0166A7-FE66-0550-C78A-345874C1F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1352"/>
          </a:xfrm>
          <a:prstGeom prst="rect">
            <a:avLst/>
          </a:prstGeom>
          <a:effectLst>
            <a:outerShdw blurRad="50800" dir="5400000" sx="1000" sy="1000" algn="ctr" rotWithShape="0">
              <a:srgbClr val="000000">
                <a:alpha val="43137"/>
              </a:srgbClr>
            </a:outerShdw>
          </a:effectLst>
        </p:spPr>
      </p:pic>
      <p:sp>
        <p:nvSpPr>
          <p:cNvPr id="2" name="Title 1">
            <a:extLst>
              <a:ext uri="{FF2B5EF4-FFF2-40B4-BE49-F238E27FC236}">
                <a16:creationId xmlns:a16="http://schemas.microsoft.com/office/drawing/2014/main" id="{CABE5631-22FC-EFD3-2528-0E7437D88054}"/>
              </a:ext>
            </a:extLst>
          </p:cNvPr>
          <p:cNvSpPr>
            <a:spLocks noGrp="1"/>
          </p:cNvSpPr>
          <p:nvPr>
            <p:ph type="title"/>
          </p:nvPr>
        </p:nvSpPr>
        <p:spPr>
          <a:xfrm>
            <a:off x="444913" y="255639"/>
            <a:ext cx="4330958" cy="2585884"/>
          </a:xfrm>
        </p:spPr>
        <p:txBody>
          <a:bodyPr>
            <a:normAutofit/>
          </a:bodyPr>
          <a:lstStyle/>
          <a:p>
            <a:pPr marL="285750" indent="-285750" algn="l">
              <a:buFont typeface="Wingdings" panose="05000000000000000000" pitchFamily="2" charset="2"/>
              <a:buChar char="Ø"/>
            </a:pPr>
            <a:r>
              <a:rPr lang="en-IN" sz="2000" b="1" dirty="0">
                <a:solidFill>
                  <a:schemeClr val="bg2"/>
                </a:solidFill>
                <a:latin typeface="Times New Roman" panose="02020603050405020304" pitchFamily="18" charset="0"/>
                <a:cs typeface="Times New Roman" panose="02020603050405020304" pitchFamily="18" charset="0"/>
              </a:rPr>
              <a:t>After analysing the Data we can calculate the customers, we have average per day Customers in every Month</a:t>
            </a:r>
            <a:br>
              <a:rPr lang="en-IN" sz="2000" b="1" dirty="0">
                <a:solidFill>
                  <a:schemeClr val="bg2"/>
                </a:solidFill>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95E9EEE-7A7D-2D49-72D8-329F9C738BD0}"/>
              </a:ext>
            </a:extLst>
          </p:cNvPr>
          <p:cNvSpPr txBox="1">
            <a:spLocks/>
          </p:cNvSpPr>
          <p:nvPr/>
        </p:nvSpPr>
        <p:spPr>
          <a:xfrm>
            <a:off x="8888361" y="4077478"/>
            <a:ext cx="3303639" cy="173338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Maximum numbers of per day customers in every Month. Nov month has maximum customers as compare to other Month</a:t>
            </a:r>
            <a:endParaRPr lang="en-IN" sz="2000"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1D2A7706-BAEE-60A8-3E59-CF88CCF427C3}"/>
              </a:ext>
            </a:extLst>
          </p:cNvPr>
          <p:cNvGraphicFramePr>
            <a:graphicFrameLocks/>
          </p:cNvGraphicFramePr>
          <p:nvPr>
            <p:extLst>
              <p:ext uri="{D42A27DB-BD31-4B8C-83A1-F6EECF244321}">
                <p14:modId xmlns:p14="http://schemas.microsoft.com/office/powerpoint/2010/main" val="1450556464"/>
              </p:ext>
            </p:extLst>
          </p:nvPr>
        </p:nvGraphicFramePr>
        <p:xfrm>
          <a:off x="5506569" y="135290"/>
          <a:ext cx="6351638" cy="31910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397C6ECD-B831-84E9-BE76-6228B81D689D}"/>
              </a:ext>
            </a:extLst>
          </p:cNvPr>
          <p:cNvGraphicFramePr>
            <a:graphicFrameLocks/>
          </p:cNvGraphicFramePr>
          <p:nvPr>
            <p:extLst>
              <p:ext uri="{D42A27DB-BD31-4B8C-83A1-F6EECF244321}">
                <p14:modId xmlns:p14="http://schemas.microsoft.com/office/powerpoint/2010/main" val="1930154336"/>
              </p:ext>
            </p:extLst>
          </p:nvPr>
        </p:nvGraphicFramePr>
        <p:xfrm>
          <a:off x="158442" y="3623142"/>
          <a:ext cx="6395407" cy="31612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5759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zza">
            <a:extLst>
              <a:ext uri="{FF2B5EF4-FFF2-40B4-BE49-F238E27FC236}">
                <a16:creationId xmlns:a16="http://schemas.microsoft.com/office/drawing/2014/main" id="{31190C7C-183C-05C0-C2AD-A76635E9ADBD}"/>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1352"/>
          </a:xfrm>
          <a:prstGeom prst="rect">
            <a:avLst/>
          </a:prstGeom>
        </p:spPr>
      </p:pic>
      <p:graphicFrame>
        <p:nvGraphicFramePr>
          <p:cNvPr id="2" name="Chart 1">
            <a:extLst>
              <a:ext uri="{FF2B5EF4-FFF2-40B4-BE49-F238E27FC236}">
                <a16:creationId xmlns:a16="http://schemas.microsoft.com/office/drawing/2014/main" id="{56739BE3-6482-F87F-1371-26070EA14285}"/>
              </a:ext>
            </a:extLst>
          </p:cNvPr>
          <p:cNvGraphicFramePr>
            <a:graphicFrameLocks/>
          </p:cNvGraphicFramePr>
          <p:nvPr>
            <p:extLst>
              <p:ext uri="{D42A27DB-BD31-4B8C-83A1-F6EECF244321}">
                <p14:modId xmlns:p14="http://schemas.microsoft.com/office/powerpoint/2010/main" val="3838053925"/>
              </p:ext>
            </p:extLst>
          </p:nvPr>
        </p:nvGraphicFramePr>
        <p:xfrm>
          <a:off x="6096000" y="157836"/>
          <a:ext cx="5820427" cy="31105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88D4C494-BC81-49AB-D1DB-F8C584082B13}"/>
              </a:ext>
            </a:extLst>
          </p:cNvPr>
          <p:cNvGraphicFramePr>
            <a:graphicFrameLocks/>
          </p:cNvGraphicFramePr>
          <p:nvPr>
            <p:extLst>
              <p:ext uri="{D42A27DB-BD31-4B8C-83A1-F6EECF244321}">
                <p14:modId xmlns:p14="http://schemas.microsoft.com/office/powerpoint/2010/main" val="2421614875"/>
              </p:ext>
            </p:extLst>
          </p:nvPr>
        </p:nvGraphicFramePr>
        <p:xfrm>
          <a:off x="158621" y="3634276"/>
          <a:ext cx="6391469" cy="3088433"/>
        </p:xfrm>
        <a:graphic>
          <a:graphicData uri="http://schemas.openxmlformats.org/drawingml/2006/chart">
            <c:chart xmlns:c="http://schemas.openxmlformats.org/drawingml/2006/chart" xmlns:r="http://schemas.openxmlformats.org/officeDocument/2006/relationships" r:id="rId4"/>
          </a:graphicData>
        </a:graphic>
      </p:graphicFrame>
      <p:sp>
        <p:nvSpPr>
          <p:cNvPr id="5" name="Title 1">
            <a:extLst>
              <a:ext uri="{FF2B5EF4-FFF2-40B4-BE49-F238E27FC236}">
                <a16:creationId xmlns:a16="http://schemas.microsoft.com/office/drawing/2014/main" id="{68FF1A6D-DE56-B307-D5E2-7561F04A315F}"/>
              </a:ext>
            </a:extLst>
          </p:cNvPr>
          <p:cNvSpPr txBox="1">
            <a:spLocks/>
          </p:cNvSpPr>
          <p:nvPr/>
        </p:nvSpPr>
        <p:spPr>
          <a:xfrm>
            <a:off x="8888361" y="4077478"/>
            <a:ext cx="3303639" cy="1865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Every day we have some peak Hours and that peak Hours are 12PM-1PM &amp; 4PM-7PM</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2F06B16-4BC4-2AEE-4A9D-3C5E8342522F}"/>
              </a:ext>
            </a:extLst>
          </p:cNvPr>
          <p:cNvSpPr txBox="1"/>
          <p:nvPr/>
        </p:nvSpPr>
        <p:spPr>
          <a:xfrm>
            <a:off x="581910" y="512769"/>
            <a:ext cx="4019587" cy="1754326"/>
          </a:xfrm>
          <a:prstGeom prst="rect">
            <a:avLst/>
          </a:prstGeom>
          <a:noFill/>
        </p:spPr>
        <p:txBody>
          <a:bodyPr wrap="square">
            <a:spAutoFit/>
          </a:bodyPr>
          <a:lstStyle/>
          <a:p>
            <a:r>
              <a:rPr lang="en-IN" sz="1800" b="1" dirty="0">
                <a:solidFill>
                  <a:schemeClr val="bg2"/>
                </a:solidFill>
                <a:latin typeface="Times New Roman" panose="02020603050405020304" pitchFamily="18" charset="0"/>
                <a:cs typeface="Times New Roman" panose="02020603050405020304" pitchFamily="18" charset="0"/>
              </a:rPr>
              <a:t>Peak days in every week and Friday was best day. </a:t>
            </a:r>
          </a:p>
          <a:p>
            <a:r>
              <a:rPr lang="en-IN" sz="1800" b="1" dirty="0">
                <a:solidFill>
                  <a:schemeClr val="bg2"/>
                </a:solidFill>
                <a:latin typeface="Times New Roman" panose="02020603050405020304" pitchFamily="18" charset="0"/>
                <a:cs typeface="Times New Roman" panose="02020603050405020304" pitchFamily="18" charset="0"/>
              </a:rPr>
              <a:t>Friday our sales are increases </a:t>
            </a:r>
            <a:r>
              <a:rPr lang="en-IN" sz="1800" b="1" dirty="0" err="1">
                <a:solidFill>
                  <a:schemeClr val="bg2"/>
                </a:solidFill>
                <a:latin typeface="Times New Roman" panose="02020603050405020304" pitchFamily="18" charset="0"/>
                <a:cs typeface="Times New Roman" panose="02020603050405020304" pitchFamily="18" charset="0"/>
              </a:rPr>
              <a:t>i.e</a:t>
            </a:r>
            <a:r>
              <a:rPr lang="en-IN" sz="1800" b="1" dirty="0">
                <a:solidFill>
                  <a:schemeClr val="bg2"/>
                </a:solidFill>
                <a:latin typeface="Times New Roman" panose="02020603050405020304" pitchFamily="18" charset="0"/>
                <a:cs typeface="Times New Roman" panose="02020603050405020304" pitchFamily="18" charset="0"/>
              </a:rPr>
              <a:t> pizzas a</a:t>
            </a:r>
            <a:r>
              <a:rPr lang="en-IN" b="1" dirty="0">
                <a:solidFill>
                  <a:schemeClr val="bg2"/>
                </a:solidFill>
                <a:latin typeface="Times New Roman" panose="02020603050405020304" pitchFamily="18" charset="0"/>
                <a:cs typeface="Times New Roman" panose="02020603050405020304" pitchFamily="18" charset="0"/>
              </a:rPr>
              <a:t>re sold up to 16.67%</a:t>
            </a:r>
            <a:r>
              <a:rPr lang="en-IN" sz="1800" b="1" dirty="0">
                <a:solidFill>
                  <a:schemeClr val="bg2"/>
                </a:solidFill>
                <a:latin typeface="Times New Roman" panose="02020603050405020304" pitchFamily="18" charset="0"/>
                <a:cs typeface="Times New Roman" panose="02020603050405020304" pitchFamily="18" charset="0"/>
              </a:rPr>
              <a:t> </a:t>
            </a:r>
            <a:br>
              <a:rPr lang="en-IN" sz="1800" b="1" dirty="0">
                <a:solidFill>
                  <a:schemeClr val="bg2"/>
                </a:solidFill>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033848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descr="A close up of a pizza&#10;&#10;Description automatically generated">
            <a:extLst>
              <a:ext uri="{FF2B5EF4-FFF2-40B4-BE49-F238E27FC236}">
                <a16:creationId xmlns:a16="http://schemas.microsoft.com/office/drawing/2014/main" id="{C195A1FE-307A-A040-D636-EBDF2DF50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1352"/>
          </a:xfrm>
          <a:prstGeom prst="rect">
            <a:avLst/>
          </a:prstGeom>
        </p:spPr>
      </p:pic>
      <p:sp>
        <p:nvSpPr>
          <p:cNvPr id="2" name="Title 1">
            <a:extLst>
              <a:ext uri="{FF2B5EF4-FFF2-40B4-BE49-F238E27FC236}">
                <a16:creationId xmlns:a16="http://schemas.microsoft.com/office/drawing/2014/main" id="{F19B1393-B37D-9912-E352-9BFDF8E5B14C}"/>
              </a:ext>
            </a:extLst>
          </p:cNvPr>
          <p:cNvSpPr>
            <a:spLocks noGrp="1"/>
          </p:cNvSpPr>
          <p:nvPr>
            <p:ph type="title"/>
          </p:nvPr>
        </p:nvSpPr>
        <p:spPr>
          <a:xfrm>
            <a:off x="541952" y="163282"/>
            <a:ext cx="4711183" cy="2695316"/>
          </a:xfrm>
        </p:spPr>
        <p:txBody>
          <a:bodyPr>
            <a:normAutofit/>
          </a:bodyPr>
          <a:lstStyle/>
          <a:p>
            <a:pPr marL="342900" indent="-342900" algn="l">
              <a:buFont typeface="Wingdings" panose="05000000000000000000" pitchFamily="2" charset="2"/>
              <a:buChar char="Ø"/>
            </a:pPr>
            <a:r>
              <a:rPr lang="en-IN" sz="2000" b="1" dirty="0">
                <a:solidFill>
                  <a:schemeClr val="bg2"/>
                </a:solidFill>
                <a:latin typeface="Times New Roman" panose="02020603050405020304" pitchFamily="18" charset="0"/>
                <a:cs typeface="Times New Roman" panose="02020603050405020304" pitchFamily="18" charset="0"/>
              </a:rPr>
              <a:t>Using the Line Chart we will calculate the  Customers per Month</a:t>
            </a:r>
            <a:br>
              <a:rPr lang="en-IN" sz="2000" b="1" dirty="0">
                <a:solidFill>
                  <a:schemeClr val="bg2"/>
                </a:solidFill>
                <a:latin typeface="Times New Roman" panose="02020603050405020304" pitchFamily="18" charset="0"/>
                <a:cs typeface="Times New Roman" panose="02020603050405020304" pitchFamily="18" charset="0"/>
              </a:rPr>
            </a:br>
            <a:r>
              <a:rPr lang="en-IN" sz="2000" b="1" dirty="0">
                <a:solidFill>
                  <a:schemeClr val="bg2"/>
                </a:solidFill>
                <a:latin typeface="Times New Roman" panose="02020603050405020304" pitchFamily="18" charset="0"/>
                <a:cs typeface="Times New Roman" panose="02020603050405020304" pitchFamily="18" charset="0"/>
              </a:rPr>
              <a:t>In July month we have maximum customers </a:t>
            </a:r>
            <a:r>
              <a:rPr lang="en-IN" sz="2000" b="1" dirty="0" err="1">
                <a:solidFill>
                  <a:schemeClr val="bg2"/>
                </a:solidFill>
                <a:latin typeface="Times New Roman" panose="02020603050405020304" pitchFamily="18" charset="0"/>
                <a:cs typeface="Times New Roman" panose="02020603050405020304" pitchFamily="18" charset="0"/>
              </a:rPr>
              <a:t>i.e</a:t>
            </a:r>
            <a:r>
              <a:rPr lang="en-IN" sz="2000" b="1" dirty="0">
                <a:solidFill>
                  <a:schemeClr val="bg2"/>
                </a:solidFill>
                <a:latin typeface="Times New Roman" panose="02020603050405020304" pitchFamily="18" charset="0"/>
                <a:cs typeface="Times New Roman" panose="02020603050405020304" pitchFamily="18" charset="0"/>
              </a:rPr>
              <a:t> 4301 customers.</a:t>
            </a:r>
            <a:br>
              <a:rPr lang="en-IN" sz="2000" b="1" dirty="0">
                <a:solidFill>
                  <a:schemeClr val="bg2"/>
                </a:solidFill>
                <a:latin typeface="Times New Roman" panose="02020603050405020304" pitchFamily="18" charset="0"/>
                <a:cs typeface="Times New Roman" panose="02020603050405020304" pitchFamily="18" charset="0"/>
              </a:rPr>
            </a:br>
            <a:r>
              <a:rPr lang="en-IN" sz="2000" b="1" dirty="0">
                <a:solidFill>
                  <a:schemeClr val="bg2"/>
                </a:solidFill>
                <a:latin typeface="Times New Roman" panose="02020603050405020304" pitchFamily="18" charset="0"/>
                <a:cs typeface="Times New Roman" panose="02020603050405020304" pitchFamily="18" charset="0"/>
              </a:rPr>
              <a:t>In Oct month we have minimum numbers of customers </a:t>
            </a:r>
            <a:r>
              <a:rPr lang="en-IN" sz="2000" b="1" dirty="0" err="1">
                <a:solidFill>
                  <a:schemeClr val="bg2"/>
                </a:solidFill>
                <a:latin typeface="Times New Roman" panose="02020603050405020304" pitchFamily="18" charset="0"/>
                <a:cs typeface="Times New Roman" panose="02020603050405020304" pitchFamily="18" charset="0"/>
              </a:rPr>
              <a:t>i.e</a:t>
            </a:r>
            <a:r>
              <a:rPr lang="en-IN" sz="2000" b="1" dirty="0">
                <a:solidFill>
                  <a:schemeClr val="bg2"/>
                </a:solidFill>
                <a:latin typeface="Times New Roman" panose="02020603050405020304" pitchFamily="18" charset="0"/>
                <a:cs typeface="Times New Roman" panose="02020603050405020304" pitchFamily="18" charset="0"/>
              </a:rPr>
              <a:t> 3797 customers.</a:t>
            </a:r>
            <a:br>
              <a:rPr lang="en-IN" sz="2000" dirty="0">
                <a:latin typeface="Times New Roman" panose="02020603050405020304" pitchFamily="18" charset="0"/>
                <a:cs typeface="Times New Roman" panose="02020603050405020304" pitchFamily="18" charset="0"/>
              </a:rPr>
            </a:br>
            <a:r>
              <a:rPr lang="en-IN" sz="2000" dirty="0"/>
              <a:t> </a:t>
            </a:r>
          </a:p>
        </p:txBody>
      </p:sp>
      <p:graphicFrame>
        <p:nvGraphicFramePr>
          <p:cNvPr id="7" name="Content Placeholder 3">
            <a:extLst>
              <a:ext uri="{FF2B5EF4-FFF2-40B4-BE49-F238E27FC236}">
                <a16:creationId xmlns:a16="http://schemas.microsoft.com/office/drawing/2014/main" id="{67416DC9-D27D-137E-6ADF-F626D4EB7FC6}"/>
              </a:ext>
            </a:extLst>
          </p:cNvPr>
          <p:cNvGraphicFramePr>
            <a:graphicFrameLocks/>
          </p:cNvGraphicFramePr>
          <p:nvPr>
            <p:extLst>
              <p:ext uri="{D42A27DB-BD31-4B8C-83A1-F6EECF244321}">
                <p14:modId xmlns:p14="http://schemas.microsoft.com/office/powerpoint/2010/main" val="3489397857"/>
              </p:ext>
            </p:extLst>
          </p:nvPr>
        </p:nvGraphicFramePr>
        <p:xfrm>
          <a:off x="6419462" y="163282"/>
          <a:ext cx="5525278" cy="31910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2B3BA597-EE53-864E-64CE-A033B81B1341}"/>
              </a:ext>
            </a:extLst>
          </p:cNvPr>
          <p:cNvGraphicFramePr>
            <a:graphicFrameLocks/>
          </p:cNvGraphicFramePr>
          <p:nvPr>
            <p:extLst>
              <p:ext uri="{D42A27DB-BD31-4B8C-83A1-F6EECF244321}">
                <p14:modId xmlns:p14="http://schemas.microsoft.com/office/powerpoint/2010/main" val="1998144135"/>
              </p:ext>
            </p:extLst>
          </p:nvPr>
        </p:nvGraphicFramePr>
        <p:xfrm>
          <a:off x="363895" y="3425676"/>
          <a:ext cx="5525277" cy="3191070"/>
        </p:xfrm>
        <a:graphic>
          <a:graphicData uri="http://schemas.openxmlformats.org/drawingml/2006/chart">
            <c:chart xmlns:c="http://schemas.openxmlformats.org/drawingml/2006/chart" xmlns:r="http://schemas.openxmlformats.org/officeDocument/2006/relationships" r:id="rId5"/>
          </a:graphicData>
        </a:graphic>
      </p:graphicFrame>
      <p:sp>
        <p:nvSpPr>
          <p:cNvPr id="4" name="Title 1">
            <a:extLst>
              <a:ext uri="{FF2B5EF4-FFF2-40B4-BE49-F238E27FC236}">
                <a16:creationId xmlns:a16="http://schemas.microsoft.com/office/drawing/2014/main" id="{61BB83CB-CCB3-30F9-DA74-CB131564B1E9}"/>
              </a:ext>
            </a:extLst>
          </p:cNvPr>
          <p:cNvSpPr txBox="1">
            <a:spLocks/>
          </p:cNvSpPr>
          <p:nvPr/>
        </p:nvSpPr>
        <p:spPr>
          <a:xfrm>
            <a:off x="7480817" y="3525726"/>
            <a:ext cx="4711183" cy="2695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As per the Time slot there are 58% Orders (28061) in Afternoon, 36% Orders (17750) in Evening and 6% Orders (2809) in Morning. </a:t>
            </a:r>
          </a:p>
        </p:txBody>
      </p:sp>
    </p:spTree>
    <p:extLst>
      <p:ext uri="{BB962C8B-B14F-4D97-AF65-F5344CB8AC3E}">
        <p14:creationId xmlns:p14="http://schemas.microsoft.com/office/powerpoint/2010/main" val="388371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305C-70A0-DD17-B5FE-BAB35F918D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6738552-BB7B-C5A1-DFE9-7D20A36FF4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2" r="-2"/>
          <a:stretch/>
        </p:blipFill>
        <p:spPr>
          <a:xfrm>
            <a:off x="0" y="-10410"/>
            <a:ext cx="12192000" cy="6878819"/>
          </a:xfrm>
        </p:spPr>
      </p:pic>
    </p:spTree>
    <p:extLst>
      <p:ext uri="{BB962C8B-B14F-4D97-AF65-F5344CB8AC3E}">
        <p14:creationId xmlns:p14="http://schemas.microsoft.com/office/powerpoint/2010/main" val="65372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pizza&#10;&#10;Description automatically generated">
            <a:extLst>
              <a:ext uri="{FF2B5EF4-FFF2-40B4-BE49-F238E27FC236}">
                <a16:creationId xmlns:a16="http://schemas.microsoft.com/office/drawing/2014/main" id="{8D69798A-E226-91BC-8A4D-16FD2D364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1352"/>
          </a:xfrm>
          <a:prstGeom prst="rect">
            <a:avLst/>
          </a:prstGeom>
        </p:spPr>
      </p:pic>
      <p:sp>
        <p:nvSpPr>
          <p:cNvPr id="2" name="Title 1">
            <a:extLst>
              <a:ext uri="{FF2B5EF4-FFF2-40B4-BE49-F238E27FC236}">
                <a16:creationId xmlns:a16="http://schemas.microsoft.com/office/drawing/2014/main" id="{A3B4FDDE-85DB-8C55-5F5F-7B06018C4A39}"/>
              </a:ext>
            </a:extLst>
          </p:cNvPr>
          <p:cNvSpPr>
            <a:spLocks noGrp="1"/>
          </p:cNvSpPr>
          <p:nvPr>
            <p:ph type="title"/>
          </p:nvPr>
        </p:nvSpPr>
        <p:spPr>
          <a:xfrm>
            <a:off x="328320" y="374456"/>
            <a:ext cx="5935825" cy="642581"/>
          </a:xfrm>
        </p:spPr>
        <p:txBody>
          <a:bodyPr>
            <a:normAutofit fontScale="90000"/>
          </a:bodyPr>
          <a:lstStyle/>
          <a:p>
            <a:pPr marL="342900" indent="-342900">
              <a:buFont typeface="Wingdings" panose="05000000000000000000" pitchFamily="2" charset="2"/>
              <a:buChar char="Ø"/>
            </a:pPr>
            <a:r>
              <a:rPr lang="en-IN" sz="2000" b="1" dirty="0">
                <a:solidFill>
                  <a:schemeClr val="bg1"/>
                </a:solidFill>
                <a:latin typeface="Times New Roman" panose="02020603050405020304" pitchFamily="18" charset="0"/>
                <a:cs typeface="Times New Roman" panose="02020603050405020304" pitchFamily="18" charset="0"/>
              </a:rPr>
              <a:t>The Column chart shown the Date &amp; Month wise Orders </a:t>
            </a:r>
            <a:br>
              <a:rPr lang="en-IN" sz="2000" b="1" dirty="0">
                <a:solidFill>
                  <a:schemeClr val="bg1"/>
                </a:solidFill>
              </a:rPr>
            </a:br>
            <a:endParaRPr lang="en-IN" sz="2000" b="1" dirty="0">
              <a:solidFill>
                <a:schemeClr val="bg1"/>
              </a:solidFill>
            </a:endParaRPr>
          </a:p>
        </p:txBody>
      </p:sp>
      <p:graphicFrame>
        <p:nvGraphicFramePr>
          <p:cNvPr id="4" name="Chart 3">
            <a:extLst>
              <a:ext uri="{FF2B5EF4-FFF2-40B4-BE49-F238E27FC236}">
                <a16:creationId xmlns:a16="http://schemas.microsoft.com/office/drawing/2014/main" id="{79DD97C6-C6E8-13F9-FF93-C12874F9038E}"/>
              </a:ext>
            </a:extLst>
          </p:cNvPr>
          <p:cNvGraphicFramePr>
            <a:graphicFrameLocks/>
          </p:cNvGraphicFramePr>
          <p:nvPr>
            <p:extLst>
              <p:ext uri="{D42A27DB-BD31-4B8C-83A1-F6EECF244321}">
                <p14:modId xmlns:p14="http://schemas.microsoft.com/office/powerpoint/2010/main" val="2043220942"/>
              </p:ext>
            </p:extLst>
          </p:nvPr>
        </p:nvGraphicFramePr>
        <p:xfrm>
          <a:off x="340360" y="2887171"/>
          <a:ext cx="11511280" cy="3836735"/>
        </p:xfrm>
        <a:graphic>
          <a:graphicData uri="http://schemas.openxmlformats.org/drawingml/2006/chart">
            <c:chart xmlns:c="http://schemas.openxmlformats.org/drawingml/2006/chart" xmlns:r="http://schemas.openxmlformats.org/officeDocument/2006/relationships" r:id="rId3"/>
          </a:graphicData>
        </a:graphic>
      </p:graphicFrame>
      <p:pic>
        <p:nvPicPr>
          <p:cNvPr id="6" name="Graphic 5">
            <a:extLst>
              <a:ext uri="{FF2B5EF4-FFF2-40B4-BE49-F238E27FC236}">
                <a16:creationId xmlns:a16="http://schemas.microsoft.com/office/drawing/2014/main" id="{FD1D5FE1-6AAB-3BDF-B494-B5A89AE9E3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39643" y="248706"/>
            <a:ext cx="3333751" cy="1886129"/>
          </a:xfrm>
          <a:prstGeom prst="rect">
            <a:avLst/>
          </a:prstGeom>
        </p:spPr>
      </p:pic>
      <p:sp>
        <p:nvSpPr>
          <p:cNvPr id="7" name="Title 1">
            <a:extLst>
              <a:ext uri="{FF2B5EF4-FFF2-40B4-BE49-F238E27FC236}">
                <a16:creationId xmlns:a16="http://schemas.microsoft.com/office/drawing/2014/main" id="{5672B68F-224D-1418-4E7F-F4272CAAB1A7}"/>
              </a:ext>
            </a:extLst>
          </p:cNvPr>
          <p:cNvSpPr txBox="1">
            <a:spLocks/>
          </p:cNvSpPr>
          <p:nvPr/>
        </p:nvSpPr>
        <p:spPr>
          <a:xfrm>
            <a:off x="328320" y="837765"/>
            <a:ext cx="5254300" cy="1224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IN" sz="2000" b="1" dirty="0">
                <a:solidFill>
                  <a:schemeClr val="bg1"/>
                </a:solidFill>
                <a:latin typeface="Times New Roman" panose="02020603050405020304" pitchFamily="18" charset="0"/>
                <a:cs typeface="Times New Roman" panose="02020603050405020304" pitchFamily="18" charset="0"/>
              </a:rPr>
              <a:t>Using this slicer we can change the Month  and is will shows the Data of that particular Month</a:t>
            </a:r>
          </a:p>
        </p:txBody>
      </p:sp>
    </p:spTree>
    <p:extLst>
      <p:ext uri="{BB962C8B-B14F-4D97-AF65-F5344CB8AC3E}">
        <p14:creationId xmlns:p14="http://schemas.microsoft.com/office/powerpoint/2010/main" val="227230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pizza&#10;&#10;Description automatically generated">
            <a:extLst>
              <a:ext uri="{FF2B5EF4-FFF2-40B4-BE49-F238E27FC236}">
                <a16:creationId xmlns:a16="http://schemas.microsoft.com/office/drawing/2014/main" id="{7C8AE153-3B88-4C25-9122-BB3D00D41B37}"/>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1352"/>
          </a:xfrm>
          <a:prstGeom prst="rect">
            <a:avLst/>
          </a:prstGeom>
        </p:spPr>
      </p:pic>
      <p:sp>
        <p:nvSpPr>
          <p:cNvPr id="2" name="Title 1">
            <a:extLst>
              <a:ext uri="{FF2B5EF4-FFF2-40B4-BE49-F238E27FC236}">
                <a16:creationId xmlns:a16="http://schemas.microsoft.com/office/drawing/2014/main" id="{532C304F-C4F2-399F-613B-F2EC40C854C4}"/>
              </a:ext>
            </a:extLst>
          </p:cNvPr>
          <p:cNvSpPr>
            <a:spLocks noGrp="1"/>
          </p:cNvSpPr>
          <p:nvPr>
            <p:ph type="title"/>
          </p:nvPr>
        </p:nvSpPr>
        <p:spPr>
          <a:xfrm>
            <a:off x="521200" y="339449"/>
            <a:ext cx="4256316" cy="2218912"/>
          </a:xfrm>
        </p:spPr>
        <p:txBody>
          <a:bodyPr>
            <a:normAutofit/>
          </a:bodyPr>
          <a:lstStyle/>
          <a:p>
            <a:pPr marL="342900" indent="-342900">
              <a:buFont typeface="Wingdings" panose="05000000000000000000" pitchFamily="2" charset="2"/>
              <a:buChar char="Ø"/>
            </a:pPr>
            <a:r>
              <a:rPr lang="en-IN" sz="2000" b="1" dirty="0">
                <a:solidFill>
                  <a:schemeClr val="bg1"/>
                </a:solidFill>
                <a:latin typeface="Times New Roman" panose="02020603050405020304" pitchFamily="18" charset="0"/>
                <a:cs typeface="Times New Roman" panose="02020603050405020304" pitchFamily="18" charset="0"/>
              </a:rPr>
              <a:t>This are the Top 10 </a:t>
            </a:r>
            <a:r>
              <a:rPr lang="en-IN" sz="2000" b="1" dirty="0" err="1">
                <a:solidFill>
                  <a:schemeClr val="bg1"/>
                </a:solidFill>
                <a:latin typeface="Times New Roman" panose="02020603050405020304" pitchFamily="18" charset="0"/>
                <a:cs typeface="Times New Roman" panose="02020603050405020304" pitchFamily="18" charset="0"/>
              </a:rPr>
              <a:t>bestselled</a:t>
            </a:r>
            <a:r>
              <a:rPr lang="en-IN" sz="2000" b="1" dirty="0">
                <a:solidFill>
                  <a:schemeClr val="bg1"/>
                </a:solidFill>
                <a:latin typeface="Times New Roman" panose="02020603050405020304" pitchFamily="18" charset="0"/>
                <a:cs typeface="Times New Roman" panose="02020603050405020304" pitchFamily="18" charset="0"/>
              </a:rPr>
              <a:t> pizzas as per size (L, M, S) and prise wise .</a:t>
            </a:r>
            <a:br>
              <a:rPr lang="en-IN" sz="2000" b="1" dirty="0">
                <a:solidFill>
                  <a:schemeClr val="bg1"/>
                </a:solidFill>
                <a:latin typeface="Times New Roman" panose="02020603050405020304" pitchFamily="18" charset="0"/>
                <a:cs typeface="Times New Roman" panose="02020603050405020304" pitchFamily="18" charset="0"/>
              </a:rPr>
            </a:br>
            <a:r>
              <a:rPr lang="en-IN" sz="2000" b="1" dirty="0">
                <a:solidFill>
                  <a:schemeClr val="bg1"/>
                </a:solidFill>
                <a:latin typeface="Times New Roman" panose="02020603050405020304" pitchFamily="18" charset="0"/>
                <a:cs typeface="Times New Roman" panose="02020603050405020304" pitchFamily="18" charset="0"/>
              </a:rPr>
              <a:t>THAI_CKN  L (large) size pizza, CLASSIC_DLX  M(Medium) size pizza</a:t>
            </a:r>
            <a:br>
              <a:rPr lang="en-IN" sz="2000" b="1" dirty="0">
                <a:solidFill>
                  <a:schemeClr val="bg1"/>
                </a:solidFill>
                <a:latin typeface="Times New Roman" panose="02020603050405020304" pitchFamily="18" charset="0"/>
                <a:cs typeface="Times New Roman" panose="02020603050405020304" pitchFamily="18" charset="0"/>
              </a:rPr>
            </a:br>
            <a:r>
              <a:rPr lang="en-IN" sz="2000" b="1" dirty="0">
                <a:solidFill>
                  <a:schemeClr val="bg1"/>
                </a:solidFill>
                <a:latin typeface="Times New Roman" panose="02020603050405020304" pitchFamily="18" charset="0"/>
                <a:cs typeface="Times New Roman" panose="02020603050405020304" pitchFamily="18" charset="0"/>
              </a:rPr>
              <a:t>HAWAIIAN S (small) size pizza </a:t>
            </a:r>
          </a:p>
        </p:txBody>
      </p:sp>
      <p:graphicFrame>
        <p:nvGraphicFramePr>
          <p:cNvPr id="5" name="Chart 4">
            <a:extLst>
              <a:ext uri="{FF2B5EF4-FFF2-40B4-BE49-F238E27FC236}">
                <a16:creationId xmlns:a16="http://schemas.microsoft.com/office/drawing/2014/main" id="{5E1F470B-C517-3674-B7E6-A75C313F4A67}"/>
              </a:ext>
            </a:extLst>
          </p:cNvPr>
          <p:cNvGraphicFramePr>
            <a:graphicFrameLocks/>
          </p:cNvGraphicFramePr>
          <p:nvPr>
            <p:extLst>
              <p:ext uri="{D42A27DB-BD31-4B8C-83A1-F6EECF244321}">
                <p14:modId xmlns:p14="http://schemas.microsoft.com/office/powerpoint/2010/main" val="1662665843"/>
              </p:ext>
            </p:extLst>
          </p:nvPr>
        </p:nvGraphicFramePr>
        <p:xfrm>
          <a:off x="5755672" y="174391"/>
          <a:ext cx="6180459" cy="30819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B237C4D-2729-4BBA-1956-AECAFC3BF340}"/>
              </a:ext>
            </a:extLst>
          </p:cNvPr>
          <p:cNvGraphicFramePr>
            <a:graphicFrameLocks/>
          </p:cNvGraphicFramePr>
          <p:nvPr>
            <p:extLst>
              <p:ext uri="{D42A27DB-BD31-4B8C-83A1-F6EECF244321}">
                <p14:modId xmlns:p14="http://schemas.microsoft.com/office/powerpoint/2010/main" val="3871419176"/>
              </p:ext>
            </p:extLst>
          </p:nvPr>
        </p:nvGraphicFramePr>
        <p:xfrm>
          <a:off x="521200" y="3700706"/>
          <a:ext cx="6180460" cy="2982903"/>
        </p:xfrm>
        <a:graphic>
          <a:graphicData uri="http://schemas.openxmlformats.org/drawingml/2006/chart">
            <c:chart xmlns:c="http://schemas.openxmlformats.org/drawingml/2006/chart" xmlns:r="http://schemas.openxmlformats.org/officeDocument/2006/relationships" r:id="rId4"/>
          </a:graphicData>
        </a:graphic>
      </p:graphicFrame>
      <p:sp>
        <p:nvSpPr>
          <p:cNvPr id="7" name="Title 1">
            <a:extLst>
              <a:ext uri="{FF2B5EF4-FFF2-40B4-BE49-F238E27FC236}">
                <a16:creationId xmlns:a16="http://schemas.microsoft.com/office/drawing/2014/main" id="{BA1D40F0-82B5-475C-6380-CB0F40EED054}"/>
              </a:ext>
            </a:extLst>
          </p:cNvPr>
          <p:cNvSpPr txBox="1">
            <a:spLocks/>
          </p:cNvSpPr>
          <p:nvPr/>
        </p:nvSpPr>
        <p:spPr>
          <a:xfrm>
            <a:off x="8453534" y="3700706"/>
            <a:ext cx="4067371" cy="2218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This are Top 10 Lowselled pizzas Brie_carre is the topmost                    lowselled pizza   </a:t>
            </a:r>
          </a:p>
        </p:txBody>
      </p:sp>
    </p:spTree>
    <p:extLst>
      <p:ext uri="{BB962C8B-B14F-4D97-AF65-F5344CB8AC3E}">
        <p14:creationId xmlns:p14="http://schemas.microsoft.com/office/powerpoint/2010/main" val="406339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pizza&#10;&#10;Description automatically generated">
            <a:extLst>
              <a:ext uri="{FF2B5EF4-FFF2-40B4-BE49-F238E27FC236}">
                <a16:creationId xmlns:a16="http://schemas.microsoft.com/office/drawing/2014/main" id="{EF245BC7-0510-CB9C-DDFD-3FA6A0B5DFD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1352"/>
          </a:xfrm>
          <a:prstGeom prst="rect">
            <a:avLst/>
          </a:prstGeom>
        </p:spPr>
      </p:pic>
      <p:sp>
        <p:nvSpPr>
          <p:cNvPr id="2" name="Title 1">
            <a:extLst>
              <a:ext uri="{FF2B5EF4-FFF2-40B4-BE49-F238E27FC236}">
                <a16:creationId xmlns:a16="http://schemas.microsoft.com/office/drawing/2014/main" id="{6DD2DE74-7502-F894-1609-42EF4B576FC7}"/>
              </a:ext>
            </a:extLst>
          </p:cNvPr>
          <p:cNvSpPr>
            <a:spLocks noGrp="1"/>
          </p:cNvSpPr>
          <p:nvPr>
            <p:ph type="title"/>
          </p:nvPr>
        </p:nvSpPr>
        <p:spPr>
          <a:xfrm>
            <a:off x="-39328" y="-157349"/>
            <a:ext cx="4277031" cy="3799333"/>
          </a:xfrm>
        </p:spPr>
        <p:txBody>
          <a:bodyPr>
            <a:normAutofit/>
          </a:bodyPr>
          <a:lstStyle/>
          <a:p>
            <a:pPr marL="342900" indent="-342900">
              <a:buFont typeface="Wingdings" panose="05000000000000000000" pitchFamily="2" charset="2"/>
              <a:buChar char="Ø"/>
            </a:pPr>
            <a:r>
              <a:rPr lang="en-IN" sz="2000" b="1" dirty="0">
                <a:solidFill>
                  <a:schemeClr val="bg1"/>
                </a:solidFill>
                <a:latin typeface="Times New Roman" panose="02020603050405020304" pitchFamily="18" charset="0"/>
                <a:cs typeface="Times New Roman" panose="02020603050405020304" pitchFamily="18" charset="0"/>
              </a:rPr>
              <a:t>Seasonally selled pizzas </a:t>
            </a:r>
            <a:br>
              <a:rPr lang="en-IN" sz="2000" b="1" dirty="0">
                <a:solidFill>
                  <a:schemeClr val="bg1"/>
                </a:solidFill>
                <a:latin typeface="Times New Roman" panose="02020603050405020304" pitchFamily="18" charset="0"/>
                <a:cs typeface="Times New Roman" panose="02020603050405020304" pitchFamily="18" charset="0"/>
              </a:rPr>
            </a:br>
            <a:r>
              <a:rPr lang="en-IN" sz="2000" b="1" dirty="0">
                <a:solidFill>
                  <a:schemeClr val="bg1"/>
                </a:solidFill>
                <a:latin typeface="Times New Roman" panose="02020603050405020304" pitchFamily="18" charset="0"/>
                <a:cs typeface="Times New Roman" panose="02020603050405020304" pitchFamily="18" charset="0"/>
              </a:rPr>
              <a:t>In Winter,  pepperoni 805,hawaiian 801,cali_ckn 800 Total  2406 pizza sold,</a:t>
            </a:r>
            <a:r>
              <a:rPr lang="en-IN" sz="2000" dirty="0">
                <a:solidFill>
                  <a:schemeClr val="bg1"/>
                </a:solidFill>
                <a:latin typeface="Times New Roman" panose="02020603050405020304" pitchFamily="18" charset="0"/>
                <a:cs typeface="Times New Roman" panose="02020603050405020304" pitchFamily="18" charset="0"/>
              </a:rPr>
              <a:t> </a:t>
            </a:r>
            <a:br>
              <a:rPr lang="en-IN" sz="2000" dirty="0">
                <a:solidFill>
                  <a:schemeClr val="bg1"/>
                </a:solidFill>
                <a:latin typeface="Times New Roman" panose="02020603050405020304" pitchFamily="18" charset="0"/>
                <a:cs typeface="Times New Roman" panose="02020603050405020304" pitchFamily="18" charset="0"/>
              </a:rPr>
            </a:br>
            <a:br>
              <a:rPr lang="en-IN" sz="2000" dirty="0">
                <a:solidFill>
                  <a:schemeClr val="bg1"/>
                </a:solidFill>
                <a:latin typeface="Times New Roman" panose="02020603050405020304" pitchFamily="18" charset="0"/>
                <a:cs typeface="Times New Roman" panose="02020603050405020304" pitchFamily="18" charset="0"/>
              </a:rPr>
            </a:br>
            <a:r>
              <a:rPr lang="en-IN" sz="2000" b="1" dirty="0">
                <a:solidFill>
                  <a:schemeClr val="bg1"/>
                </a:solidFill>
                <a:latin typeface="Times New Roman" panose="02020603050405020304" pitchFamily="18" charset="0"/>
                <a:cs typeface="Times New Roman" panose="02020603050405020304" pitchFamily="18" charset="0"/>
              </a:rPr>
              <a:t>summer bbq_ckn 845, classic_dlx 822, hawaiian 804  Total 2471 pizza sold, </a:t>
            </a:r>
            <a:br>
              <a:rPr lang="en-IN" sz="2000" b="1" dirty="0">
                <a:solidFill>
                  <a:schemeClr val="bg1"/>
                </a:solidFill>
                <a:latin typeface="Times New Roman" panose="02020603050405020304" pitchFamily="18" charset="0"/>
                <a:cs typeface="Times New Roman" panose="02020603050405020304" pitchFamily="18" charset="0"/>
              </a:rPr>
            </a:br>
            <a:br>
              <a:rPr lang="en-IN" sz="2000" b="1" dirty="0">
                <a:solidFill>
                  <a:schemeClr val="bg1"/>
                </a:solidFill>
                <a:latin typeface="Times New Roman" panose="02020603050405020304" pitchFamily="18" charset="0"/>
                <a:cs typeface="Times New Roman" panose="02020603050405020304" pitchFamily="18" charset="0"/>
              </a:rPr>
            </a:br>
            <a:r>
              <a:rPr lang="en-IN" sz="2000" b="1" dirty="0">
                <a:solidFill>
                  <a:schemeClr val="bg1"/>
                </a:solidFill>
                <a:latin typeface="Times New Roman" panose="02020603050405020304" pitchFamily="18" charset="0"/>
                <a:cs typeface="Times New Roman" panose="02020603050405020304" pitchFamily="18" charset="0"/>
              </a:rPr>
              <a:t>Rainy classic_dlx 821, pepperoni 816, thai_ckn 777, Total 2414 pizzas are sold </a:t>
            </a:r>
          </a:p>
        </p:txBody>
      </p:sp>
      <p:graphicFrame>
        <p:nvGraphicFramePr>
          <p:cNvPr id="5" name="Chart 4">
            <a:extLst>
              <a:ext uri="{FF2B5EF4-FFF2-40B4-BE49-F238E27FC236}">
                <a16:creationId xmlns:a16="http://schemas.microsoft.com/office/drawing/2014/main" id="{99DF4E48-049D-DC65-6C4F-697F00D2DB55}"/>
              </a:ext>
            </a:extLst>
          </p:cNvPr>
          <p:cNvGraphicFramePr>
            <a:graphicFrameLocks/>
          </p:cNvGraphicFramePr>
          <p:nvPr>
            <p:extLst>
              <p:ext uri="{D42A27DB-BD31-4B8C-83A1-F6EECF244321}">
                <p14:modId xmlns:p14="http://schemas.microsoft.com/office/powerpoint/2010/main" val="3996295560"/>
              </p:ext>
            </p:extLst>
          </p:nvPr>
        </p:nvGraphicFramePr>
        <p:xfrm>
          <a:off x="5275026" y="2909376"/>
          <a:ext cx="6252825" cy="3799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518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B0AB7F-E415-CEDA-25BE-C8462CEBA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0071"/>
          </a:xfrm>
          <a:prstGeom prst="rect">
            <a:avLst/>
          </a:prstGeom>
        </p:spPr>
      </p:pic>
      <p:sp>
        <p:nvSpPr>
          <p:cNvPr id="2" name="Title 1">
            <a:extLst>
              <a:ext uri="{FF2B5EF4-FFF2-40B4-BE49-F238E27FC236}">
                <a16:creationId xmlns:a16="http://schemas.microsoft.com/office/drawing/2014/main" id="{47B09257-5FE5-1607-2AA4-C03761C4D900}"/>
              </a:ext>
            </a:extLst>
          </p:cNvPr>
          <p:cNvSpPr>
            <a:spLocks noGrp="1"/>
          </p:cNvSpPr>
          <p:nvPr>
            <p:ph type="title"/>
          </p:nvPr>
        </p:nvSpPr>
        <p:spPr>
          <a:xfrm>
            <a:off x="381000" y="-1"/>
            <a:ext cx="5347996" cy="2118049"/>
          </a:xfrm>
        </p:spPr>
        <p:txBody>
          <a:bodyPr>
            <a:noAutofit/>
          </a:bodyPr>
          <a:lstStyle/>
          <a:p>
            <a:pPr marL="342900" indent="-342900">
              <a:buFont typeface="Wingdings" panose="05000000000000000000" pitchFamily="2" charset="2"/>
              <a:buChar char="Ø"/>
            </a:pPr>
            <a:r>
              <a:rPr lang="en-IN" sz="2400" b="1" dirty="0">
                <a:solidFill>
                  <a:schemeClr val="bg2"/>
                </a:solidFill>
                <a:latin typeface="Times New Roman" panose="02020603050405020304" pitchFamily="18" charset="0"/>
                <a:cs typeface="Times New Roman" panose="02020603050405020304" pitchFamily="18" charset="0"/>
              </a:rPr>
              <a:t>After selling pizzas and counting the money per month the Total money made this year is 817860.05 Rs.</a:t>
            </a:r>
          </a:p>
        </p:txBody>
      </p:sp>
      <p:graphicFrame>
        <p:nvGraphicFramePr>
          <p:cNvPr id="4" name="Chart 3">
            <a:extLst>
              <a:ext uri="{FF2B5EF4-FFF2-40B4-BE49-F238E27FC236}">
                <a16:creationId xmlns:a16="http://schemas.microsoft.com/office/drawing/2014/main" id="{6FF58EE3-BEB1-8566-77C8-BFCF46AB1DC6}"/>
              </a:ext>
            </a:extLst>
          </p:cNvPr>
          <p:cNvGraphicFramePr>
            <a:graphicFrameLocks/>
          </p:cNvGraphicFramePr>
          <p:nvPr>
            <p:extLst>
              <p:ext uri="{D42A27DB-BD31-4B8C-83A1-F6EECF244321}">
                <p14:modId xmlns:p14="http://schemas.microsoft.com/office/powerpoint/2010/main" val="297729674"/>
              </p:ext>
            </p:extLst>
          </p:nvPr>
        </p:nvGraphicFramePr>
        <p:xfrm>
          <a:off x="567612" y="2384094"/>
          <a:ext cx="8720392" cy="43059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2744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387</Words>
  <Application>Microsoft Office PowerPoint</Application>
  <PresentationFormat>Widescreen</PresentationFormat>
  <Paragraphs>31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After analysing the Data we can calculate the customers, we have average per day Customers in every Month  </vt:lpstr>
      <vt:lpstr>PowerPoint Presentation</vt:lpstr>
      <vt:lpstr>Using the Line Chart we will calculate the  Customers per Month In July month we have maximum customers i.e 4301 customers. In Oct month we have minimum numbers of customers i.e 3797 customers.  </vt:lpstr>
      <vt:lpstr>PowerPoint Presentation</vt:lpstr>
      <vt:lpstr>The Column chart shown the Date &amp; Month wise Orders  </vt:lpstr>
      <vt:lpstr>This are the Top 10 bestselled pizzas as per size (L, M, S) and prise wise . THAI_CKN  L (large) size pizza, CLASSIC_DLX  M(Medium) size pizza HAWAIIAN S (small) size pizza </vt:lpstr>
      <vt:lpstr>Seasonally selled pizzas  In Winter,  pepperoni 805,hawaiian 801,cali_ckn 800 Total  2406 pizza sold,   summer bbq_ckn 845, classic_dlx 822, hawaiian 804  Total 2471 pizza sold,   Rainy classic_dlx 821, pepperoni 816, thai_ckn 777, Total 2414 pizzas are sold </vt:lpstr>
      <vt:lpstr>After selling pizzas and counting the money per month the Total money made this year is 817860.05 Rs.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dc:title>
  <dc:creator>Shubham Bahadure</dc:creator>
  <cp:lastModifiedBy>Shubham Bahadure</cp:lastModifiedBy>
  <cp:revision>19</cp:revision>
  <dcterms:created xsi:type="dcterms:W3CDTF">2023-08-23T15:43:27Z</dcterms:created>
  <dcterms:modified xsi:type="dcterms:W3CDTF">2023-08-29T13:54:02Z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2023-08-23T15:50:53Z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99ccbd60-f709-49c9-9fe9-50bd34c7e0a3</vt:lpwstr>
  </property>
  <property fmtid="{D5CDD505-2E9C-101B-9397-08002B2CF9AE}" pid="7" name="MSIP_Label_defa4170-0d19-0005-0004-bc88714345d2_ActionId">
    <vt:lpwstr>d76ad34c-d524-4415-a9f9-768c1bb23dbd</vt:lpwstr>
  </property>
  <property fmtid="{D5CDD505-2E9C-101B-9397-08002B2CF9AE}" pid="8" name="MSIP_Label_defa4170-0d19-0005-0004-bc88714345d2_ContentBits">
    <vt:lpwstr>0</vt:lpwstr>
  </property>
</Properties>
</file>