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751" r:id="rId1"/>
  </p:sldMasterIdLst>
  <p:sldIdLst>
    <p:sldId id="256" r:id="rId2"/>
    <p:sldId id="258" r:id="rId3"/>
    <p:sldId id="259" r:id="rId4"/>
    <p:sldId id="267" r:id="rId5"/>
    <p:sldId id="261" r:id="rId6"/>
    <p:sldId id="263" r:id="rId7"/>
    <p:sldId id="262" r:id="rId8"/>
    <p:sldId id="265" r:id="rId9"/>
    <p:sldId id="316" r:id="rId10"/>
    <p:sldId id="303" r:id="rId11"/>
    <p:sldId id="304" r:id="rId12"/>
    <p:sldId id="317" r:id="rId13"/>
    <p:sldId id="268" r:id="rId14"/>
    <p:sldId id="269" r:id="rId15"/>
    <p:sldId id="319" r:id="rId16"/>
    <p:sldId id="320" r:id="rId17"/>
    <p:sldId id="321" r:id="rId18"/>
    <p:sldId id="322" r:id="rId19"/>
    <p:sldId id="324" r:id="rId20"/>
    <p:sldId id="323" r:id="rId21"/>
    <p:sldId id="337" r:id="rId22"/>
    <p:sldId id="338" r:id="rId23"/>
    <p:sldId id="339" r:id="rId24"/>
    <p:sldId id="325" r:id="rId25"/>
    <p:sldId id="331" r:id="rId26"/>
    <p:sldId id="332" r:id="rId27"/>
    <p:sldId id="333" r:id="rId28"/>
    <p:sldId id="335" r:id="rId29"/>
    <p:sldId id="336" r:id="rId30"/>
    <p:sldId id="31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72" autoAdjust="0"/>
    <p:restoredTop sz="94660"/>
  </p:normalViewPr>
  <p:slideViewPr>
    <p:cSldViewPr snapToGrid="0">
      <p:cViewPr varScale="1">
        <p:scale>
          <a:sx n="91" d="100"/>
          <a:sy n="91" d="100"/>
        </p:scale>
        <p:origin x="394"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1" y="0"/>
            <a:ext cx="12191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914400" y="3355848"/>
            <a:ext cx="107696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t>Click to edit Master title style</a:t>
            </a:r>
          </a:p>
        </p:txBody>
      </p:sp>
      <p:sp>
        <p:nvSpPr>
          <p:cNvPr id="3" name="Subtitle 2"/>
          <p:cNvSpPr>
            <a:spLocks noGrp="1"/>
          </p:cNvSpPr>
          <p:nvPr>
            <p:ph type="subTitle" idx="1"/>
          </p:nvPr>
        </p:nvSpPr>
        <p:spPr>
          <a:xfrm>
            <a:off x="914400" y="1828800"/>
            <a:ext cx="107696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smtClean="0"/>
              <a:t>11/29/2021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10" name="Rectangle 9"/>
          <p:cNvSpPr/>
          <p:nvPr/>
        </p:nvSpPr>
        <p:spPr bwMode="invGray">
          <a:xfrm>
            <a:off x="0" y="5128334"/>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AAD347D-5ACD-4C99-B74B-A9C85AD731AF}" type="datetimeFigureOut">
              <a:rPr lang="en-US" smtClean="0"/>
              <a:t>11/29/2021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8798560" y="0"/>
            <a:ext cx="6096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8863584" y="0"/>
            <a:ext cx="33528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9042400" y="274641"/>
            <a:ext cx="2540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304801"/>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AAD347D-5ACD-4C99-B74B-A9C85AD731AF}" type="datetimeFigureOut">
              <a:rPr lang="en-US" smtClean="0"/>
              <a:t>11/29/2021</a:t>
            </a:fld>
            <a:endParaRPr lang="en-US" dirty="0"/>
          </a:p>
        </p:txBody>
      </p:sp>
      <p:sp>
        <p:nvSpPr>
          <p:cNvPr id="5" name="Footer Placeholder 4"/>
          <p:cNvSpPr>
            <a:spLocks noGrp="1"/>
          </p:cNvSpPr>
          <p:nvPr>
            <p:ph type="ftr" sz="quarter" idx="11"/>
          </p:nvPr>
        </p:nvSpPr>
        <p:spPr>
          <a:xfrm>
            <a:off x="3520796" y="6377460"/>
            <a:ext cx="5115205"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55448"/>
            <a:ext cx="10972800" cy="1252728"/>
          </a:xfrm>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AAD347D-5ACD-4C99-B74B-A9C85AD731AF}" type="datetimeFigureOut">
              <a:rPr lang="en-US" smtClean="0"/>
              <a:t>11/29/2021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12192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999744" y="118872"/>
            <a:ext cx="10684256"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a:t>Click to edit Master title style</a:t>
            </a:r>
          </a:p>
        </p:txBody>
      </p:sp>
      <p:sp>
        <p:nvSpPr>
          <p:cNvPr id="3" name="Text Placeholder 2"/>
          <p:cNvSpPr>
            <a:spLocks noGrp="1"/>
          </p:cNvSpPr>
          <p:nvPr>
            <p:ph type="body" idx="1"/>
          </p:nvPr>
        </p:nvSpPr>
        <p:spPr>
          <a:xfrm>
            <a:off x="987552" y="1828800"/>
            <a:ext cx="10696448"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609600" y="1773936"/>
            <a:ext cx="53848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773936"/>
            <a:ext cx="53848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AAD347D-5ACD-4C99-B74B-A9C85AD731AF}" type="datetimeFigureOut">
              <a:rPr lang="en-US" smtClean="0"/>
              <a:t>11/29/2021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609600" y="1698988"/>
            <a:ext cx="5386917"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609600" y="2449512"/>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6193368" y="1698988"/>
            <a:ext cx="5389033"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6193368" y="2449512"/>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4AAD347D-5ACD-4C99-B74B-A9C85AD731AF}" type="datetimeFigureOut">
              <a:rPr lang="en-US" smtClean="0"/>
              <a:t>11/29/2021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4509A250-FF31-4206-8172-F9D3106AACB1}" type="datetimeFigureOut">
              <a:rPr lang="en-US" smtClean="0"/>
              <a:t>11/29/2021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11/29/2021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784" y="152400"/>
            <a:ext cx="3364992"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4025837" y="1743134"/>
            <a:ext cx="7894188"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223784" y="1730018"/>
            <a:ext cx="329184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11/29/2021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
        <p:nvSpPr>
          <p:cNvPr id="12" name="Rectangle 11"/>
          <p:cNvSpPr/>
          <p:nvPr/>
        </p:nvSpPr>
        <p:spPr bwMode="invGray">
          <a:xfrm>
            <a:off x="3807649" y="0"/>
            <a:ext cx="6096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3807649" y="0"/>
            <a:ext cx="6096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5448"/>
            <a:ext cx="3366867"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3871741" y="1484808"/>
            <a:ext cx="8329863"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219456" y="1728216"/>
            <a:ext cx="329184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219456" y="1170432"/>
            <a:ext cx="3364992" cy="201168"/>
          </a:xfrm>
        </p:spPr>
        <p:txBody>
          <a:bodyPr/>
          <a:lstStyle/>
          <a:p>
            <a:fld id="{4AAD347D-5ACD-4C99-B74B-A9C85AD731AF}" type="datetimeFigureOut">
              <a:rPr lang="en-US" smtClean="0"/>
              <a:t>11/29/2021</a:t>
            </a:fld>
            <a:endParaRPr lang="en-US" dirty="0"/>
          </a:p>
        </p:txBody>
      </p:sp>
      <p:sp>
        <p:nvSpPr>
          <p:cNvPr id="11" name="Rectangle 10"/>
          <p:cNvSpPr/>
          <p:nvPr/>
        </p:nvSpPr>
        <p:spPr>
          <a:xfrm>
            <a:off x="3807649" y="0"/>
            <a:ext cx="6096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3807649" y="0"/>
            <a:ext cx="6096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4047744" y="1170432"/>
            <a:ext cx="6925056" cy="201168"/>
          </a:xfrm>
        </p:spPr>
        <p:txBody>
          <a:bodyPr/>
          <a:lstStyle>
            <a:lvl1pPr>
              <a:defRPr>
                <a:solidFill>
                  <a:schemeClr val="bg1">
                    <a:shade val="50000"/>
                  </a:schemeClr>
                </a:solidFill>
              </a:defRPr>
            </a:lvl1pPr>
          </a:lstStyle>
          <a:p>
            <a:endParaRPr lang="en-US" dirty="0"/>
          </a:p>
        </p:txBody>
      </p:sp>
      <p:sp>
        <p:nvSpPr>
          <p:cNvPr id="7" name="Slide Number Placeholder 6"/>
          <p:cNvSpPr>
            <a:spLocks noGrp="1"/>
          </p:cNvSpPr>
          <p:nvPr>
            <p:ph type="sldNum" sz="quarter" idx="12"/>
          </p:nvPr>
        </p:nvSpPr>
        <p:spPr>
          <a:xfrm>
            <a:off x="11119104" y="1170432"/>
            <a:ext cx="978485" cy="201168"/>
          </a:xfrm>
        </p:spPr>
        <p:txBody>
          <a:bodyPr/>
          <a:lstStyle/>
          <a:p>
            <a:fld id="{D57F1E4F-1CFF-5643-939E-02111984F565}"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1" y="1"/>
            <a:ext cx="12191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609600" y="152400"/>
            <a:ext cx="109728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a:t>Click to edit Master title style</a:t>
            </a:r>
          </a:p>
        </p:txBody>
      </p:sp>
      <p:sp>
        <p:nvSpPr>
          <p:cNvPr id="3" name="Text Placeholder 2"/>
          <p:cNvSpPr>
            <a:spLocks noGrp="1"/>
          </p:cNvSpPr>
          <p:nvPr>
            <p:ph type="body" idx="1"/>
          </p:nvPr>
        </p:nvSpPr>
        <p:spPr>
          <a:xfrm>
            <a:off x="609600" y="1775192"/>
            <a:ext cx="10972800" cy="4625609"/>
          </a:xfrm>
          <a:prstGeom prst="rect">
            <a:avLst/>
          </a:prstGeom>
        </p:spPr>
        <p:txBody>
          <a:bodyPr vert="horz" lIns="54864" tIns="91440" rtlCol="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4" name="Date Placeholder 3"/>
          <p:cNvSpPr>
            <a:spLocks noGrp="1"/>
          </p:cNvSpPr>
          <p:nvPr>
            <p:ph type="dt" sz="half" idx="2"/>
          </p:nvPr>
        </p:nvSpPr>
        <p:spPr>
          <a:xfrm>
            <a:off x="609600" y="6476999"/>
            <a:ext cx="28448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4AAD347D-5ACD-4C99-B74B-A9C85AD731AF}" type="datetimeFigureOut">
              <a:rPr lang="en-US" smtClean="0"/>
              <a:t>11/29/2021</a:t>
            </a:fld>
            <a:endParaRPr lang="en-US" dirty="0"/>
          </a:p>
        </p:txBody>
      </p:sp>
      <p:sp>
        <p:nvSpPr>
          <p:cNvPr id="5" name="Footer Placeholder 4"/>
          <p:cNvSpPr>
            <a:spLocks noGrp="1"/>
          </p:cNvSpPr>
          <p:nvPr>
            <p:ph type="ftr" sz="quarter" idx="3"/>
          </p:nvPr>
        </p:nvSpPr>
        <p:spPr>
          <a:xfrm>
            <a:off x="3520796" y="6476999"/>
            <a:ext cx="734362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dirty="0"/>
          </a:p>
        </p:txBody>
      </p:sp>
      <p:sp>
        <p:nvSpPr>
          <p:cNvPr id="6" name="Slide Number Placeholder 5"/>
          <p:cNvSpPr>
            <a:spLocks noGrp="1"/>
          </p:cNvSpPr>
          <p:nvPr>
            <p:ph type="sldNum" sz="quarter" idx="4"/>
          </p:nvPr>
        </p:nvSpPr>
        <p:spPr>
          <a:xfrm>
            <a:off x="10939195" y="6476999"/>
            <a:ext cx="978485"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D57F1E4F-1CFF-5643-939E-02111984F565}"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4752" r:id="rId1"/>
    <p:sldLayoutId id="2147484753" r:id="rId2"/>
    <p:sldLayoutId id="2147484754" r:id="rId3"/>
    <p:sldLayoutId id="2147484755" r:id="rId4"/>
    <p:sldLayoutId id="2147484756" r:id="rId5"/>
    <p:sldLayoutId id="2147484757" r:id="rId6"/>
    <p:sldLayoutId id="2147484758" r:id="rId7"/>
    <p:sldLayoutId id="2147484759" r:id="rId8"/>
    <p:sldLayoutId id="2147484760" r:id="rId9"/>
    <p:sldLayoutId id="2147484761" r:id="rId10"/>
    <p:sldLayoutId id="2147484762" r:id="rId11"/>
  </p:sldLayoutIdLst>
  <p:hf sldNum="0" hdr="0" ft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jpeg"/><Relationship Id="rId2" Type="http://schemas.openxmlformats.org/officeDocument/2006/relationships/image" Target="../media/image6.jpeg"/><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ED64B-F3DC-4E98-B28C-129A970213ED}"/>
              </a:ext>
            </a:extLst>
          </p:cNvPr>
          <p:cNvSpPr>
            <a:spLocks noGrp="1"/>
          </p:cNvSpPr>
          <p:nvPr>
            <p:ph type="ctrTitle"/>
          </p:nvPr>
        </p:nvSpPr>
        <p:spPr>
          <a:xfrm>
            <a:off x="809157" y="148351"/>
            <a:ext cx="10449019" cy="586596"/>
          </a:xfrm>
          <a:effectLst/>
        </p:spPr>
        <p:txBody>
          <a:bodyPr>
            <a:noAutofit/>
          </a:bodyPr>
          <a:lstStyle/>
          <a:p>
            <a:pPr algn="ctr"/>
            <a:r>
              <a:rPr lang="en-IN" sz="4400" b="1" spc="300" dirty="0">
                <a:latin typeface="Baskerville Old Face" pitchFamily="18" charset="0"/>
              </a:rPr>
              <a:t>MINI - Project Presentation</a:t>
            </a:r>
          </a:p>
        </p:txBody>
      </p:sp>
      <p:sp>
        <p:nvSpPr>
          <p:cNvPr id="3" name="Subtitle 2">
            <a:extLst>
              <a:ext uri="{FF2B5EF4-FFF2-40B4-BE49-F238E27FC236}">
                <a16:creationId xmlns:a16="http://schemas.microsoft.com/office/drawing/2014/main" id="{321691C8-BA64-4AED-BAC3-A5E717828D8C}"/>
              </a:ext>
            </a:extLst>
          </p:cNvPr>
          <p:cNvSpPr>
            <a:spLocks noGrp="1"/>
          </p:cNvSpPr>
          <p:nvPr>
            <p:ph type="subTitle" idx="1"/>
          </p:nvPr>
        </p:nvSpPr>
        <p:spPr>
          <a:xfrm>
            <a:off x="807914" y="776795"/>
            <a:ext cx="10418886" cy="706355"/>
          </a:xfrm>
        </p:spPr>
        <p:txBody>
          <a:bodyPr>
            <a:noAutofit/>
          </a:bodyPr>
          <a:lstStyle/>
          <a:p>
            <a:pPr algn="ctr"/>
            <a:r>
              <a:rPr lang="en-IN" sz="3200" b="1" spc="300" dirty="0">
                <a:solidFill>
                  <a:schemeClr val="tx1"/>
                </a:solidFill>
              </a:rPr>
              <a:t>Topic - “ </a:t>
            </a:r>
            <a:r>
              <a:rPr lang="en-US" sz="3200" spc="300" dirty="0">
                <a:solidFill>
                  <a:schemeClr val="tx1"/>
                </a:solidFill>
              </a:rPr>
              <a:t>I-Chat : An online Web chat application</a:t>
            </a:r>
            <a:r>
              <a:rPr lang="en-IN" sz="3200" b="1" spc="300" dirty="0">
                <a:solidFill>
                  <a:schemeClr val="tx1"/>
                </a:solidFill>
              </a:rPr>
              <a:t>”</a:t>
            </a:r>
            <a:endParaRPr lang="en-IN" sz="4000" b="1" spc="300" dirty="0">
              <a:solidFill>
                <a:schemeClr val="tx1"/>
              </a:solidFill>
            </a:endParaRPr>
          </a:p>
        </p:txBody>
      </p:sp>
      <p:sp>
        <p:nvSpPr>
          <p:cNvPr id="4" name="TextBox 3">
            <a:extLst>
              <a:ext uri="{FF2B5EF4-FFF2-40B4-BE49-F238E27FC236}">
                <a16:creationId xmlns:a16="http://schemas.microsoft.com/office/drawing/2014/main" id="{FD2744A2-1FE8-4C21-907B-163E3A4BC9F0}"/>
              </a:ext>
            </a:extLst>
          </p:cNvPr>
          <p:cNvSpPr txBox="1"/>
          <p:nvPr/>
        </p:nvSpPr>
        <p:spPr>
          <a:xfrm>
            <a:off x="3751641" y="1659858"/>
            <a:ext cx="4637350" cy="2246769"/>
          </a:xfrm>
          <a:prstGeom prst="rect">
            <a:avLst/>
          </a:prstGeom>
          <a:noFill/>
        </p:spPr>
        <p:txBody>
          <a:bodyPr wrap="square" rtlCol="0">
            <a:spAutoFit/>
          </a:bodyPr>
          <a:lstStyle/>
          <a:p>
            <a:pPr algn="ctr"/>
            <a:r>
              <a:rPr lang="en-IN" sz="2000" b="1" u="sng" dirty="0">
                <a:latin typeface="Calibri" pitchFamily="34" charset="0"/>
                <a:cs typeface="Calibri" pitchFamily="34" charset="0"/>
              </a:rPr>
              <a:t>Submitted By</a:t>
            </a:r>
            <a:r>
              <a:rPr lang="en-IN" sz="2000" b="1" dirty="0">
                <a:latin typeface="Calibri" pitchFamily="34" charset="0"/>
                <a:cs typeface="Calibri" pitchFamily="34" charset="0"/>
              </a:rPr>
              <a:t> :- </a:t>
            </a:r>
          </a:p>
          <a:p>
            <a:pPr algn="ctr"/>
            <a:r>
              <a:rPr lang="en-IN" sz="2000" b="1" dirty="0">
                <a:latin typeface="Calibri" pitchFamily="34" charset="0"/>
                <a:cs typeface="Calibri" pitchFamily="34" charset="0"/>
              </a:rPr>
              <a:t>Umang Chauhan</a:t>
            </a:r>
          </a:p>
          <a:p>
            <a:pPr algn="ctr"/>
            <a:r>
              <a:rPr lang="en-IN" sz="2000" b="1" dirty="0">
                <a:latin typeface="Calibri" pitchFamily="34" charset="0"/>
                <a:cs typeface="Calibri" pitchFamily="34" charset="0"/>
              </a:rPr>
              <a:t>Shubham Bhardwaj</a:t>
            </a:r>
          </a:p>
          <a:p>
            <a:pPr algn="ctr"/>
            <a:r>
              <a:rPr lang="en-IN" sz="2000" b="1" dirty="0">
                <a:latin typeface="Calibri" pitchFamily="34" charset="0"/>
                <a:cs typeface="Calibri" pitchFamily="34" charset="0"/>
              </a:rPr>
              <a:t>Tanmay Gaur</a:t>
            </a:r>
          </a:p>
          <a:p>
            <a:pPr algn="ctr"/>
            <a:r>
              <a:rPr lang="en-IN" sz="2000" b="1" dirty="0" err="1">
                <a:latin typeface="Calibri" pitchFamily="34" charset="0"/>
                <a:cs typeface="Calibri" pitchFamily="34" charset="0"/>
              </a:rPr>
              <a:t>Shubhransh</a:t>
            </a:r>
            <a:r>
              <a:rPr lang="en-IN" sz="2000" b="1" dirty="0">
                <a:latin typeface="Calibri" pitchFamily="34" charset="0"/>
                <a:cs typeface="Calibri" pitchFamily="34" charset="0"/>
              </a:rPr>
              <a:t> Singh</a:t>
            </a:r>
          </a:p>
          <a:p>
            <a:pPr algn="ctr"/>
            <a:r>
              <a:rPr lang="en-IN" sz="2000" b="1" dirty="0">
                <a:latin typeface="Calibri" pitchFamily="34" charset="0"/>
                <a:cs typeface="Calibri" pitchFamily="34" charset="0"/>
              </a:rPr>
              <a:t>Haresh Singh</a:t>
            </a:r>
          </a:p>
          <a:p>
            <a:pPr algn="ctr"/>
            <a:endParaRPr lang="en-IN" sz="2000" b="1" dirty="0">
              <a:latin typeface="Calibri" pitchFamily="34" charset="0"/>
              <a:cs typeface="Calibri" pitchFamily="34" charset="0"/>
            </a:endParaRPr>
          </a:p>
        </p:txBody>
      </p:sp>
      <p:sp>
        <p:nvSpPr>
          <p:cNvPr id="5" name="Rectangle 4"/>
          <p:cNvSpPr/>
          <p:nvPr/>
        </p:nvSpPr>
        <p:spPr>
          <a:xfrm>
            <a:off x="1840376" y="5293729"/>
            <a:ext cx="7951806" cy="1323439"/>
          </a:xfrm>
          <a:prstGeom prst="rect">
            <a:avLst/>
          </a:prstGeom>
        </p:spPr>
        <p:txBody>
          <a:bodyPr wrap="square">
            <a:spAutoFit/>
          </a:bodyPr>
          <a:lstStyle/>
          <a:p>
            <a:pPr algn="ctr"/>
            <a:r>
              <a:rPr lang="en-IN" sz="2000" b="1" dirty="0">
                <a:solidFill>
                  <a:schemeClr val="tx2">
                    <a:lumMod val="10000"/>
                  </a:schemeClr>
                </a:solidFill>
              </a:rPr>
              <a:t> Department of Computer Engineering and Applications</a:t>
            </a:r>
          </a:p>
          <a:p>
            <a:pPr algn="ctr"/>
            <a:r>
              <a:rPr lang="en-IN" sz="2000" b="1" dirty="0">
                <a:solidFill>
                  <a:schemeClr val="tx2">
                    <a:lumMod val="10000"/>
                  </a:schemeClr>
                </a:solidFill>
              </a:rPr>
              <a:t>      Institute of Engineering and Technology </a:t>
            </a:r>
          </a:p>
          <a:p>
            <a:pPr algn="ctr"/>
            <a:r>
              <a:rPr lang="en-IN" sz="2000" b="1" dirty="0">
                <a:solidFill>
                  <a:schemeClr val="tx2">
                    <a:lumMod val="10000"/>
                  </a:schemeClr>
                </a:solidFill>
              </a:rPr>
              <a:t> GLA University</a:t>
            </a:r>
          </a:p>
          <a:p>
            <a:pPr algn="ctr"/>
            <a:r>
              <a:rPr lang="en-IN" sz="2000" b="1" dirty="0">
                <a:solidFill>
                  <a:schemeClr val="tx2">
                    <a:lumMod val="10000"/>
                  </a:schemeClr>
                </a:solidFill>
              </a:rPr>
              <a:t>Mathura-281406, India </a:t>
            </a:r>
          </a:p>
        </p:txBody>
      </p:sp>
      <p:pic>
        <p:nvPicPr>
          <p:cNvPr id="6" name="Picture 5"/>
          <p:cNvPicPr/>
          <p:nvPr/>
        </p:nvPicPr>
        <p:blipFill>
          <a:blip r:embed="rId2"/>
          <a:stretch>
            <a:fillRect/>
          </a:stretch>
        </p:blipFill>
        <p:spPr>
          <a:xfrm>
            <a:off x="4701517" y="3582793"/>
            <a:ext cx="2664296" cy="1467379"/>
          </a:xfrm>
          <a:prstGeom prst="rect">
            <a:avLst/>
          </a:prstGeom>
        </p:spPr>
      </p:pic>
    </p:spTree>
    <p:extLst>
      <p:ext uri="{BB962C8B-B14F-4D97-AF65-F5344CB8AC3E}">
        <p14:creationId xmlns:p14="http://schemas.microsoft.com/office/powerpoint/2010/main" val="762788127"/>
      </p:ext>
    </p:extLst>
  </p:cSld>
  <p:clrMapOvr>
    <a:masterClrMapping/>
  </p:clrMapOvr>
  <mc:AlternateContent xmlns:mc="http://schemas.openxmlformats.org/markup-compatibility/2006" xmlns:p14="http://schemas.microsoft.com/office/powerpoint/2010/main">
    <mc:Choice Requires="p14">
      <p:transition spd="slow" p14:dur="3000">
        <p14:shred pattern="rectang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5C133-D085-4C23-B230-1513B453C41A}"/>
              </a:ext>
            </a:extLst>
          </p:cNvPr>
          <p:cNvSpPr>
            <a:spLocks noGrp="1"/>
          </p:cNvSpPr>
          <p:nvPr>
            <p:ph type="title"/>
          </p:nvPr>
        </p:nvSpPr>
        <p:spPr>
          <a:xfrm>
            <a:off x="762316" y="212273"/>
            <a:ext cx="5514055" cy="1045029"/>
          </a:xfrm>
        </p:spPr>
        <p:txBody>
          <a:bodyPr>
            <a:noAutofit/>
          </a:bodyPr>
          <a:lstStyle/>
          <a:p>
            <a:pPr algn="ctr"/>
            <a:r>
              <a:rPr lang="en-IN" sz="6600" b="1" dirty="0">
                <a:solidFill>
                  <a:srgbClr val="FFC000"/>
                </a:solidFill>
                <a:effectLst>
                  <a:outerShdw blurRad="38100" dist="38100" dir="2700000" algn="tl">
                    <a:srgbClr val="000000">
                      <a:alpha val="43137"/>
                    </a:srgbClr>
                  </a:outerShdw>
                </a:effectLst>
              </a:rPr>
              <a:t>Git &amp; Git-hub</a:t>
            </a:r>
          </a:p>
        </p:txBody>
      </p:sp>
      <p:sp>
        <p:nvSpPr>
          <p:cNvPr id="4" name="Rectangle 3"/>
          <p:cNvSpPr/>
          <p:nvPr/>
        </p:nvSpPr>
        <p:spPr>
          <a:xfrm>
            <a:off x="247753" y="1426349"/>
            <a:ext cx="6096000" cy="2677656"/>
          </a:xfrm>
          <a:prstGeom prst="rect">
            <a:avLst/>
          </a:prstGeom>
        </p:spPr>
        <p:txBody>
          <a:bodyPr>
            <a:spAutoFit/>
          </a:bodyPr>
          <a:lstStyle/>
          <a:p>
            <a:r>
              <a:rPr lang="en-US" sz="2400" b="1" dirty="0"/>
              <a:t>Git</a:t>
            </a:r>
            <a:r>
              <a:rPr lang="en-US" sz="2400" dirty="0"/>
              <a:t>  is a distributed version-control system for tracking changes in any set of files, originally designed for coordinating work among programmers cooperating on source code during software development. Git was created by Linus Torvalds in 2005 for development of the Linux kernel.</a:t>
            </a:r>
          </a:p>
        </p:txBody>
      </p:sp>
      <p:sp>
        <p:nvSpPr>
          <p:cNvPr id="5" name="Rectangle 4"/>
          <p:cNvSpPr/>
          <p:nvPr/>
        </p:nvSpPr>
        <p:spPr>
          <a:xfrm>
            <a:off x="5687028" y="3603880"/>
            <a:ext cx="6096000" cy="3046988"/>
          </a:xfrm>
          <a:prstGeom prst="rect">
            <a:avLst/>
          </a:prstGeom>
        </p:spPr>
        <p:txBody>
          <a:bodyPr>
            <a:spAutoFit/>
          </a:bodyPr>
          <a:lstStyle/>
          <a:p>
            <a:r>
              <a:rPr lang="en-US" sz="2400" b="1" dirty="0" err="1"/>
              <a:t>GitHub</a:t>
            </a:r>
            <a:r>
              <a:rPr lang="en-US" sz="2400" b="1" dirty="0"/>
              <a:t>, Inc.</a:t>
            </a:r>
            <a:r>
              <a:rPr lang="en-US" sz="2400" dirty="0"/>
              <a:t> is a subsidiary of Microsoft which provides hosting for software development and version control using Git. </a:t>
            </a:r>
          </a:p>
          <a:p>
            <a:r>
              <a:rPr lang="en-US" sz="2400" dirty="0"/>
              <a:t> It provides access control and several collaboration features such as bug tracking, feature requests, task management, continuous integration and wikis for every project.</a:t>
            </a:r>
          </a:p>
        </p:txBody>
      </p:sp>
      <p:pic>
        <p:nvPicPr>
          <p:cNvPr id="4098" name="Picture 2" descr="C:\Users\This pc\Desktop\VQhi-KgyeBh6jegrDc2zaLOGxsBWq0Bw5dN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5281" y="92208"/>
            <a:ext cx="4458907" cy="247425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099" name="Picture 3" descr="C:\Users\This pc\Desktop\cec44feb-0b1b-4fe3-936d-67a51a1fe28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675" y="4446902"/>
            <a:ext cx="3810000" cy="20002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733586366"/>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098"/>
                                        </p:tgtEl>
                                        <p:attrNameLst>
                                          <p:attrName>style.visibility</p:attrName>
                                        </p:attrNameLst>
                                      </p:cBhvr>
                                      <p:to>
                                        <p:strVal val="visible"/>
                                      </p:to>
                                    </p:set>
                                    <p:animEffect transition="in" filter="fade">
                                      <p:cBhvr>
                                        <p:cTn id="12" dur="1000"/>
                                        <p:tgtEl>
                                          <p:spTgt spid="4098"/>
                                        </p:tgtEl>
                                      </p:cBhvr>
                                    </p:animEffect>
                                    <p:anim calcmode="lin" valueType="num">
                                      <p:cBhvr>
                                        <p:cTn id="13" dur="1000" fill="hold"/>
                                        <p:tgtEl>
                                          <p:spTgt spid="4098"/>
                                        </p:tgtEl>
                                        <p:attrNameLst>
                                          <p:attrName>ppt_x</p:attrName>
                                        </p:attrNameLst>
                                      </p:cBhvr>
                                      <p:tavLst>
                                        <p:tav tm="0">
                                          <p:val>
                                            <p:strVal val="#ppt_x"/>
                                          </p:val>
                                        </p:tav>
                                        <p:tav tm="100000">
                                          <p:val>
                                            <p:strVal val="#ppt_x"/>
                                          </p:val>
                                        </p:tav>
                                      </p:tavLst>
                                    </p:anim>
                                    <p:anim calcmode="lin" valueType="num">
                                      <p:cBhvr>
                                        <p:cTn id="14"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randombar(horizontal)">
                                      <p:cBhvr>
                                        <p:cTn id="19" dur="500"/>
                                        <p:tgtEl>
                                          <p:spTgt spid="5"/>
                                        </p:tgtEl>
                                      </p:cBhvr>
                                    </p:animEffect>
                                  </p:childTnLst>
                                </p:cTn>
                              </p:par>
                              <p:par>
                                <p:cTn id="20" presetID="14" presetClass="entr" presetSubtype="10" fill="hold" nodeType="withEffect">
                                  <p:stCondLst>
                                    <p:cond delay="0"/>
                                  </p:stCondLst>
                                  <p:childTnLst>
                                    <p:set>
                                      <p:cBhvr>
                                        <p:cTn id="21" dur="1" fill="hold">
                                          <p:stCondLst>
                                            <p:cond delay="0"/>
                                          </p:stCondLst>
                                        </p:cTn>
                                        <p:tgtEl>
                                          <p:spTgt spid="4099"/>
                                        </p:tgtEl>
                                        <p:attrNameLst>
                                          <p:attrName>style.visibility</p:attrName>
                                        </p:attrNameLst>
                                      </p:cBhvr>
                                      <p:to>
                                        <p:strVal val="visible"/>
                                      </p:to>
                                    </p:set>
                                    <p:animEffect transition="in" filter="randombar(horizontal)">
                                      <p:cBhvr>
                                        <p:cTn id="22" dur="5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5C133-D085-4C23-B230-1513B453C41A}"/>
              </a:ext>
            </a:extLst>
          </p:cNvPr>
          <p:cNvSpPr>
            <a:spLocks noGrp="1"/>
          </p:cNvSpPr>
          <p:nvPr>
            <p:ph type="title"/>
          </p:nvPr>
        </p:nvSpPr>
        <p:spPr>
          <a:xfrm>
            <a:off x="180073" y="359229"/>
            <a:ext cx="4604198" cy="1518558"/>
          </a:xfrm>
        </p:spPr>
        <p:txBody>
          <a:bodyPr>
            <a:noAutofit/>
          </a:bodyPr>
          <a:lstStyle/>
          <a:p>
            <a:pPr algn="ctr"/>
            <a:r>
              <a:rPr lang="en-IN" sz="8800" b="1" dirty="0">
                <a:solidFill>
                  <a:srgbClr val="FFC000"/>
                </a:solidFill>
                <a:effectLst>
                  <a:outerShdw blurRad="38100" dist="38100" dir="2700000" algn="tl">
                    <a:srgbClr val="000000">
                      <a:alpha val="43137"/>
                    </a:srgbClr>
                  </a:outerShdw>
                </a:effectLst>
              </a:rPr>
              <a:t>Node JS</a:t>
            </a:r>
          </a:p>
        </p:txBody>
      </p:sp>
      <p:sp>
        <p:nvSpPr>
          <p:cNvPr id="8" name="Text Placeholder 2">
            <a:extLst>
              <a:ext uri="{FF2B5EF4-FFF2-40B4-BE49-F238E27FC236}">
                <a16:creationId xmlns:a16="http://schemas.microsoft.com/office/drawing/2014/main" id="{8976AC2A-4D83-4F80-B317-BBCF6EC7326D}"/>
              </a:ext>
            </a:extLst>
          </p:cNvPr>
          <p:cNvSpPr>
            <a:spLocks noGrp="1"/>
          </p:cNvSpPr>
          <p:nvPr>
            <p:ph type="body" idx="1"/>
          </p:nvPr>
        </p:nvSpPr>
        <p:spPr>
          <a:xfrm>
            <a:off x="126427" y="2865354"/>
            <a:ext cx="12065573" cy="3813032"/>
          </a:xfrm>
        </p:spPr>
        <p:txBody>
          <a:bodyPr>
            <a:noAutofit/>
          </a:bodyPr>
          <a:lstStyle/>
          <a:p>
            <a:r>
              <a:rPr lang="en-US" sz="2400" b="1" dirty="0">
                <a:solidFill>
                  <a:schemeClr val="bg1"/>
                </a:solidFill>
                <a:latin typeface="Arial Narrow" pitchFamily="34" charset="0"/>
              </a:rPr>
              <a:t>Node.js is an open-source, cross-platform, back-end, JavaScript runtime environment that executes JavaScript code outside a web browser. Node.js lets developers use JavaScript to write command line tools and for server-side scripting - running scripts server-side to produce dynamic web page content before the page is sent to the user's web browser. Consequently, Node.js represents a "JavaScript everywhere" paradigm,</a:t>
            </a:r>
            <a:r>
              <a:rPr lang="en-US" sz="2400" b="1" baseline="30000" dirty="0">
                <a:solidFill>
                  <a:schemeClr val="bg1"/>
                </a:solidFill>
                <a:latin typeface="Arial Narrow" pitchFamily="34" charset="0"/>
              </a:rPr>
              <a:t> </a:t>
            </a:r>
            <a:r>
              <a:rPr lang="en-US" sz="2400" b="1" dirty="0">
                <a:solidFill>
                  <a:schemeClr val="bg1"/>
                </a:solidFill>
                <a:latin typeface="Arial Narrow" pitchFamily="34" charset="0"/>
              </a:rPr>
              <a:t>unifying web-application development around a single programming language, rather than different languages for server- and client-side scripts.</a:t>
            </a:r>
          </a:p>
          <a:p>
            <a:endParaRPr lang="en-US" sz="2400" b="1" dirty="0">
              <a:solidFill>
                <a:schemeClr val="bg1"/>
              </a:solidFill>
              <a:latin typeface="Arial Narrow" pitchFamily="34" charset="0"/>
            </a:endParaRPr>
          </a:p>
          <a:p>
            <a:r>
              <a:rPr lang="en-US" sz="2400" b="1" dirty="0">
                <a:solidFill>
                  <a:schemeClr val="bg1"/>
                </a:solidFill>
                <a:latin typeface="Arial Narrow" pitchFamily="34" charset="0"/>
              </a:rPr>
              <a:t>The Node.js distributed development project was previously governed by the Node.js Foundation,</a:t>
            </a:r>
            <a:r>
              <a:rPr lang="en-US" sz="2400" b="1" baseline="30000" dirty="0">
                <a:solidFill>
                  <a:schemeClr val="bg1"/>
                </a:solidFill>
                <a:latin typeface="Arial Narrow" pitchFamily="34" charset="0"/>
              </a:rPr>
              <a:t> </a:t>
            </a:r>
            <a:r>
              <a:rPr lang="en-US" sz="2400" b="1" dirty="0">
                <a:solidFill>
                  <a:schemeClr val="bg1"/>
                </a:solidFill>
                <a:latin typeface="Arial Narrow" pitchFamily="34" charset="0"/>
              </a:rPr>
              <a:t>and has now merged with the JS Foundation to form the Open JS Foundation, which is facilitated by the Linux Foundation's Collaborative Projects program.</a:t>
            </a:r>
          </a:p>
        </p:txBody>
      </p:sp>
      <p:pic>
        <p:nvPicPr>
          <p:cNvPr id="9" name="Picture 2" descr="C:\Users\This pc\Desktop\nodejs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3714" y="130629"/>
            <a:ext cx="2758619" cy="275861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8303023"/>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5C133-D085-4C23-B230-1513B453C41A}"/>
              </a:ext>
            </a:extLst>
          </p:cNvPr>
          <p:cNvSpPr>
            <a:spLocks noGrp="1"/>
          </p:cNvSpPr>
          <p:nvPr>
            <p:ph type="title"/>
          </p:nvPr>
        </p:nvSpPr>
        <p:spPr>
          <a:xfrm>
            <a:off x="180073" y="342900"/>
            <a:ext cx="5404298" cy="1534887"/>
          </a:xfrm>
        </p:spPr>
        <p:txBody>
          <a:bodyPr>
            <a:noAutofit/>
          </a:bodyPr>
          <a:lstStyle/>
          <a:p>
            <a:pPr algn="ctr"/>
            <a:r>
              <a:rPr lang="en-US" sz="8800" dirty="0"/>
              <a:t>Socket.IO</a:t>
            </a:r>
            <a:endParaRPr lang="en-IN" sz="8800" b="1" dirty="0">
              <a:solidFill>
                <a:srgbClr val="00B0F0"/>
              </a:solidFill>
              <a:effectLst>
                <a:outerShdw blurRad="38100" dist="38100" dir="2700000" algn="tl">
                  <a:srgbClr val="000000">
                    <a:alpha val="43137"/>
                  </a:srgbClr>
                </a:outerShdw>
              </a:effectLst>
            </a:endParaRPr>
          </a:p>
        </p:txBody>
      </p:sp>
      <p:pic>
        <p:nvPicPr>
          <p:cNvPr id="3074" name="Picture 2" descr="C:\Users\This pc\Desktop\nodejs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20777" y="105680"/>
            <a:ext cx="2758619" cy="275861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6" name="Text Placeholder 2">
            <a:extLst>
              <a:ext uri="{FF2B5EF4-FFF2-40B4-BE49-F238E27FC236}">
                <a16:creationId xmlns:a16="http://schemas.microsoft.com/office/drawing/2014/main" id="{8976AC2A-4D83-4F80-B317-BBCF6EC7326D}"/>
              </a:ext>
            </a:extLst>
          </p:cNvPr>
          <p:cNvSpPr txBox="1">
            <a:spLocks/>
          </p:cNvSpPr>
          <p:nvPr/>
        </p:nvSpPr>
        <p:spPr>
          <a:xfrm>
            <a:off x="126427" y="2864299"/>
            <a:ext cx="12065573" cy="3879401"/>
          </a:xfrm>
          <a:prstGeom prst="rect">
            <a:avLst/>
          </a:prstGeom>
        </p:spPr>
        <p:txBody>
          <a:bodyPr vert="horz" lIns="146304" tIns="0" rIns="45720" bIns="0" rtlCol="0" anchor="t">
            <a:noAutofit/>
          </a:bodyPr>
          <a:lstStyle>
            <a:lvl1pPr marL="0" indent="0" algn="l" rtl="0" eaLnBrk="1" latinLnBrk="0" hangingPunct="1">
              <a:spcBef>
                <a:spcPts val="0"/>
              </a:spcBef>
              <a:buClr>
                <a:schemeClr val="accent1"/>
              </a:buClr>
              <a:buSzPct val="80000"/>
              <a:buFont typeface="Wingdings 2"/>
              <a:buNone/>
              <a:defRPr kumimoji="0" sz="2000" kern="1200">
                <a:solidFill>
                  <a:srgbClr val="FFFFFF"/>
                </a:solidFill>
                <a:latin typeface="+mn-lt"/>
                <a:ea typeface="+mn-ea"/>
                <a:cs typeface="+mn-cs"/>
              </a:defRPr>
            </a:lvl1pPr>
            <a:lvl2pPr marL="457200" indent="0" algn="l" rtl="0" eaLnBrk="1" latinLnBrk="0" hangingPunct="1">
              <a:spcBef>
                <a:spcPct val="20000"/>
              </a:spcBef>
              <a:buClr>
                <a:schemeClr val="accent2"/>
              </a:buClr>
              <a:buSzPct val="90000"/>
              <a:buFont typeface="Wingdings"/>
              <a:buNone/>
              <a:defRPr kumimoji="0" sz="1800" kern="1200">
                <a:solidFill>
                  <a:schemeClr val="tx1">
                    <a:tint val="75000"/>
                  </a:schemeClr>
                </a:solidFill>
                <a:latin typeface="+mn-lt"/>
                <a:ea typeface="+mn-ea"/>
                <a:cs typeface="+mn-cs"/>
              </a:defRPr>
            </a:lvl2pPr>
            <a:lvl3pPr marL="914400" indent="0" algn="l" rtl="0" eaLnBrk="1" latinLnBrk="0" hangingPunct="1">
              <a:spcBef>
                <a:spcPct val="20000"/>
              </a:spcBef>
              <a:buClr>
                <a:schemeClr val="accent3"/>
              </a:buClr>
              <a:buFont typeface="Arial"/>
              <a:buNone/>
              <a:defRPr kumimoji="0" sz="1600" kern="1200">
                <a:solidFill>
                  <a:schemeClr val="tx1">
                    <a:tint val="75000"/>
                  </a:schemeClr>
                </a:solidFill>
                <a:latin typeface="+mn-lt"/>
                <a:ea typeface="+mn-ea"/>
                <a:cs typeface="+mn-cs"/>
              </a:defRPr>
            </a:lvl3pPr>
            <a:lvl4pPr marL="1371600" indent="0" algn="l" rtl="0" eaLnBrk="1" latinLnBrk="0" hangingPunct="1">
              <a:spcBef>
                <a:spcPct val="20000"/>
              </a:spcBef>
              <a:buClr>
                <a:schemeClr val="accent4"/>
              </a:buClr>
              <a:buFont typeface="Arial"/>
              <a:buNone/>
              <a:defRPr kumimoji="0" sz="1400" kern="1200">
                <a:solidFill>
                  <a:schemeClr val="tx1">
                    <a:tint val="75000"/>
                  </a:schemeClr>
                </a:solidFill>
                <a:latin typeface="+mn-lt"/>
                <a:ea typeface="+mn-ea"/>
                <a:cs typeface="+mn-cs"/>
              </a:defRPr>
            </a:lvl4pPr>
            <a:lvl5pPr marL="1828800" indent="0" algn="l" rtl="0" eaLnBrk="1" latinLnBrk="0" hangingPunct="1">
              <a:spcBef>
                <a:spcPct val="20000"/>
              </a:spcBef>
              <a:buClr>
                <a:schemeClr val="accent5"/>
              </a:buClr>
              <a:buFont typeface="Wingdings 3"/>
              <a:buNone/>
              <a:defRPr kumimoji="0" lang="en-US" sz="1400" kern="1200">
                <a:solidFill>
                  <a:schemeClr val="tx1">
                    <a:tint val="75000"/>
                  </a:schemeClr>
                </a:solidFill>
                <a:latin typeface="+mn-lt"/>
                <a:ea typeface="+mn-ea"/>
                <a:cs typeface="+mn-cs"/>
              </a:defRPr>
            </a:lvl5pPr>
            <a:lvl6pPr marL="2286000" indent="0" algn="l" rtl="0" eaLnBrk="1" latinLnBrk="0" hangingPunct="1">
              <a:spcBef>
                <a:spcPct val="20000"/>
              </a:spcBef>
              <a:buClr>
                <a:schemeClr val="accent6"/>
              </a:buClr>
              <a:buSzPct val="100000"/>
              <a:buFont typeface="Wingdings 2"/>
              <a:buNone/>
              <a:defRPr kumimoji="0" sz="1400" kern="1200">
                <a:solidFill>
                  <a:schemeClr val="tx1">
                    <a:tint val="75000"/>
                  </a:schemeClr>
                </a:solidFill>
                <a:latin typeface="+mn-lt"/>
                <a:ea typeface="+mn-ea"/>
                <a:cs typeface="+mn-cs"/>
              </a:defRPr>
            </a:lvl6pPr>
            <a:lvl7pPr marL="2743200" indent="0" algn="l" rtl="0" eaLnBrk="1" latinLnBrk="0" hangingPunct="1">
              <a:spcBef>
                <a:spcPct val="20000"/>
              </a:spcBef>
              <a:buClr>
                <a:schemeClr val="accent1"/>
              </a:buClr>
              <a:buSzPct val="100000"/>
              <a:buFont typeface="Wingdings 2"/>
              <a:buNone/>
              <a:defRPr kumimoji="0" sz="1400" kern="1200">
                <a:solidFill>
                  <a:schemeClr val="tx1">
                    <a:tint val="75000"/>
                  </a:schemeClr>
                </a:solidFill>
                <a:latin typeface="+mn-lt"/>
                <a:ea typeface="+mn-ea"/>
                <a:cs typeface="+mn-cs"/>
              </a:defRPr>
            </a:lvl7pPr>
            <a:lvl8pPr marL="3200400" indent="0" algn="l" rtl="0" eaLnBrk="1" latinLnBrk="0" hangingPunct="1">
              <a:spcBef>
                <a:spcPct val="20000"/>
              </a:spcBef>
              <a:buClr>
                <a:schemeClr val="accent2"/>
              </a:buClr>
              <a:buFont typeface="Wingdings 2" pitchFamily="18" charset="2"/>
              <a:buNone/>
              <a:defRPr kumimoji="0" sz="1400" kern="1200">
                <a:solidFill>
                  <a:schemeClr val="tx1">
                    <a:tint val="75000"/>
                  </a:schemeClr>
                </a:solidFill>
                <a:latin typeface="+mn-lt"/>
                <a:ea typeface="+mn-ea"/>
                <a:cs typeface="+mn-cs"/>
              </a:defRPr>
            </a:lvl8pPr>
            <a:lvl9pPr marL="3657600" indent="0" algn="l" rtl="0" eaLnBrk="1" latinLnBrk="0" hangingPunct="1">
              <a:spcBef>
                <a:spcPct val="20000"/>
              </a:spcBef>
              <a:buClr>
                <a:schemeClr val="accent3"/>
              </a:buClr>
              <a:buFont typeface="Wingdings 2" pitchFamily="18" charset="2"/>
              <a:buNone/>
              <a:defRPr kumimoji="0" sz="1400" kern="1200" baseline="0">
                <a:solidFill>
                  <a:schemeClr val="tx1">
                    <a:tint val="75000"/>
                  </a:schemeClr>
                </a:solidFill>
                <a:latin typeface="+mn-lt"/>
                <a:ea typeface="+mn-ea"/>
                <a:cs typeface="+mn-cs"/>
              </a:defRPr>
            </a:lvl9pPr>
            <a:extLst/>
          </a:lstStyle>
          <a:p>
            <a:r>
              <a:rPr lang="en-US" sz="2800" b="1" dirty="0">
                <a:solidFill>
                  <a:schemeClr val="bg1"/>
                </a:solidFill>
                <a:latin typeface="Arial Narrow" pitchFamily="34" charset="0"/>
              </a:rPr>
              <a:t>Socket.IO</a:t>
            </a:r>
            <a:r>
              <a:rPr lang="en-US" sz="2800" dirty="0">
                <a:solidFill>
                  <a:schemeClr val="bg1"/>
                </a:solidFill>
                <a:latin typeface="Arial Narrow" pitchFamily="34" charset="0"/>
              </a:rPr>
              <a:t> is a JavaScript library for real-time web applications. It enables real-time, bi-directional communication between web clients and servers. It has two parts: a client-side library that runs in the browser, and a server-side library for Node.js. Both components have a nearly identical API. Like Node.js, it is event-driven.</a:t>
            </a:r>
          </a:p>
          <a:p>
            <a:endParaRPr lang="en-US" sz="2800" dirty="0">
              <a:solidFill>
                <a:schemeClr val="bg1"/>
              </a:solidFill>
              <a:latin typeface="Arial Narrow" pitchFamily="34" charset="0"/>
            </a:endParaRPr>
          </a:p>
          <a:p>
            <a:r>
              <a:rPr lang="en-US" sz="2800" dirty="0">
                <a:solidFill>
                  <a:schemeClr val="bg1"/>
                </a:solidFill>
                <a:latin typeface="Arial Narrow" pitchFamily="34" charset="0"/>
              </a:rPr>
              <a:t>Socket.IO primarily uses the Web Socket protocol with polling as a fallback option while providing the same interface. Although it can be used as simply a wrapper for Web Socket, it provides many more features, including broadcasting to multiple sockets, storing data associated with each client, and asynchronous I/O.</a:t>
            </a:r>
          </a:p>
          <a:p>
            <a:endParaRPr lang="en-US" sz="2800" dirty="0">
              <a:solidFill>
                <a:schemeClr val="bg1"/>
              </a:solidFill>
              <a:latin typeface="Arial Narrow" pitchFamily="34" charset="0"/>
            </a:endParaRPr>
          </a:p>
        </p:txBody>
      </p:sp>
    </p:spTree>
    <p:extLst>
      <p:ext uri="{BB962C8B-B14F-4D97-AF65-F5344CB8AC3E}">
        <p14:creationId xmlns:p14="http://schemas.microsoft.com/office/powerpoint/2010/main" val="438250263"/>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C5324-BC38-4123-9E3A-6B043BF48978}"/>
              </a:ext>
            </a:extLst>
          </p:cNvPr>
          <p:cNvSpPr>
            <a:spLocks noGrp="1"/>
          </p:cNvSpPr>
          <p:nvPr>
            <p:ph type="ctrTitle"/>
          </p:nvPr>
        </p:nvSpPr>
        <p:spPr>
          <a:xfrm>
            <a:off x="1053834" y="707722"/>
            <a:ext cx="10340606" cy="1558960"/>
          </a:xfrm>
        </p:spPr>
        <p:txBody>
          <a:bodyPr>
            <a:normAutofit/>
          </a:bodyPr>
          <a:lstStyle/>
          <a:p>
            <a:r>
              <a:rPr lang="en-IN" sz="9600" dirty="0">
                <a:solidFill>
                  <a:srgbClr val="00B0F0"/>
                </a:solidFill>
              </a:rPr>
              <a:t>User Interface (UI)</a:t>
            </a:r>
          </a:p>
        </p:txBody>
      </p:sp>
      <p:sp>
        <p:nvSpPr>
          <p:cNvPr id="4" name="Arrow: Right 3">
            <a:extLst>
              <a:ext uri="{FF2B5EF4-FFF2-40B4-BE49-F238E27FC236}">
                <a16:creationId xmlns:a16="http://schemas.microsoft.com/office/drawing/2014/main" id="{C36BFC3A-BBCB-4483-97F4-A7D260E47D1F}"/>
              </a:ext>
            </a:extLst>
          </p:cNvPr>
          <p:cNvSpPr/>
          <p:nvPr/>
        </p:nvSpPr>
        <p:spPr>
          <a:xfrm>
            <a:off x="10759440" y="6280030"/>
            <a:ext cx="1270000" cy="401038"/>
          </a:xfrm>
          <a:prstGeom prst="rightArrow">
            <a:avLst>
              <a:gd name="adj1" fmla="val 50000"/>
              <a:gd name="adj2" fmla="val 88001"/>
            </a:avLst>
          </a:prstGeom>
          <a:solidFill>
            <a:schemeClr val="tx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pic>
        <p:nvPicPr>
          <p:cNvPr id="5122" name="Picture 2" descr="C:\Users\This pc\Desktop\ui-design-development-concept_.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402771">
            <a:off x="1885019" y="3004030"/>
            <a:ext cx="6156733" cy="32409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scene3d>
            <a:camera prst="perspectiveLeft"/>
            <a:lightRig rig="threePt" dir="t"/>
          </a:scene3d>
        </p:spPr>
      </p:pic>
    </p:spTree>
    <p:extLst>
      <p:ext uri="{BB962C8B-B14F-4D97-AF65-F5344CB8AC3E}">
        <p14:creationId xmlns:p14="http://schemas.microsoft.com/office/powerpoint/2010/main" val="2041695469"/>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fltVal val="0"/>
                                          </p:val>
                                        </p:tav>
                                        <p:tav tm="100000">
                                          <p:val>
                                            <p:strVal val="#ppt_w"/>
                                          </p:val>
                                        </p:tav>
                                      </p:tavLst>
                                    </p:anim>
                                    <p:anim calcmode="lin" valueType="num">
                                      <p:cBhvr>
                                        <p:cTn id="14" dur="1000" fill="hold"/>
                                        <p:tgtEl>
                                          <p:spTgt spid="4"/>
                                        </p:tgtEl>
                                        <p:attrNameLst>
                                          <p:attrName>ppt_h</p:attrName>
                                        </p:attrNameLst>
                                      </p:cBhvr>
                                      <p:tavLst>
                                        <p:tav tm="0">
                                          <p:val>
                                            <p:fltVal val="0"/>
                                          </p:val>
                                        </p:tav>
                                        <p:tav tm="100000">
                                          <p:val>
                                            <p:strVal val="#ppt_h"/>
                                          </p:val>
                                        </p:tav>
                                      </p:tavLst>
                                    </p:anim>
                                    <p:anim calcmode="lin" valueType="num">
                                      <p:cBhvr>
                                        <p:cTn id="15" dur="1000" fill="hold"/>
                                        <p:tgtEl>
                                          <p:spTgt spid="4"/>
                                        </p:tgtEl>
                                        <p:attrNameLst>
                                          <p:attrName>style.rotation</p:attrName>
                                        </p:attrNameLst>
                                      </p:cBhvr>
                                      <p:tavLst>
                                        <p:tav tm="0">
                                          <p:val>
                                            <p:fltVal val="90"/>
                                          </p:val>
                                        </p:tav>
                                        <p:tav tm="100000">
                                          <p:val>
                                            <p:fltVal val="0"/>
                                          </p:val>
                                        </p:tav>
                                      </p:tavLst>
                                    </p:anim>
                                    <p:animEffect transition="in" filter="fade">
                                      <p:cBhvr>
                                        <p:cTn id="16"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descr="C:\Users\Swati Saxena\Pictures\Screenshots\Screenshot (31).png"/>
          <p:cNvPicPr/>
          <p:nvPr/>
        </p:nvPicPr>
        <p:blipFill rotWithShape="1">
          <a:blip r:embed="rId2" cstate="print">
            <a:extLst>
              <a:ext uri="{28A0092B-C50C-407E-A947-70E740481C1C}">
                <a14:useLocalDpi xmlns:a14="http://schemas.microsoft.com/office/drawing/2010/main" val="0"/>
              </a:ext>
            </a:extLst>
          </a:blip>
          <a:srcRect t="7597" b="4326"/>
          <a:stretch/>
        </p:blipFill>
        <p:spPr bwMode="auto">
          <a:xfrm>
            <a:off x="76198" y="2164360"/>
            <a:ext cx="8196533" cy="4473906"/>
          </a:xfrm>
          <a:prstGeom prst="rect">
            <a:avLst/>
          </a:prstGeom>
          <a:noFill/>
          <a:ln>
            <a:noFill/>
          </a:ln>
        </p:spPr>
      </p:pic>
      <p:sp>
        <p:nvSpPr>
          <p:cNvPr id="14" name="TextBox 13"/>
          <p:cNvSpPr txBox="1"/>
          <p:nvPr/>
        </p:nvSpPr>
        <p:spPr>
          <a:xfrm>
            <a:off x="362724" y="380060"/>
            <a:ext cx="3784734" cy="1200329"/>
          </a:xfrm>
          <a:prstGeom prst="rect">
            <a:avLst/>
          </a:prstGeom>
          <a:solidFill>
            <a:schemeClr val="bg1"/>
          </a:solidFill>
          <a:ln>
            <a:solidFill>
              <a:srgbClr val="FF0000"/>
            </a:solidFill>
          </a:ln>
        </p:spPr>
        <p:txBody>
          <a:bodyPr wrap="square" rtlCol="0">
            <a:spAutoFit/>
          </a:bodyPr>
          <a:lstStyle/>
          <a:p>
            <a:r>
              <a:rPr lang="en-US" sz="2400" dirty="0">
                <a:solidFill>
                  <a:srgbClr val="FF0000"/>
                </a:solidFill>
                <a:latin typeface="Arial" pitchFamily="34" charset="0"/>
                <a:cs typeface="Arial" pitchFamily="34" charset="0"/>
              </a:rPr>
              <a:t>This is the First View of our I-Chat web application</a:t>
            </a:r>
          </a:p>
          <a:p>
            <a:r>
              <a:rPr lang="en-US" sz="2400" dirty="0">
                <a:solidFill>
                  <a:srgbClr val="FF0000"/>
                </a:solidFill>
                <a:latin typeface="Arial" pitchFamily="34" charset="0"/>
                <a:cs typeface="Arial" pitchFamily="34" charset="0"/>
              </a:rPr>
              <a:t>Also the Front-end part.</a:t>
            </a:r>
          </a:p>
        </p:txBody>
      </p:sp>
      <p:sp>
        <p:nvSpPr>
          <p:cNvPr id="3" name="TextBox 2"/>
          <p:cNvSpPr txBox="1"/>
          <p:nvPr/>
        </p:nvSpPr>
        <p:spPr>
          <a:xfrm>
            <a:off x="8371115" y="282679"/>
            <a:ext cx="3631832" cy="6247864"/>
          </a:xfrm>
          <a:prstGeom prst="rect">
            <a:avLst/>
          </a:prstGeom>
          <a:solidFill>
            <a:schemeClr val="bg1"/>
          </a:solidFill>
        </p:spPr>
        <p:txBody>
          <a:bodyPr wrap="square" rtlCol="0">
            <a:spAutoFit/>
          </a:bodyPr>
          <a:lstStyle/>
          <a:p>
            <a:r>
              <a:rPr lang="en-IN" sz="1000" dirty="0">
                <a:solidFill>
                  <a:srgbClr val="FF0000"/>
                </a:solidFill>
              </a:rPr>
              <a:t>&lt;!DOCTYPE html&gt;</a:t>
            </a:r>
            <a:endParaRPr lang="en-US" sz="1000" dirty="0">
              <a:solidFill>
                <a:srgbClr val="FF0000"/>
              </a:solidFill>
            </a:endParaRPr>
          </a:p>
          <a:p>
            <a:r>
              <a:rPr lang="en-IN" sz="1000" dirty="0">
                <a:solidFill>
                  <a:srgbClr val="FF0000"/>
                </a:solidFill>
              </a:rPr>
              <a:t>&lt;html </a:t>
            </a:r>
            <a:r>
              <a:rPr lang="en-IN" sz="1000" dirty="0" err="1">
                <a:solidFill>
                  <a:srgbClr val="FF0000"/>
                </a:solidFill>
              </a:rPr>
              <a:t>lang</a:t>
            </a:r>
            <a:r>
              <a:rPr lang="en-IN" sz="1000" dirty="0">
                <a:solidFill>
                  <a:srgbClr val="FF0000"/>
                </a:solidFill>
              </a:rPr>
              <a:t>="en"&gt;</a:t>
            </a:r>
            <a:endParaRPr lang="en-US" sz="1000" dirty="0">
              <a:solidFill>
                <a:srgbClr val="FF0000"/>
              </a:solidFill>
            </a:endParaRPr>
          </a:p>
          <a:p>
            <a:r>
              <a:rPr lang="en-IN" sz="1000" dirty="0">
                <a:solidFill>
                  <a:srgbClr val="FF0000"/>
                </a:solidFill>
              </a:rPr>
              <a:t>&lt;head&gt;</a:t>
            </a:r>
            <a:endParaRPr lang="en-US" sz="1000" dirty="0">
              <a:solidFill>
                <a:srgbClr val="FF0000"/>
              </a:solidFill>
            </a:endParaRPr>
          </a:p>
          <a:p>
            <a:r>
              <a:rPr lang="en-IN" sz="1000" dirty="0">
                <a:solidFill>
                  <a:srgbClr val="FF0000"/>
                </a:solidFill>
              </a:rPr>
              <a:t>    &lt;meta charset="UTF-8"&gt;</a:t>
            </a:r>
            <a:endParaRPr lang="en-US" sz="1000" dirty="0">
              <a:solidFill>
                <a:srgbClr val="FF0000"/>
              </a:solidFill>
            </a:endParaRPr>
          </a:p>
          <a:p>
            <a:r>
              <a:rPr lang="en-IN" sz="1000" dirty="0">
                <a:solidFill>
                  <a:srgbClr val="FF0000"/>
                </a:solidFill>
              </a:rPr>
              <a:t>    &lt;meta name="viewport" content="width=device-width, initial-scale=1.0"&gt;</a:t>
            </a:r>
            <a:endParaRPr lang="en-US" sz="1000" dirty="0">
              <a:solidFill>
                <a:srgbClr val="FF0000"/>
              </a:solidFill>
            </a:endParaRPr>
          </a:p>
          <a:p>
            <a:r>
              <a:rPr lang="en-IN" sz="1000" dirty="0">
                <a:solidFill>
                  <a:srgbClr val="FF0000"/>
                </a:solidFill>
              </a:rPr>
              <a:t>    &lt;title&gt;iChat - </a:t>
            </a:r>
            <a:r>
              <a:rPr lang="en-IN" sz="1000" dirty="0" err="1">
                <a:solidFill>
                  <a:srgbClr val="FF0000"/>
                </a:solidFill>
              </a:rPr>
              <a:t>Realtime</a:t>
            </a:r>
            <a:r>
              <a:rPr lang="en-IN" sz="1000" dirty="0">
                <a:solidFill>
                  <a:srgbClr val="FF0000"/>
                </a:solidFill>
              </a:rPr>
              <a:t> Node Socket.io Chat App&lt;/title&gt;</a:t>
            </a:r>
            <a:endParaRPr lang="en-US" sz="1000" dirty="0">
              <a:solidFill>
                <a:srgbClr val="FF0000"/>
              </a:solidFill>
            </a:endParaRPr>
          </a:p>
          <a:p>
            <a:r>
              <a:rPr lang="en-IN" sz="1000" dirty="0">
                <a:solidFill>
                  <a:srgbClr val="FF0000"/>
                </a:solidFill>
              </a:rPr>
              <a:t>    &lt;script defer </a:t>
            </a:r>
            <a:r>
              <a:rPr lang="en-IN" sz="1000" dirty="0" err="1">
                <a:solidFill>
                  <a:srgbClr val="FF0000"/>
                </a:solidFill>
              </a:rPr>
              <a:t>src</a:t>
            </a:r>
            <a:r>
              <a:rPr lang="en-IN" sz="1000" dirty="0">
                <a:solidFill>
                  <a:srgbClr val="FF0000"/>
                </a:solidFill>
              </a:rPr>
              <a:t>="http://localhost:4000/socket.io/socket.io.js"&gt;&lt;/script&gt;</a:t>
            </a:r>
            <a:endParaRPr lang="en-US" sz="1000" dirty="0">
              <a:solidFill>
                <a:srgbClr val="FF0000"/>
              </a:solidFill>
            </a:endParaRPr>
          </a:p>
          <a:p>
            <a:r>
              <a:rPr lang="en-IN" sz="1000" dirty="0">
                <a:solidFill>
                  <a:srgbClr val="FF0000"/>
                </a:solidFill>
              </a:rPr>
              <a:t>    &lt;script defer </a:t>
            </a:r>
            <a:r>
              <a:rPr lang="en-IN" sz="1000" dirty="0" err="1">
                <a:solidFill>
                  <a:srgbClr val="FF0000"/>
                </a:solidFill>
              </a:rPr>
              <a:t>src</a:t>
            </a:r>
            <a:r>
              <a:rPr lang="en-IN" sz="1000" dirty="0">
                <a:solidFill>
                  <a:srgbClr val="FF0000"/>
                </a:solidFill>
              </a:rPr>
              <a:t>="</a:t>
            </a:r>
            <a:r>
              <a:rPr lang="en-IN" sz="1000" dirty="0" err="1">
                <a:solidFill>
                  <a:srgbClr val="FF0000"/>
                </a:solidFill>
              </a:rPr>
              <a:t>js</a:t>
            </a:r>
            <a:r>
              <a:rPr lang="en-IN" sz="1000" dirty="0">
                <a:solidFill>
                  <a:srgbClr val="FF0000"/>
                </a:solidFill>
              </a:rPr>
              <a:t>/client.js"&gt;&lt;/script&gt;</a:t>
            </a:r>
            <a:endParaRPr lang="en-US" sz="1000" dirty="0">
              <a:solidFill>
                <a:srgbClr val="FF0000"/>
              </a:solidFill>
            </a:endParaRPr>
          </a:p>
          <a:p>
            <a:r>
              <a:rPr lang="en-IN" sz="1000" dirty="0">
                <a:solidFill>
                  <a:srgbClr val="FF0000"/>
                </a:solidFill>
              </a:rPr>
              <a:t>    &lt;link </a:t>
            </a:r>
            <a:r>
              <a:rPr lang="en-IN" sz="1000" dirty="0" err="1">
                <a:solidFill>
                  <a:srgbClr val="FF0000"/>
                </a:solidFill>
              </a:rPr>
              <a:t>rel</a:t>
            </a:r>
            <a:r>
              <a:rPr lang="en-IN" sz="1000" dirty="0">
                <a:solidFill>
                  <a:srgbClr val="FF0000"/>
                </a:solidFill>
              </a:rPr>
              <a:t>="</a:t>
            </a:r>
            <a:r>
              <a:rPr lang="en-IN" sz="1000" dirty="0" err="1">
                <a:solidFill>
                  <a:srgbClr val="FF0000"/>
                </a:solidFill>
              </a:rPr>
              <a:t>stylesheet</a:t>
            </a:r>
            <a:r>
              <a:rPr lang="en-IN" sz="1000" dirty="0">
                <a:solidFill>
                  <a:srgbClr val="FF0000"/>
                </a:solidFill>
              </a:rPr>
              <a:t>" </a:t>
            </a:r>
            <a:r>
              <a:rPr lang="en-IN" sz="1000" dirty="0" err="1">
                <a:solidFill>
                  <a:srgbClr val="FF0000"/>
                </a:solidFill>
              </a:rPr>
              <a:t>href</a:t>
            </a:r>
            <a:r>
              <a:rPr lang="en-IN" sz="1000" dirty="0">
                <a:solidFill>
                  <a:srgbClr val="FF0000"/>
                </a:solidFill>
              </a:rPr>
              <a:t>="</a:t>
            </a:r>
            <a:r>
              <a:rPr lang="en-IN" sz="1000" dirty="0" err="1">
                <a:solidFill>
                  <a:srgbClr val="FF0000"/>
                </a:solidFill>
              </a:rPr>
              <a:t>css</a:t>
            </a:r>
            <a:r>
              <a:rPr lang="en-IN" sz="1000" dirty="0">
                <a:solidFill>
                  <a:srgbClr val="FF0000"/>
                </a:solidFill>
              </a:rPr>
              <a:t>/style.css"&gt;</a:t>
            </a:r>
            <a:endParaRPr lang="en-US" sz="1000" dirty="0">
              <a:solidFill>
                <a:srgbClr val="FF0000"/>
              </a:solidFill>
            </a:endParaRPr>
          </a:p>
          <a:p>
            <a:r>
              <a:rPr lang="en-IN" sz="1000" dirty="0">
                <a:solidFill>
                  <a:srgbClr val="FF0000"/>
                </a:solidFill>
              </a:rPr>
              <a:t>&lt;/head&gt;</a:t>
            </a:r>
            <a:endParaRPr lang="en-US" sz="1000" dirty="0">
              <a:solidFill>
                <a:srgbClr val="FF0000"/>
              </a:solidFill>
            </a:endParaRPr>
          </a:p>
          <a:p>
            <a:r>
              <a:rPr lang="en-IN" sz="1000" dirty="0">
                <a:solidFill>
                  <a:srgbClr val="FF0000"/>
                </a:solidFill>
              </a:rPr>
              <a:t> </a:t>
            </a:r>
            <a:endParaRPr lang="en-US" sz="1000" dirty="0">
              <a:solidFill>
                <a:srgbClr val="FF0000"/>
              </a:solidFill>
            </a:endParaRPr>
          </a:p>
          <a:p>
            <a:r>
              <a:rPr lang="en-IN" sz="1000" dirty="0">
                <a:solidFill>
                  <a:srgbClr val="FF0000"/>
                </a:solidFill>
              </a:rPr>
              <a:t>&lt;body&gt;</a:t>
            </a:r>
            <a:endParaRPr lang="en-US" sz="1000" dirty="0">
              <a:solidFill>
                <a:srgbClr val="FF0000"/>
              </a:solidFill>
            </a:endParaRPr>
          </a:p>
          <a:p>
            <a:r>
              <a:rPr lang="en-IN" sz="1000" dirty="0">
                <a:solidFill>
                  <a:srgbClr val="FF0000"/>
                </a:solidFill>
              </a:rPr>
              <a:t>    &lt;</a:t>
            </a:r>
            <a:r>
              <a:rPr lang="en-IN" sz="1000" dirty="0" err="1">
                <a:solidFill>
                  <a:srgbClr val="FF0000"/>
                </a:solidFill>
              </a:rPr>
              <a:t>nav</a:t>
            </a:r>
            <a:r>
              <a:rPr lang="en-IN" sz="1000" dirty="0">
                <a:solidFill>
                  <a:srgbClr val="FF0000"/>
                </a:solidFill>
              </a:rPr>
              <a:t>&gt;</a:t>
            </a:r>
            <a:endParaRPr lang="en-US" sz="1000" dirty="0">
              <a:solidFill>
                <a:srgbClr val="FF0000"/>
              </a:solidFill>
            </a:endParaRPr>
          </a:p>
          <a:p>
            <a:r>
              <a:rPr lang="en-IN" sz="1000" dirty="0">
                <a:solidFill>
                  <a:srgbClr val="FF0000"/>
                </a:solidFill>
              </a:rPr>
              <a:t>        </a:t>
            </a:r>
            <a:endParaRPr lang="en-US" sz="1000" dirty="0">
              <a:solidFill>
                <a:srgbClr val="FF0000"/>
              </a:solidFill>
            </a:endParaRPr>
          </a:p>
          <a:p>
            <a:r>
              <a:rPr lang="en-IN" sz="1000" dirty="0">
                <a:solidFill>
                  <a:srgbClr val="FF0000"/>
                </a:solidFill>
              </a:rPr>
              <a:t>        &lt;</a:t>
            </a:r>
            <a:r>
              <a:rPr lang="en-IN" sz="1000" dirty="0" err="1">
                <a:solidFill>
                  <a:srgbClr val="FF0000"/>
                </a:solidFill>
              </a:rPr>
              <a:t>img</a:t>
            </a:r>
            <a:r>
              <a:rPr lang="en-IN" sz="1000" dirty="0">
                <a:solidFill>
                  <a:srgbClr val="FF0000"/>
                </a:solidFill>
              </a:rPr>
              <a:t> class="logo" </a:t>
            </a:r>
            <a:r>
              <a:rPr lang="en-IN" sz="1000" dirty="0" err="1">
                <a:solidFill>
                  <a:srgbClr val="FF0000"/>
                </a:solidFill>
              </a:rPr>
              <a:t>src</a:t>
            </a:r>
            <a:r>
              <a:rPr lang="en-IN" sz="1000" dirty="0">
                <a:solidFill>
                  <a:srgbClr val="FF0000"/>
                </a:solidFill>
              </a:rPr>
              <a:t>="chat.png" alt=""&gt;   </a:t>
            </a:r>
            <a:endParaRPr lang="en-US" sz="1000" dirty="0">
              <a:solidFill>
                <a:srgbClr val="FF0000"/>
              </a:solidFill>
            </a:endParaRPr>
          </a:p>
          <a:p>
            <a:r>
              <a:rPr lang="en-IN" sz="1000" dirty="0">
                <a:solidFill>
                  <a:srgbClr val="FF0000"/>
                </a:solidFill>
              </a:rPr>
              <a:t>        &lt;h1&gt;Welcome to I-CHAT&lt;/h1&gt;</a:t>
            </a:r>
            <a:endParaRPr lang="en-US" sz="1000" dirty="0">
              <a:solidFill>
                <a:srgbClr val="FF0000"/>
              </a:solidFill>
            </a:endParaRPr>
          </a:p>
          <a:p>
            <a:r>
              <a:rPr lang="en-IN" sz="1000" dirty="0">
                <a:solidFill>
                  <a:srgbClr val="FF0000"/>
                </a:solidFill>
              </a:rPr>
              <a:t>    </a:t>
            </a:r>
            <a:endParaRPr lang="en-US" sz="1000" dirty="0">
              <a:solidFill>
                <a:srgbClr val="FF0000"/>
              </a:solidFill>
            </a:endParaRPr>
          </a:p>
          <a:p>
            <a:r>
              <a:rPr lang="en-IN" sz="1000" dirty="0">
                <a:solidFill>
                  <a:srgbClr val="FF0000"/>
                </a:solidFill>
              </a:rPr>
              <a:t>    &lt;/</a:t>
            </a:r>
            <a:r>
              <a:rPr lang="en-IN" sz="1000" dirty="0" err="1">
                <a:solidFill>
                  <a:srgbClr val="FF0000"/>
                </a:solidFill>
              </a:rPr>
              <a:t>nav</a:t>
            </a:r>
            <a:r>
              <a:rPr lang="en-IN" sz="1000" dirty="0">
                <a:solidFill>
                  <a:srgbClr val="FF0000"/>
                </a:solidFill>
              </a:rPr>
              <a:t>&gt;</a:t>
            </a:r>
            <a:endParaRPr lang="en-US" sz="1000" dirty="0">
              <a:solidFill>
                <a:srgbClr val="FF0000"/>
              </a:solidFill>
            </a:endParaRPr>
          </a:p>
          <a:p>
            <a:r>
              <a:rPr lang="en-IN" sz="1000" dirty="0">
                <a:solidFill>
                  <a:srgbClr val="FF0000"/>
                </a:solidFill>
              </a:rPr>
              <a:t>    &lt;div class="container"&gt;</a:t>
            </a:r>
            <a:endParaRPr lang="en-US" sz="1000" dirty="0">
              <a:solidFill>
                <a:srgbClr val="FF0000"/>
              </a:solidFill>
            </a:endParaRPr>
          </a:p>
          <a:p>
            <a:r>
              <a:rPr lang="en-IN" sz="1000" dirty="0">
                <a:solidFill>
                  <a:srgbClr val="FF0000"/>
                </a:solidFill>
              </a:rPr>
              <a:t>        &lt;div id="block"&gt;</a:t>
            </a:r>
            <a:endParaRPr lang="en-US" sz="1000" dirty="0">
              <a:solidFill>
                <a:srgbClr val="FF0000"/>
              </a:solidFill>
            </a:endParaRPr>
          </a:p>
          <a:p>
            <a:r>
              <a:rPr lang="en-IN" sz="1000" dirty="0">
                <a:solidFill>
                  <a:srgbClr val="FF0000"/>
                </a:solidFill>
              </a:rPr>
              <a:t>            &lt;p id="</a:t>
            </a:r>
            <a:r>
              <a:rPr lang="en-IN" sz="1000" dirty="0" err="1">
                <a:solidFill>
                  <a:srgbClr val="FF0000"/>
                </a:solidFill>
              </a:rPr>
              <a:t>encryp</a:t>
            </a:r>
            <a:r>
              <a:rPr lang="en-IN" sz="1000" dirty="0">
                <a:solidFill>
                  <a:srgbClr val="FF0000"/>
                </a:solidFill>
              </a:rPr>
              <a:t>"&gt; </a:t>
            </a:r>
            <a:r>
              <a:rPr lang="en-IN" sz="1000" dirty="0" err="1">
                <a:solidFill>
                  <a:srgbClr val="FF0000"/>
                </a:solidFill>
              </a:rPr>
              <a:t>Messeges</a:t>
            </a:r>
            <a:r>
              <a:rPr lang="en-IN" sz="1000" dirty="0">
                <a:solidFill>
                  <a:srgbClr val="FF0000"/>
                </a:solidFill>
              </a:rPr>
              <a:t> to this chat are end-to-end encrypted.&lt;/p&gt;</a:t>
            </a:r>
            <a:endParaRPr lang="en-US" sz="1000" dirty="0">
              <a:solidFill>
                <a:srgbClr val="FF0000"/>
              </a:solidFill>
            </a:endParaRPr>
          </a:p>
          <a:p>
            <a:r>
              <a:rPr lang="en-IN" sz="1000" dirty="0">
                <a:solidFill>
                  <a:srgbClr val="FF0000"/>
                </a:solidFill>
              </a:rPr>
              <a:t>        &lt;/div&gt;</a:t>
            </a:r>
            <a:endParaRPr lang="en-US" sz="1000" dirty="0">
              <a:solidFill>
                <a:srgbClr val="FF0000"/>
              </a:solidFill>
            </a:endParaRPr>
          </a:p>
          <a:p>
            <a:r>
              <a:rPr lang="en-IN" sz="1000" dirty="0">
                <a:solidFill>
                  <a:srgbClr val="FF0000"/>
                </a:solidFill>
              </a:rPr>
              <a:t>    &lt;/div&gt;</a:t>
            </a:r>
            <a:endParaRPr lang="en-US" sz="1000" dirty="0">
              <a:solidFill>
                <a:srgbClr val="FF0000"/>
              </a:solidFill>
            </a:endParaRPr>
          </a:p>
          <a:p>
            <a:r>
              <a:rPr lang="en-IN" sz="1000" dirty="0">
                <a:solidFill>
                  <a:srgbClr val="FF0000"/>
                </a:solidFill>
              </a:rPr>
              <a:t>   </a:t>
            </a:r>
            <a:endParaRPr lang="en-US" sz="1000" dirty="0">
              <a:solidFill>
                <a:srgbClr val="FF0000"/>
              </a:solidFill>
            </a:endParaRPr>
          </a:p>
          <a:p>
            <a:r>
              <a:rPr lang="en-IN" sz="1000" dirty="0">
                <a:solidFill>
                  <a:srgbClr val="FF0000"/>
                </a:solidFill>
              </a:rPr>
              <a:t> </a:t>
            </a:r>
            <a:endParaRPr lang="en-US" sz="1000" dirty="0">
              <a:solidFill>
                <a:srgbClr val="FF0000"/>
              </a:solidFill>
            </a:endParaRPr>
          </a:p>
          <a:p>
            <a:r>
              <a:rPr lang="en-IN" sz="1000" dirty="0">
                <a:solidFill>
                  <a:srgbClr val="FF0000"/>
                </a:solidFill>
              </a:rPr>
              <a:t>       &lt;div class="send"&gt;</a:t>
            </a:r>
            <a:endParaRPr lang="en-US" sz="1000" dirty="0">
              <a:solidFill>
                <a:srgbClr val="FF0000"/>
              </a:solidFill>
            </a:endParaRPr>
          </a:p>
          <a:p>
            <a:r>
              <a:rPr lang="en-IN" sz="1000" dirty="0">
                <a:solidFill>
                  <a:srgbClr val="FF0000"/>
                </a:solidFill>
              </a:rPr>
              <a:t>           </a:t>
            </a:r>
            <a:endParaRPr lang="en-US" sz="1000" dirty="0">
              <a:solidFill>
                <a:srgbClr val="FF0000"/>
              </a:solidFill>
            </a:endParaRPr>
          </a:p>
          <a:p>
            <a:r>
              <a:rPr lang="en-IN" sz="1000" dirty="0">
                <a:solidFill>
                  <a:srgbClr val="FF0000"/>
                </a:solidFill>
              </a:rPr>
              <a:t>           &lt;form action="#" id="send-container"&gt;</a:t>
            </a:r>
            <a:endParaRPr lang="en-US" sz="1000" dirty="0">
              <a:solidFill>
                <a:srgbClr val="FF0000"/>
              </a:solidFill>
            </a:endParaRPr>
          </a:p>
          <a:p>
            <a:r>
              <a:rPr lang="en-IN" sz="1000" dirty="0">
                <a:solidFill>
                  <a:srgbClr val="FF0000"/>
                </a:solidFill>
              </a:rPr>
              <a:t>               &lt;input type="text" name="</a:t>
            </a:r>
            <a:r>
              <a:rPr lang="en-IN" sz="1000" dirty="0" err="1">
                <a:solidFill>
                  <a:srgbClr val="FF0000"/>
                </a:solidFill>
              </a:rPr>
              <a:t>messageInp</a:t>
            </a:r>
            <a:r>
              <a:rPr lang="en-IN" sz="1000" dirty="0">
                <a:solidFill>
                  <a:srgbClr val="FF0000"/>
                </a:solidFill>
              </a:rPr>
              <a:t>" id="</a:t>
            </a:r>
            <a:r>
              <a:rPr lang="en-IN" sz="1000" dirty="0" err="1">
                <a:solidFill>
                  <a:srgbClr val="FF0000"/>
                </a:solidFill>
              </a:rPr>
              <a:t>messageInp</a:t>
            </a:r>
            <a:r>
              <a:rPr lang="en-IN" sz="1000" dirty="0">
                <a:solidFill>
                  <a:srgbClr val="FF0000"/>
                </a:solidFill>
              </a:rPr>
              <a:t>"&gt;</a:t>
            </a:r>
            <a:endParaRPr lang="en-US" sz="1000" dirty="0">
              <a:solidFill>
                <a:srgbClr val="FF0000"/>
              </a:solidFill>
            </a:endParaRPr>
          </a:p>
          <a:p>
            <a:r>
              <a:rPr lang="en-IN" sz="1000" dirty="0">
                <a:solidFill>
                  <a:srgbClr val="FF0000"/>
                </a:solidFill>
              </a:rPr>
              <a:t>               &lt;button class="</a:t>
            </a:r>
            <a:r>
              <a:rPr lang="en-IN" sz="1000" dirty="0" err="1">
                <a:solidFill>
                  <a:srgbClr val="FF0000"/>
                </a:solidFill>
              </a:rPr>
              <a:t>btn</a:t>
            </a:r>
            <a:r>
              <a:rPr lang="en-IN" sz="1000" dirty="0">
                <a:solidFill>
                  <a:srgbClr val="FF0000"/>
                </a:solidFill>
              </a:rPr>
              <a:t>" type="submit"&gt;Send&lt;/button&gt;</a:t>
            </a:r>
            <a:endParaRPr lang="en-US" sz="1000" dirty="0">
              <a:solidFill>
                <a:srgbClr val="FF0000"/>
              </a:solidFill>
            </a:endParaRPr>
          </a:p>
          <a:p>
            <a:r>
              <a:rPr lang="en-IN" sz="1000" dirty="0">
                <a:solidFill>
                  <a:srgbClr val="FF0000"/>
                </a:solidFill>
              </a:rPr>
              <a:t>         </a:t>
            </a:r>
            <a:endParaRPr lang="en-US" sz="1000" dirty="0">
              <a:solidFill>
                <a:srgbClr val="FF0000"/>
              </a:solidFill>
            </a:endParaRPr>
          </a:p>
          <a:p>
            <a:r>
              <a:rPr lang="en-IN" sz="1000" dirty="0">
                <a:solidFill>
                  <a:srgbClr val="FF0000"/>
                </a:solidFill>
              </a:rPr>
              <a:t>           &lt;/form&gt;</a:t>
            </a:r>
            <a:endParaRPr lang="en-US" sz="1000" dirty="0">
              <a:solidFill>
                <a:srgbClr val="FF0000"/>
              </a:solidFill>
            </a:endParaRPr>
          </a:p>
          <a:p>
            <a:r>
              <a:rPr lang="en-IN" sz="1000" dirty="0">
                <a:solidFill>
                  <a:srgbClr val="FF0000"/>
                </a:solidFill>
              </a:rPr>
              <a:t>       &lt;/div&gt;</a:t>
            </a:r>
            <a:endParaRPr lang="en-US" sz="1000" dirty="0">
              <a:solidFill>
                <a:srgbClr val="FF0000"/>
              </a:solidFill>
            </a:endParaRPr>
          </a:p>
          <a:p>
            <a:r>
              <a:rPr lang="en-IN" sz="1000" dirty="0">
                <a:solidFill>
                  <a:srgbClr val="FF0000"/>
                </a:solidFill>
              </a:rPr>
              <a:t>    </a:t>
            </a:r>
            <a:endParaRPr lang="en-US" sz="1000" dirty="0">
              <a:solidFill>
                <a:srgbClr val="FF0000"/>
              </a:solidFill>
            </a:endParaRPr>
          </a:p>
          <a:p>
            <a:r>
              <a:rPr lang="en-IN" sz="1000" dirty="0">
                <a:solidFill>
                  <a:srgbClr val="FF0000"/>
                </a:solidFill>
              </a:rPr>
              <a:t>&lt;/body&gt;</a:t>
            </a:r>
            <a:endParaRPr lang="en-US" sz="1000" dirty="0">
              <a:solidFill>
                <a:srgbClr val="FF0000"/>
              </a:solidFill>
            </a:endParaRPr>
          </a:p>
          <a:p>
            <a:r>
              <a:rPr lang="en-IN" sz="1000" dirty="0">
                <a:solidFill>
                  <a:srgbClr val="FF0000"/>
                </a:solidFill>
              </a:rPr>
              <a:t>&lt;/html&gt;</a:t>
            </a:r>
            <a:endParaRPr lang="en-US" sz="1000" dirty="0">
              <a:solidFill>
                <a:srgbClr val="FF0000"/>
              </a:solidFill>
            </a:endParaRPr>
          </a:p>
          <a:p>
            <a:endParaRPr lang="en-US" sz="1000" dirty="0">
              <a:solidFill>
                <a:srgbClr val="FF0000"/>
              </a:solidFill>
            </a:endParaRPr>
          </a:p>
        </p:txBody>
      </p:sp>
    </p:spTree>
    <p:extLst>
      <p:ext uri="{BB962C8B-B14F-4D97-AF65-F5344CB8AC3E}">
        <p14:creationId xmlns:p14="http://schemas.microsoft.com/office/powerpoint/2010/main" val="2196721805"/>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descr="C:\Users\Swati Saxena\Pictures\Screenshots\Screenshot (31).png"/>
          <p:cNvPicPr/>
          <p:nvPr/>
        </p:nvPicPr>
        <p:blipFill rotWithShape="1">
          <a:blip r:embed="rId2" cstate="print">
            <a:extLst>
              <a:ext uri="{28A0092B-C50C-407E-A947-70E740481C1C}">
                <a14:useLocalDpi xmlns:a14="http://schemas.microsoft.com/office/drawing/2010/main" val="0"/>
              </a:ext>
            </a:extLst>
          </a:blip>
          <a:srcRect t="8567" b="4847"/>
          <a:stretch/>
        </p:blipFill>
        <p:spPr bwMode="auto">
          <a:xfrm>
            <a:off x="195941" y="738231"/>
            <a:ext cx="11707586" cy="5645792"/>
          </a:xfrm>
          <a:prstGeom prst="rect">
            <a:avLst/>
          </a:prstGeom>
          <a:noFill/>
          <a:ln>
            <a:noFill/>
          </a:ln>
        </p:spPr>
      </p:pic>
      <p:sp>
        <p:nvSpPr>
          <p:cNvPr id="14" name="TextBox 13"/>
          <p:cNvSpPr txBox="1"/>
          <p:nvPr/>
        </p:nvSpPr>
        <p:spPr>
          <a:xfrm>
            <a:off x="8082646" y="1019155"/>
            <a:ext cx="3298368" cy="830997"/>
          </a:xfrm>
          <a:prstGeom prst="rect">
            <a:avLst/>
          </a:prstGeom>
          <a:solidFill>
            <a:schemeClr val="bg1"/>
          </a:solidFill>
        </p:spPr>
        <p:txBody>
          <a:bodyPr wrap="square" rtlCol="0">
            <a:spAutoFit/>
          </a:bodyPr>
          <a:lstStyle/>
          <a:p>
            <a:r>
              <a:rPr lang="en-US" sz="2400" dirty="0">
                <a:solidFill>
                  <a:srgbClr val="FF0000"/>
                </a:solidFill>
                <a:latin typeface="Arial" pitchFamily="34" charset="0"/>
                <a:cs typeface="Arial" pitchFamily="34" charset="0"/>
              </a:rPr>
              <a:t>This is the icon used for our I-chat app</a:t>
            </a:r>
          </a:p>
        </p:txBody>
      </p:sp>
      <p:sp>
        <p:nvSpPr>
          <p:cNvPr id="15" name="Right Arrow 14"/>
          <p:cNvSpPr/>
          <p:nvPr/>
        </p:nvSpPr>
        <p:spPr>
          <a:xfrm rot="10800000">
            <a:off x="6451793" y="832862"/>
            <a:ext cx="1155310" cy="269172"/>
          </a:xfrm>
          <a:prstGeom prst="rightArrow">
            <a:avLst>
              <a:gd name="adj1" fmla="val 50000"/>
              <a:gd name="adj2" fmla="val 11934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16" name="Rectangle 15"/>
          <p:cNvSpPr/>
          <p:nvPr/>
        </p:nvSpPr>
        <p:spPr>
          <a:xfrm>
            <a:off x="5519057" y="672193"/>
            <a:ext cx="932736" cy="69392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91114486"/>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descr="C:\Users\Swati Saxena\Pictures\Screenshots\Screenshot (31).png"/>
          <p:cNvPicPr/>
          <p:nvPr/>
        </p:nvPicPr>
        <p:blipFill rotWithShape="1">
          <a:blip r:embed="rId2" cstate="print">
            <a:extLst>
              <a:ext uri="{28A0092B-C50C-407E-A947-70E740481C1C}">
                <a14:useLocalDpi xmlns:a14="http://schemas.microsoft.com/office/drawing/2010/main" val="0"/>
              </a:ext>
            </a:extLst>
          </a:blip>
          <a:srcRect t="8568" b="5105"/>
          <a:stretch/>
        </p:blipFill>
        <p:spPr bwMode="auto">
          <a:xfrm>
            <a:off x="195941" y="738230"/>
            <a:ext cx="11707586" cy="5629014"/>
          </a:xfrm>
          <a:prstGeom prst="rect">
            <a:avLst/>
          </a:prstGeom>
          <a:noFill/>
          <a:ln>
            <a:noFill/>
          </a:ln>
        </p:spPr>
      </p:pic>
      <p:sp>
        <p:nvSpPr>
          <p:cNvPr id="14" name="TextBox 13"/>
          <p:cNvSpPr txBox="1"/>
          <p:nvPr/>
        </p:nvSpPr>
        <p:spPr>
          <a:xfrm>
            <a:off x="8070984" y="3024336"/>
            <a:ext cx="3298368" cy="830997"/>
          </a:xfrm>
          <a:prstGeom prst="rect">
            <a:avLst/>
          </a:prstGeom>
          <a:solidFill>
            <a:schemeClr val="bg1"/>
          </a:solidFill>
        </p:spPr>
        <p:txBody>
          <a:bodyPr wrap="square" rtlCol="0">
            <a:spAutoFit/>
          </a:bodyPr>
          <a:lstStyle/>
          <a:p>
            <a:r>
              <a:rPr lang="en-US" sz="2400" dirty="0">
                <a:solidFill>
                  <a:srgbClr val="FF0000"/>
                </a:solidFill>
                <a:latin typeface="Arial" pitchFamily="34" charset="0"/>
                <a:cs typeface="Arial" pitchFamily="34" charset="0"/>
              </a:rPr>
              <a:t>Header demonstrating the CSS used in this.</a:t>
            </a:r>
          </a:p>
        </p:txBody>
      </p:sp>
      <p:sp>
        <p:nvSpPr>
          <p:cNvPr id="15" name="Right Arrow 14"/>
          <p:cNvSpPr/>
          <p:nvPr/>
        </p:nvSpPr>
        <p:spPr>
          <a:xfrm rot="11745491">
            <a:off x="7493329" y="2358911"/>
            <a:ext cx="1155310" cy="269172"/>
          </a:xfrm>
          <a:prstGeom prst="rightArrow">
            <a:avLst>
              <a:gd name="adj1" fmla="val 50000"/>
              <a:gd name="adj2" fmla="val 11934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16" name="Rectangle 15"/>
          <p:cNvSpPr/>
          <p:nvPr/>
        </p:nvSpPr>
        <p:spPr>
          <a:xfrm>
            <a:off x="4588329" y="2118768"/>
            <a:ext cx="2726870" cy="47103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39496719"/>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descr="C:\Users\Swati Saxena\Pictures\Screenshots\Screenshot (31).png"/>
          <p:cNvPicPr/>
          <p:nvPr/>
        </p:nvPicPr>
        <p:blipFill rotWithShape="1">
          <a:blip r:embed="rId2" cstate="print">
            <a:extLst>
              <a:ext uri="{28A0092B-C50C-407E-A947-70E740481C1C}">
                <a14:useLocalDpi xmlns:a14="http://schemas.microsoft.com/office/drawing/2010/main" val="0"/>
              </a:ext>
            </a:extLst>
          </a:blip>
          <a:srcRect t="8053" b="5104"/>
          <a:stretch/>
        </p:blipFill>
        <p:spPr bwMode="auto">
          <a:xfrm>
            <a:off x="195941" y="704675"/>
            <a:ext cx="11707586" cy="5662570"/>
          </a:xfrm>
          <a:prstGeom prst="rect">
            <a:avLst/>
          </a:prstGeom>
          <a:noFill/>
          <a:ln>
            <a:noFill/>
          </a:ln>
        </p:spPr>
      </p:pic>
      <p:sp>
        <p:nvSpPr>
          <p:cNvPr id="14" name="TextBox 13"/>
          <p:cNvSpPr txBox="1"/>
          <p:nvPr/>
        </p:nvSpPr>
        <p:spPr>
          <a:xfrm>
            <a:off x="7728084" y="3024335"/>
            <a:ext cx="3298368" cy="1200329"/>
          </a:xfrm>
          <a:prstGeom prst="rect">
            <a:avLst/>
          </a:prstGeom>
          <a:solidFill>
            <a:schemeClr val="bg1"/>
          </a:solidFill>
        </p:spPr>
        <p:txBody>
          <a:bodyPr wrap="square" rtlCol="0">
            <a:spAutoFit/>
          </a:bodyPr>
          <a:lstStyle/>
          <a:p>
            <a:r>
              <a:rPr lang="en-US" sz="2400" dirty="0">
                <a:solidFill>
                  <a:srgbClr val="FF0000"/>
                </a:solidFill>
                <a:latin typeface="Arial" pitchFamily="34" charset="0"/>
                <a:cs typeface="Arial" pitchFamily="34" charset="0"/>
              </a:rPr>
              <a:t>Used Flex box to put all the elements in a container vertical view.</a:t>
            </a:r>
          </a:p>
        </p:txBody>
      </p:sp>
      <p:sp>
        <p:nvSpPr>
          <p:cNvPr id="16" name="Rectangle 15"/>
          <p:cNvSpPr/>
          <p:nvPr/>
        </p:nvSpPr>
        <p:spPr>
          <a:xfrm>
            <a:off x="837423" y="550397"/>
            <a:ext cx="10548258" cy="551905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5723633"/>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descr="C:\Users\Swati Saxena\Pictures\Screenshots\Screenshot (31).png"/>
          <p:cNvPicPr/>
          <p:nvPr/>
        </p:nvPicPr>
        <p:blipFill rotWithShape="1">
          <a:blip r:embed="rId2" cstate="print">
            <a:extLst>
              <a:ext uri="{28A0092B-C50C-407E-A947-70E740481C1C}">
                <a14:useLocalDpi xmlns:a14="http://schemas.microsoft.com/office/drawing/2010/main" val="0"/>
              </a:ext>
            </a:extLst>
          </a:blip>
          <a:srcRect t="8309" b="4590"/>
          <a:stretch/>
        </p:blipFill>
        <p:spPr bwMode="auto">
          <a:xfrm>
            <a:off x="195941" y="721453"/>
            <a:ext cx="11707586" cy="5679347"/>
          </a:xfrm>
          <a:prstGeom prst="rect">
            <a:avLst/>
          </a:prstGeom>
          <a:noFill/>
          <a:ln>
            <a:noFill/>
          </a:ln>
        </p:spPr>
      </p:pic>
      <p:sp>
        <p:nvSpPr>
          <p:cNvPr id="14" name="TextBox 13"/>
          <p:cNvSpPr txBox="1"/>
          <p:nvPr/>
        </p:nvSpPr>
        <p:spPr>
          <a:xfrm>
            <a:off x="697466" y="3330209"/>
            <a:ext cx="3298368" cy="830997"/>
          </a:xfrm>
          <a:prstGeom prst="rect">
            <a:avLst/>
          </a:prstGeom>
          <a:solidFill>
            <a:schemeClr val="bg1"/>
          </a:solidFill>
        </p:spPr>
        <p:txBody>
          <a:bodyPr wrap="square" rtlCol="0">
            <a:spAutoFit/>
          </a:bodyPr>
          <a:lstStyle/>
          <a:p>
            <a:r>
              <a:rPr lang="en-US" sz="2400" dirty="0">
                <a:solidFill>
                  <a:srgbClr val="FF0000"/>
                </a:solidFill>
                <a:latin typeface="Arial" pitchFamily="34" charset="0"/>
                <a:cs typeface="Arial" pitchFamily="34" charset="0"/>
              </a:rPr>
              <a:t>The form input area to type the message here</a:t>
            </a:r>
          </a:p>
        </p:txBody>
      </p:sp>
      <p:sp>
        <p:nvSpPr>
          <p:cNvPr id="16" name="Rectangle 15"/>
          <p:cNvSpPr/>
          <p:nvPr/>
        </p:nvSpPr>
        <p:spPr>
          <a:xfrm>
            <a:off x="2024157" y="5630970"/>
            <a:ext cx="7007700" cy="42693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ight Arrow 4"/>
          <p:cNvSpPr/>
          <p:nvPr/>
        </p:nvSpPr>
        <p:spPr>
          <a:xfrm rot="3296690">
            <a:off x="3581466" y="4919497"/>
            <a:ext cx="1155310" cy="269172"/>
          </a:xfrm>
          <a:prstGeom prst="rightArrow">
            <a:avLst>
              <a:gd name="adj1" fmla="val 50000"/>
              <a:gd name="adj2" fmla="val 11934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6" name="TextBox 5"/>
          <p:cNvSpPr txBox="1"/>
          <p:nvPr/>
        </p:nvSpPr>
        <p:spPr>
          <a:xfrm>
            <a:off x="7767284" y="2839670"/>
            <a:ext cx="3298368" cy="1200329"/>
          </a:xfrm>
          <a:prstGeom prst="rect">
            <a:avLst/>
          </a:prstGeom>
          <a:solidFill>
            <a:schemeClr val="bg1"/>
          </a:solidFill>
        </p:spPr>
        <p:txBody>
          <a:bodyPr wrap="square" rtlCol="0">
            <a:spAutoFit/>
          </a:bodyPr>
          <a:lstStyle/>
          <a:p>
            <a:r>
              <a:rPr lang="en-US" sz="2400" dirty="0">
                <a:solidFill>
                  <a:srgbClr val="FF0000"/>
                </a:solidFill>
                <a:latin typeface="Arial" pitchFamily="34" charset="0"/>
                <a:cs typeface="Arial" pitchFamily="34" charset="0"/>
              </a:rPr>
              <a:t>The form submit button to send the typed message.</a:t>
            </a:r>
          </a:p>
        </p:txBody>
      </p:sp>
      <p:sp>
        <p:nvSpPr>
          <p:cNvPr id="7" name="Right Arrow 6"/>
          <p:cNvSpPr/>
          <p:nvPr/>
        </p:nvSpPr>
        <p:spPr>
          <a:xfrm rot="5954775">
            <a:off x="8838813" y="4772849"/>
            <a:ext cx="1155310" cy="269172"/>
          </a:xfrm>
          <a:prstGeom prst="rightArrow">
            <a:avLst>
              <a:gd name="adj1" fmla="val 50000"/>
              <a:gd name="adj2" fmla="val 11934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8" name="Rectangle 7"/>
          <p:cNvSpPr/>
          <p:nvPr/>
        </p:nvSpPr>
        <p:spPr>
          <a:xfrm>
            <a:off x="9074388" y="5630970"/>
            <a:ext cx="897748" cy="42693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0508913"/>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w: Right 3">
            <a:extLst>
              <a:ext uri="{FF2B5EF4-FFF2-40B4-BE49-F238E27FC236}">
                <a16:creationId xmlns:a16="http://schemas.microsoft.com/office/drawing/2014/main" id="{C36BFC3A-BBCB-4483-97F4-A7D260E47D1F}"/>
              </a:ext>
            </a:extLst>
          </p:cNvPr>
          <p:cNvSpPr/>
          <p:nvPr/>
        </p:nvSpPr>
        <p:spPr>
          <a:xfrm>
            <a:off x="7778839" y="5640946"/>
            <a:ext cx="3735446" cy="898454"/>
          </a:xfrm>
          <a:prstGeom prst="rightArrow">
            <a:avLst>
              <a:gd name="adj1" fmla="val 50000"/>
              <a:gd name="adj2" fmla="val 88001"/>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pic>
        <p:nvPicPr>
          <p:cNvPr id="4098" name="Picture 2" descr="C:\Users\This pc\Desktop\what-is-implementa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698" y="115911"/>
            <a:ext cx="11552350" cy="4871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8130096"/>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64CFD-C838-4650-819A-F53A3B2F122D}"/>
              </a:ext>
            </a:extLst>
          </p:cNvPr>
          <p:cNvSpPr>
            <a:spLocks noGrp="1"/>
          </p:cNvSpPr>
          <p:nvPr>
            <p:ph type="title"/>
          </p:nvPr>
        </p:nvSpPr>
        <p:spPr>
          <a:xfrm>
            <a:off x="155575" y="233779"/>
            <a:ext cx="9692640" cy="949414"/>
          </a:xfrm>
          <a:effectLst>
            <a:outerShdw blurRad="50800" dist="38100" algn="l" rotWithShape="0">
              <a:prstClr val="black">
                <a:alpha val="40000"/>
              </a:prstClr>
            </a:outerShdw>
          </a:effectLst>
        </p:spPr>
        <p:txBody>
          <a:bodyPr>
            <a:normAutofit/>
          </a:bodyPr>
          <a:lstStyle/>
          <a:p>
            <a:pPr algn="ctr"/>
            <a:r>
              <a:rPr lang="en-IN" sz="5400" b="1" cap="none" dirty="0">
                <a:solidFill>
                  <a:srgbClr val="00B0F0"/>
                </a:solidFill>
                <a:effectLst>
                  <a:outerShdw blurRad="38100" dist="38100" dir="2700000" algn="tl">
                    <a:srgbClr val="000000">
                      <a:alpha val="43137"/>
                    </a:srgbClr>
                  </a:outerShdw>
                </a:effectLst>
                <a:latin typeface="Calibri" pitchFamily="34" charset="0"/>
                <a:ea typeface="Verdana" pitchFamily="34" charset="0"/>
                <a:cs typeface="Calibri" pitchFamily="34" charset="0"/>
              </a:rPr>
              <a:t>PROBLEM STATEMENT</a:t>
            </a:r>
          </a:p>
        </p:txBody>
      </p:sp>
      <p:sp>
        <p:nvSpPr>
          <p:cNvPr id="5" name="TextBox 4">
            <a:extLst>
              <a:ext uri="{FF2B5EF4-FFF2-40B4-BE49-F238E27FC236}">
                <a16:creationId xmlns:a16="http://schemas.microsoft.com/office/drawing/2014/main" id="{CF8E5B6B-0905-4B1E-B6D0-ED233F9FDFEB}"/>
              </a:ext>
            </a:extLst>
          </p:cNvPr>
          <p:cNvSpPr txBox="1"/>
          <p:nvPr/>
        </p:nvSpPr>
        <p:spPr>
          <a:xfrm>
            <a:off x="2024111" y="2396971"/>
            <a:ext cx="7865615" cy="369332"/>
          </a:xfrm>
          <a:prstGeom prst="rect">
            <a:avLst/>
          </a:prstGeom>
          <a:noFill/>
        </p:spPr>
        <p:txBody>
          <a:bodyPr wrap="square" rtlCol="0">
            <a:spAutoFit/>
          </a:bodyPr>
          <a:lstStyle/>
          <a:p>
            <a:endParaRPr lang="en-IN" dirty="0"/>
          </a:p>
        </p:txBody>
      </p:sp>
      <p:sp>
        <p:nvSpPr>
          <p:cNvPr id="6" name="TextBox 5">
            <a:extLst>
              <a:ext uri="{FF2B5EF4-FFF2-40B4-BE49-F238E27FC236}">
                <a16:creationId xmlns:a16="http://schemas.microsoft.com/office/drawing/2014/main" id="{FA70756F-56F3-4612-8C97-DE44E42A9FF7}"/>
              </a:ext>
            </a:extLst>
          </p:cNvPr>
          <p:cNvSpPr txBox="1"/>
          <p:nvPr/>
        </p:nvSpPr>
        <p:spPr>
          <a:xfrm>
            <a:off x="612778" y="2528840"/>
            <a:ext cx="10979785" cy="3785652"/>
          </a:xfrm>
          <a:prstGeom prst="rect">
            <a:avLst/>
          </a:prstGeom>
          <a:noFill/>
        </p:spPr>
        <p:txBody>
          <a:bodyPr wrap="square" rtlCol="0">
            <a:spAutoFit/>
          </a:bodyPr>
          <a:lstStyle/>
          <a:p>
            <a:r>
              <a:rPr lang="en-IN" sz="2400" dirty="0"/>
              <a:t>Communicating virtually with people is when individuals interact without being face-to-face but through words and texts that are sent at a higher speed than letters. We can share information, comment, and ask questions, develop social etiquette.</a:t>
            </a:r>
            <a:endParaRPr lang="en-US" sz="2400" dirty="0"/>
          </a:p>
          <a:p>
            <a:endParaRPr lang="en-IN" sz="2400" dirty="0"/>
          </a:p>
          <a:p>
            <a:r>
              <a:rPr lang="en-IN" sz="2400" dirty="0"/>
              <a:t>Communicating virtually make us elevate from being digitally literate to digitally fluent, collaborate using appropriate virtual tools and system and they are cost-effective too.</a:t>
            </a:r>
            <a:endParaRPr lang="en-US" sz="2400" dirty="0"/>
          </a:p>
          <a:p>
            <a:r>
              <a:rPr lang="en-IN" sz="2400" dirty="0"/>
              <a:t> </a:t>
            </a:r>
          </a:p>
          <a:p>
            <a:r>
              <a:rPr lang="en-IN" sz="2400" dirty="0"/>
              <a:t>So putting our efforts into this application, we are creating I-chat an online web - chat application.</a:t>
            </a:r>
            <a:endParaRPr lang="en-US" sz="2400" dirty="0"/>
          </a:p>
        </p:txBody>
      </p:sp>
      <p:sp>
        <p:nvSpPr>
          <p:cNvPr id="4" name="Rectangle 3"/>
          <p:cNvSpPr/>
          <p:nvPr/>
        </p:nvSpPr>
        <p:spPr>
          <a:xfrm>
            <a:off x="4351692" y="1538323"/>
            <a:ext cx="5953672" cy="646331"/>
          </a:xfrm>
          <a:prstGeom prst="rect">
            <a:avLst/>
          </a:prstGeom>
          <a:noFill/>
        </p:spPr>
        <p:txBody>
          <a:bodyPr wrap="square" lIns="91440" tIns="45720" rIns="91440" bIns="45720">
            <a:spAutoFit/>
            <a:scene3d>
              <a:camera prst="obliqueBottomLef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3600" b="1" cap="all" spc="0" dirty="0">
                <a:ln>
                  <a:solidFill>
                    <a:srgbClr val="FF0000"/>
                  </a:solidFill>
                </a:ln>
                <a:gradFill>
                  <a:gsLst>
                    <a:gs pos="0">
                      <a:srgbClr val="FF0000"/>
                    </a:gs>
                    <a:gs pos="30000">
                      <a:srgbClr val="66008F"/>
                    </a:gs>
                    <a:gs pos="64999">
                      <a:srgbClr val="BA0066"/>
                    </a:gs>
                    <a:gs pos="89999">
                      <a:srgbClr val="FF0000"/>
                    </a:gs>
                    <a:gs pos="100000">
                      <a:srgbClr val="FF8200"/>
                    </a:gs>
                  </a:gsLst>
                  <a:lin ang="5400000" scaled="0"/>
                </a:gradFill>
                <a:effectLst>
                  <a:outerShdw blurRad="19685" sx="1000" sy="1000" algn="tl" rotWithShape="0">
                    <a:schemeClr val="accent1">
                      <a:satMod val="130000"/>
                      <a:alpha val="0"/>
                    </a:schemeClr>
                  </a:outerShdw>
                  <a:reflection blurRad="6350" stA="22000" endPos="85000" dist="29997" dir="5400000" sy="-100000" algn="bl" rotWithShape="0"/>
                </a:effectLst>
              </a:rPr>
              <a:t>What are </a:t>
            </a:r>
            <a:r>
              <a:rPr lang="en-US" sz="3600" b="1" cap="all" dirty="0">
                <a:ln>
                  <a:solidFill>
                    <a:srgbClr val="FF0000"/>
                  </a:solidFill>
                </a:ln>
                <a:gradFill>
                  <a:gsLst>
                    <a:gs pos="0">
                      <a:srgbClr val="FF0000"/>
                    </a:gs>
                    <a:gs pos="30000">
                      <a:srgbClr val="66008F"/>
                    </a:gs>
                    <a:gs pos="64999">
                      <a:srgbClr val="BA0066"/>
                    </a:gs>
                    <a:gs pos="89999">
                      <a:srgbClr val="FF0000"/>
                    </a:gs>
                    <a:gs pos="100000">
                      <a:srgbClr val="FF8200"/>
                    </a:gs>
                  </a:gsLst>
                  <a:lin ang="5400000" scaled="0"/>
                </a:gradFill>
                <a:effectLst>
                  <a:outerShdw blurRad="19685" sx="1000" sy="1000" algn="tl" rotWithShape="0">
                    <a:schemeClr val="accent1">
                      <a:satMod val="130000"/>
                      <a:alpha val="0"/>
                    </a:schemeClr>
                  </a:outerShdw>
                  <a:reflection blurRad="6350" stA="22000" endPos="85000" dist="29997" dir="5400000" sy="-100000" algn="bl" rotWithShape="0"/>
                </a:effectLst>
              </a:rPr>
              <a:t>WE</a:t>
            </a:r>
            <a:r>
              <a:rPr lang="en-US" sz="3600" b="1" cap="all" spc="0" dirty="0">
                <a:ln>
                  <a:solidFill>
                    <a:srgbClr val="FF0000"/>
                  </a:solidFill>
                </a:ln>
                <a:gradFill>
                  <a:gsLst>
                    <a:gs pos="0">
                      <a:srgbClr val="FF0000"/>
                    </a:gs>
                    <a:gs pos="30000">
                      <a:srgbClr val="66008F"/>
                    </a:gs>
                    <a:gs pos="64999">
                      <a:srgbClr val="BA0066"/>
                    </a:gs>
                    <a:gs pos="89999">
                      <a:srgbClr val="FF0000"/>
                    </a:gs>
                    <a:gs pos="100000">
                      <a:srgbClr val="FF8200"/>
                    </a:gs>
                  </a:gsLst>
                  <a:lin ang="5400000" scaled="0"/>
                </a:gradFill>
                <a:effectLst>
                  <a:outerShdw blurRad="19685" sx="1000" sy="1000" algn="tl" rotWithShape="0">
                    <a:schemeClr val="accent1">
                      <a:satMod val="130000"/>
                      <a:alpha val="0"/>
                    </a:schemeClr>
                  </a:outerShdw>
                  <a:reflection blurRad="6350" stA="22000" endPos="85000" dist="29997" dir="5400000" sy="-100000" algn="bl" rotWithShape="0"/>
                </a:effectLst>
              </a:rPr>
              <a:t> creating</a:t>
            </a:r>
          </a:p>
        </p:txBody>
      </p:sp>
      <p:sp>
        <p:nvSpPr>
          <p:cNvPr id="7" name="AutoShape 2" descr="Download Thinking Photography Question Mark Man Stock HQ PNG Image |  FreePNGIm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4" descr="Download Thinking Photography Question Mark Man Stock HQ PNG Image |  FreePNGImg"/>
          <p:cNvSpPr>
            <a:spLocks noChangeAspect="1" noChangeArrowheads="1"/>
          </p:cNvSpPr>
          <p:nvPr/>
        </p:nvSpPr>
        <p:spPr bwMode="auto">
          <a:xfrm>
            <a:off x="307975" y="794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descr="Download Thinking Photography Question Mark Man Stock HQ PNG Image |  FreePNGImg"/>
          <p:cNvSpPr>
            <a:spLocks noChangeAspect="1" noChangeArrowheads="1"/>
          </p:cNvSpPr>
          <p:nvPr/>
        </p:nvSpPr>
        <p:spPr bwMode="auto">
          <a:xfrm>
            <a:off x="460375" y="16034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8" descr="Download Thinking Photography Question Mark Man Stock HQ PNG Image |  FreePNGImg"/>
          <p:cNvSpPr>
            <a:spLocks noChangeAspect="1" noChangeArrowheads="1"/>
          </p:cNvSpPr>
          <p:nvPr/>
        </p:nvSpPr>
        <p:spPr bwMode="auto">
          <a:xfrm>
            <a:off x="612775" y="31274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177" name="Picture 9" descr="C:\Users\This pc\Desktop\download.jf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487038">
            <a:off x="10384361" y="408978"/>
            <a:ext cx="1467168" cy="146716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002488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Rectangle 1"/>
          <p:cNvSpPr/>
          <p:nvPr/>
        </p:nvSpPr>
        <p:spPr>
          <a:xfrm>
            <a:off x="0" y="0"/>
            <a:ext cx="2170787" cy="923330"/>
          </a:xfrm>
          <a:prstGeom prst="rect">
            <a:avLst/>
          </a:prstGeom>
          <a:solidFill>
            <a:schemeClr val="tx1">
              <a:lumMod val="95000"/>
              <a:lumOff val="5000"/>
            </a:schemeClr>
          </a:solid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5400" b="1" cap="all" spc="0" dirty="0">
                <a:ln/>
                <a:solidFill>
                  <a:srgbClr val="FF0000"/>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rial Narrow" pitchFamily="34" charset="0"/>
              </a:rPr>
              <a:t>Step-1</a:t>
            </a:r>
          </a:p>
        </p:txBody>
      </p:sp>
      <p:sp>
        <p:nvSpPr>
          <p:cNvPr id="3" name="Rectangle 2"/>
          <p:cNvSpPr/>
          <p:nvPr/>
        </p:nvSpPr>
        <p:spPr>
          <a:xfrm>
            <a:off x="2349136" y="92779"/>
            <a:ext cx="9797144" cy="954107"/>
          </a:xfrm>
          <a:prstGeom prst="rect">
            <a:avLst/>
          </a:prstGeom>
        </p:spPr>
        <p:txBody>
          <a:bodyPr wrap="square">
            <a:spAutoFit/>
          </a:bodyPr>
          <a:lstStyle/>
          <a:p>
            <a:r>
              <a:rPr lang="en-IN" sz="2800" dirty="0">
                <a:solidFill>
                  <a:srgbClr val="FF0000"/>
                </a:solidFill>
                <a:latin typeface="Arial Narrow" pitchFamily="34" charset="0"/>
              </a:rPr>
              <a:t>Start the Project and Run commands to open node server in VS code editor’s  terminal .</a:t>
            </a:r>
          </a:p>
        </p:txBody>
      </p:sp>
      <p:pic>
        <p:nvPicPr>
          <p:cNvPr id="12" name="Picture 11" descr="C:\Users\Swati Saxena\Pictures\Screenshots\Screenshot (34).png"/>
          <p:cNvPicPr/>
          <p:nvPr/>
        </p:nvPicPr>
        <p:blipFill rotWithShape="1">
          <a:blip r:embed="rId2" cstate="print">
            <a:extLst>
              <a:ext uri="{28A0092B-C50C-407E-A947-70E740481C1C}">
                <a14:useLocalDpi xmlns:a14="http://schemas.microsoft.com/office/drawing/2010/main" val="0"/>
              </a:ext>
            </a:extLst>
          </a:blip>
          <a:srcRect b="4768"/>
          <a:stretch/>
        </p:blipFill>
        <p:spPr bwMode="auto">
          <a:xfrm>
            <a:off x="342899" y="1084308"/>
            <a:ext cx="11625943" cy="5358438"/>
          </a:xfrm>
          <a:prstGeom prst="rect">
            <a:avLst/>
          </a:prstGeom>
          <a:noFill/>
          <a:ln>
            <a:noFill/>
          </a:ln>
        </p:spPr>
      </p:pic>
    </p:spTree>
    <p:extLst>
      <p:ext uri="{BB962C8B-B14F-4D97-AF65-F5344CB8AC3E}">
        <p14:creationId xmlns:p14="http://schemas.microsoft.com/office/powerpoint/2010/main" val="1010582474"/>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66100B-A54F-4710-89B7-B820732BC5CD}"/>
              </a:ext>
            </a:extLst>
          </p:cNvPr>
          <p:cNvPicPr>
            <a:picLocks noChangeAspect="1"/>
          </p:cNvPicPr>
          <p:nvPr/>
        </p:nvPicPr>
        <p:blipFill>
          <a:blip r:embed="rId2"/>
          <a:stretch>
            <a:fillRect/>
          </a:stretch>
        </p:blipFill>
        <p:spPr>
          <a:xfrm>
            <a:off x="0" y="247650"/>
            <a:ext cx="12192000" cy="6362700"/>
          </a:xfrm>
          <a:prstGeom prst="rect">
            <a:avLst/>
          </a:prstGeom>
        </p:spPr>
      </p:pic>
    </p:spTree>
    <p:extLst>
      <p:ext uri="{BB962C8B-B14F-4D97-AF65-F5344CB8AC3E}">
        <p14:creationId xmlns:p14="http://schemas.microsoft.com/office/powerpoint/2010/main" val="21298301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35ACF7D-F422-415E-BD02-59E59D64052D}"/>
              </a:ext>
            </a:extLst>
          </p:cNvPr>
          <p:cNvPicPr>
            <a:picLocks noChangeAspect="1"/>
          </p:cNvPicPr>
          <p:nvPr/>
        </p:nvPicPr>
        <p:blipFill>
          <a:blip r:embed="rId2"/>
          <a:stretch>
            <a:fillRect/>
          </a:stretch>
        </p:blipFill>
        <p:spPr>
          <a:xfrm>
            <a:off x="0" y="157162"/>
            <a:ext cx="12192000" cy="6543675"/>
          </a:xfrm>
          <a:prstGeom prst="rect">
            <a:avLst/>
          </a:prstGeom>
        </p:spPr>
      </p:pic>
    </p:spTree>
    <p:extLst>
      <p:ext uri="{BB962C8B-B14F-4D97-AF65-F5344CB8AC3E}">
        <p14:creationId xmlns:p14="http://schemas.microsoft.com/office/powerpoint/2010/main" val="40843059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6DEC05E-ABF9-4F05-A67E-5CA7DE51D402}"/>
              </a:ext>
            </a:extLst>
          </p:cNvPr>
          <p:cNvPicPr>
            <a:picLocks noChangeAspect="1"/>
          </p:cNvPicPr>
          <p:nvPr/>
        </p:nvPicPr>
        <p:blipFill>
          <a:blip r:embed="rId2"/>
          <a:stretch>
            <a:fillRect/>
          </a:stretch>
        </p:blipFill>
        <p:spPr>
          <a:xfrm>
            <a:off x="0" y="247650"/>
            <a:ext cx="12192000" cy="6362700"/>
          </a:xfrm>
          <a:prstGeom prst="rect">
            <a:avLst/>
          </a:prstGeom>
        </p:spPr>
      </p:pic>
    </p:spTree>
    <p:extLst>
      <p:ext uri="{BB962C8B-B14F-4D97-AF65-F5344CB8AC3E}">
        <p14:creationId xmlns:p14="http://schemas.microsoft.com/office/powerpoint/2010/main" val="40611467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p:cNvSpPr/>
          <p:nvPr/>
        </p:nvSpPr>
        <p:spPr>
          <a:xfrm>
            <a:off x="0" y="-14592"/>
            <a:ext cx="2056269" cy="830997"/>
          </a:xfrm>
          <a:prstGeom prst="rect">
            <a:avLst/>
          </a:prstGeom>
          <a:solidFill>
            <a:schemeClr val="tx1">
              <a:lumMod val="95000"/>
              <a:lumOff val="5000"/>
            </a:schemeClr>
          </a:solid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4800" b="1" cap="all" dirty="0">
                <a:ln/>
                <a:solidFill>
                  <a:srgbClr val="FF0000"/>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rial Narrow" pitchFamily="34" charset="0"/>
              </a:rPr>
              <a:t>Step 2 </a:t>
            </a:r>
            <a:endParaRPr lang="en-US" sz="4800" b="1" cap="all" spc="0" dirty="0">
              <a:ln/>
              <a:solidFill>
                <a:srgbClr val="FF0000"/>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rial Narrow" pitchFamily="34" charset="0"/>
            </a:endParaRPr>
          </a:p>
        </p:txBody>
      </p:sp>
      <p:pic>
        <p:nvPicPr>
          <p:cNvPr id="9" name="Picture 8" descr="C:\Users\Swati Saxena\Pictures\Screenshots\Screenshot (41).png"/>
          <p:cNvPicPr/>
          <p:nvPr/>
        </p:nvPicPr>
        <p:blipFill rotWithShape="1">
          <a:blip r:embed="rId2" cstate="print">
            <a:extLst>
              <a:ext uri="{28A0092B-C50C-407E-A947-70E740481C1C}">
                <a14:useLocalDpi xmlns:a14="http://schemas.microsoft.com/office/drawing/2010/main" val="0"/>
              </a:ext>
            </a:extLst>
          </a:blip>
          <a:srcRect l="-45" t="7638" r="415" b="4765"/>
          <a:stretch/>
        </p:blipFill>
        <p:spPr bwMode="auto">
          <a:xfrm>
            <a:off x="1023456" y="914400"/>
            <a:ext cx="10453871" cy="5243119"/>
          </a:xfrm>
          <a:prstGeom prst="rect">
            <a:avLst/>
          </a:prstGeom>
          <a:noFill/>
          <a:ln>
            <a:noFill/>
          </a:ln>
        </p:spPr>
      </p:pic>
      <p:sp>
        <p:nvSpPr>
          <p:cNvPr id="4" name="Rectangle 3"/>
          <p:cNvSpPr/>
          <p:nvPr/>
        </p:nvSpPr>
        <p:spPr>
          <a:xfrm>
            <a:off x="2067844" y="85435"/>
            <a:ext cx="10315930" cy="661720"/>
          </a:xfrm>
          <a:prstGeom prst="rect">
            <a:avLst/>
          </a:prstGeom>
        </p:spPr>
        <p:txBody>
          <a:bodyPr wrap="square">
            <a:spAutoFit/>
          </a:bodyPr>
          <a:lstStyle/>
          <a:p>
            <a:r>
              <a:rPr lang="en-IN" sz="3700" b="1" dirty="0">
                <a:solidFill>
                  <a:srgbClr val="FF0000"/>
                </a:solidFill>
                <a:latin typeface="Arial Narrow" pitchFamily="34" charset="0"/>
              </a:rPr>
              <a:t>Server will Start and Open the Project in Web Browser</a:t>
            </a:r>
          </a:p>
        </p:txBody>
      </p:sp>
    </p:spTree>
    <p:extLst>
      <p:ext uri="{BB962C8B-B14F-4D97-AF65-F5344CB8AC3E}">
        <p14:creationId xmlns:p14="http://schemas.microsoft.com/office/powerpoint/2010/main" val="322133798"/>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descr="C:\Users\Swati Saxena\Pictures\Screenshots\Screenshot (41).png"/>
          <p:cNvPicPr/>
          <p:nvPr/>
        </p:nvPicPr>
        <p:blipFill rotWithShape="1">
          <a:blip r:embed="rId2" cstate="print">
            <a:extLst>
              <a:ext uri="{28A0092B-C50C-407E-A947-70E740481C1C}">
                <a14:useLocalDpi xmlns:a14="http://schemas.microsoft.com/office/drawing/2010/main" val="0"/>
              </a:ext>
            </a:extLst>
          </a:blip>
          <a:srcRect t="7698" b="5301"/>
          <a:stretch/>
        </p:blipFill>
        <p:spPr bwMode="auto">
          <a:xfrm>
            <a:off x="984588" y="1359017"/>
            <a:ext cx="10492740" cy="5025005"/>
          </a:xfrm>
          <a:prstGeom prst="rect">
            <a:avLst/>
          </a:prstGeom>
          <a:noFill/>
          <a:ln>
            <a:noFill/>
          </a:ln>
        </p:spPr>
      </p:pic>
      <p:sp>
        <p:nvSpPr>
          <p:cNvPr id="4" name="Rectangle 3"/>
          <p:cNvSpPr/>
          <p:nvPr/>
        </p:nvSpPr>
        <p:spPr>
          <a:xfrm>
            <a:off x="262193" y="85435"/>
            <a:ext cx="10315930" cy="661720"/>
          </a:xfrm>
          <a:prstGeom prst="rect">
            <a:avLst/>
          </a:prstGeom>
        </p:spPr>
        <p:txBody>
          <a:bodyPr wrap="square">
            <a:spAutoFit/>
          </a:bodyPr>
          <a:lstStyle/>
          <a:p>
            <a:r>
              <a:rPr lang="en-IN" sz="3700" b="1" dirty="0">
                <a:solidFill>
                  <a:srgbClr val="FF0000"/>
                </a:solidFill>
                <a:latin typeface="Arial Narrow" pitchFamily="34" charset="0"/>
              </a:rPr>
              <a:t>Firstly the prompt will appear to ask NAME of the user</a:t>
            </a:r>
          </a:p>
        </p:txBody>
      </p:sp>
      <p:sp>
        <p:nvSpPr>
          <p:cNvPr id="5" name="Rectangle 4"/>
          <p:cNvSpPr/>
          <p:nvPr/>
        </p:nvSpPr>
        <p:spPr>
          <a:xfrm>
            <a:off x="4502010" y="1161881"/>
            <a:ext cx="3457896" cy="150029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6" name="Right Arrow 5"/>
          <p:cNvSpPr/>
          <p:nvPr/>
        </p:nvSpPr>
        <p:spPr>
          <a:xfrm rot="12777031">
            <a:off x="8054132" y="2498584"/>
            <a:ext cx="1064392" cy="327188"/>
          </a:xfrm>
          <a:prstGeom prst="rightArrow">
            <a:avLst>
              <a:gd name="adj1" fmla="val 50000"/>
              <a:gd name="adj2" fmla="val 112314"/>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3660715086"/>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a:xfrm>
            <a:off x="262193" y="85435"/>
            <a:ext cx="10315930" cy="707886"/>
          </a:xfrm>
          <a:prstGeom prst="rect">
            <a:avLst/>
          </a:prstGeom>
        </p:spPr>
        <p:txBody>
          <a:bodyPr wrap="square">
            <a:spAutoFit/>
          </a:bodyPr>
          <a:lstStyle/>
          <a:p>
            <a:r>
              <a:rPr lang="en-IN" sz="4000" dirty="0">
                <a:solidFill>
                  <a:srgbClr val="FF0000"/>
                </a:solidFill>
              </a:rPr>
              <a:t>Here user will enter the name to join the chat.</a:t>
            </a:r>
            <a:endParaRPr lang="en-US" sz="4000" dirty="0">
              <a:solidFill>
                <a:srgbClr val="FF0000"/>
              </a:solidFill>
            </a:endParaRPr>
          </a:p>
        </p:txBody>
      </p:sp>
      <p:pic>
        <p:nvPicPr>
          <p:cNvPr id="7" name="Picture 6" descr="C:\Users\Swati Saxena\Pictures\Screenshots\Screenshot (42).png"/>
          <p:cNvPicPr/>
          <p:nvPr/>
        </p:nvPicPr>
        <p:blipFill rotWithShape="1">
          <a:blip r:embed="rId2" cstate="print">
            <a:extLst>
              <a:ext uri="{28A0092B-C50C-407E-A947-70E740481C1C}">
                <a14:useLocalDpi xmlns:a14="http://schemas.microsoft.com/office/drawing/2010/main" val="0"/>
              </a:ext>
            </a:extLst>
          </a:blip>
          <a:srcRect t="8104" b="5181"/>
          <a:stretch/>
        </p:blipFill>
        <p:spPr bwMode="auto">
          <a:xfrm>
            <a:off x="262193" y="1291905"/>
            <a:ext cx="11078299" cy="5335398"/>
          </a:xfrm>
          <a:prstGeom prst="rect">
            <a:avLst/>
          </a:prstGeom>
          <a:noFill/>
          <a:ln>
            <a:noFill/>
          </a:ln>
        </p:spPr>
      </p:pic>
      <p:sp>
        <p:nvSpPr>
          <p:cNvPr id="8" name="Right Arrow 7"/>
          <p:cNvSpPr/>
          <p:nvPr/>
        </p:nvSpPr>
        <p:spPr>
          <a:xfrm rot="12777031">
            <a:off x="4887960" y="2265130"/>
            <a:ext cx="1064392" cy="327188"/>
          </a:xfrm>
          <a:prstGeom prst="rightArrow">
            <a:avLst>
              <a:gd name="adj1" fmla="val 50000"/>
              <a:gd name="adj2" fmla="val 112314"/>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 name="Rectangle 9"/>
          <p:cNvSpPr/>
          <p:nvPr/>
        </p:nvSpPr>
        <p:spPr>
          <a:xfrm>
            <a:off x="4170495" y="1762961"/>
            <a:ext cx="569145" cy="23901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4027825668"/>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a:xfrm>
            <a:off x="262193" y="85435"/>
            <a:ext cx="10315930" cy="1200329"/>
          </a:xfrm>
          <a:prstGeom prst="rect">
            <a:avLst/>
          </a:prstGeom>
        </p:spPr>
        <p:txBody>
          <a:bodyPr wrap="square">
            <a:spAutoFit/>
          </a:bodyPr>
          <a:lstStyle/>
          <a:p>
            <a:r>
              <a:rPr lang="en-IN" sz="2400" dirty="0">
                <a:solidFill>
                  <a:srgbClr val="FF0000"/>
                </a:solidFill>
              </a:rPr>
              <a:t>Then the notification to the users apart from the user joined will be send with the help of socket.io.</a:t>
            </a:r>
            <a:endParaRPr lang="en-US" sz="2400" dirty="0">
              <a:solidFill>
                <a:srgbClr val="FF0000"/>
              </a:solidFill>
            </a:endParaRPr>
          </a:p>
          <a:p>
            <a:r>
              <a:rPr lang="en-IN" sz="2400" dirty="0">
                <a:solidFill>
                  <a:srgbClr val="FF0000"/>
                </a:solidFill>
              </a:rPr>
              <a:t>Notification be like XYZ has joined the chat…!.</a:t>
            </a:r>
            <a:endParaRPr lang="en-US" sz="2400" dirty="0">
              <a:solidFill>
                <a:srgbClr val="FF0000"/>
              </a:solidFill>
            </a:endParaRPr>
          </a:p>
        </p:txBody>
      </p:sp>
      <p:pic>
        <p:nvPicPr>
          <p:cNvPr id="7" name="Picture 6" descr="C:\Users\Swati Saxena\Pictures\Screenshots\Screenshot (44).png"/>
          <p:cNvPicPr/>
          <p:nvPr/>
        </p:nvPicPr>
        <p:blipFill rotWithShape="1">
          <a:blip r:embed="rId2" cstate="print">
            <a:extLst>
              <a:ext uri="{28A0092B-C50C-407E-A947-70E740481C1C}">
                <a14:useLocalDpi xmlns:a14="http://schemas.microsoft.com/office/drawing/2010/main" val="0"/>
              </a:ext>
            </a:extLst>
          </a:blip>
          <a:srcRect t="8230" b="5336"/>
          <a:stretch/>
        </p:blipFill>
        <p:spPr bwMode="auto">
          <a:xfrm>
            <a:off x="563880" y="1795244"/>
            <a:ext cx="10014243" cy="4689446"/>
          </a:xfrm>
          <a:prstGeom prst="rect">
            <a:avLst/>
          </a:prstGeom>
          <a:noFill/>
          <a:ln>
            <a:noFill/>
          </a:ln>
        </p:spPr>
      </p:pic>
      <p:sp>
        <p:nvSpPr>
          <p:cNvPr id="8" name="Right Arrow 7"/>
          <p:cNvSpPr/>
          <p:nvPr/>
        </p:nvSpPr>
        <p:spPr>
          <a:xfrm rot="12777031">
            <a:off x="8835785" y="4082727"/>
            <a:ext cx="1051602" cy="354385"/>
          </a:xfrm>
          <a:prstGeom prst="rightArrow">
            <a:avLst>
              <a:gd name="adj1" fmla="val 50000"/>
              <a:gd name="adj2" fmla="val 112314"/>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 name="Rectangle 9"/>
          <p:cNvSpPr/>
          <p:nvPr/>
        </p:nvSpPr>
        <p:spPr>
          <a:xfrm>
            <a:off x="6934200" y="3307080"/>
            <a:ext cx="1889787" cy="47244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3554792612"/>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a:xfrm>
            <a:off x="262193" y="85435"/>
            <a:ext cx="10315930" cy="461665"/>
          </a:xfrm>
          <a:prstGeom prst="rect">
            <a:avLst/>
          </a:prstGeom>
        </p:spPr>
        <p:txBody>
          <a:bodyPr wrap="square">
            <a:spAutoFit/>
          </a:bodyPr>
          <a:lstStyle/>
          <a:p>
            <a:r>
              <a:rPr lang="en-IN" sz="2400" dirty="0">
                <a:solidFill>
                  <a:srgbClr val="FF0000"/>
                </a:solidFill>
              </a:rPr>
              <a:t>Then any user types the message then it would reflect to another windows too</a:t>
            </a:r>
            <a:endParaRPr lang="en-US" sz="2400" dirty="0">
              <a:solidFill>
                <a:srgbClr val="FF0000"/>
              </a:solidFill>
            </a:endParaRPr>
          </a:p>
        </p:txBody>
      </p:sp>
      <p:pic>
        <p:nvPicPr>
          <p:cNvPr id="9" name="Picture 8" descr="C:\Users\Swati Saxena\Pictures\Screenshots\Screenshot (55).png"/>
          <p:cNvPicPr/>
          <p:nvPr/>
        </p:nvPicPr>
        <p:blipFill rotWithShape="1">
          <a:blip r:embed="rId2" cstate="print">
            <a:extLst>
              <a:ext uri="{28A0092B-C50C-407E-A947-70E740481C1C}">
                <a14:useLocalDpi xmlns:a14="http://schemas.microsoft.com/office/drawing/2010/main" val="0"/>
              </a:ext>
            </a:extLst>
          </a:blip>
          <a:srcRect t="8707" b="4862"/>
          <a:stretch/>
        </p:blipFill>
        <p:spPr bwMode="auto">
          <a:xfrm>
            <a:off x="571500" y="1468073"/>
            <a:ext cx="11254713" cy="4756558"/>
          </a:xfrm>
          <a:prstGeom prst="rect">
            <a:avLst/>
          </a:prstGeom>
          <a:noFill/>
          <a:ln>
            <a:noFill/>
          </a:ln>
        </p:spPr>
      </p:pic>
      <p:sp>
        <p:nvSpPr>
          <p:cNvPr id="10" name="Right Arrow 9"/>
          <p:cNvSpPr/>
          <p:nvPr/>
        </p:nvSpPr>
        <p:spPr>
          <a:xfrm rot="12777031">
            <a:off x="9518924" y="4425558"/>
            <a:ext cx="1051602" cy="354385"/>
          </a:xfrm>
          <a:prstGeom prst="rightArrow">
            <a:avLst>
              <a:gd name="adj1" fmla="val 50000"/>
              <a:gd name="adj2" fmla="val 112314"/>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5" name="Rectangle 14"/>
          <p:cNvSpPr/>
          <p:nvPr/>
        </p:nvSpPr>
        <p:spPr>
          <a:xfrm>
            <a:off x="8321040" y="3363458"/>
            <a:ext cx="1323232" cy="75438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6" name="Rectangle 15"/>
          <p:cNvSpPr/>
          <p:nvPr/>
        </p:nvSpPr>
        <p:spPr>
          <a:xfrm>
            <a:off x="2453613" y="3790880"/>
            <a:ext cx="1341147" cy="171314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7" name="Right Arrow 16"/>
          <p:cNvSpPr/>
          <p:nvPr/>
        </p:nvSpPr>
        <p:spPr>
          <a:xfrm rot="12777031">
            <a:off x="4024905" y="5012639"/>
            <a:ext cx="1051602" cy="354385"/>
          </a:xfrm>
          <a:prstGeom prst="rightArrow">
            <a:avLst>
              <a:gd name="adj1" fmla="val 50000"/>
              <a:gd name="adj2" fmla="val 112314"/>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3269726126"/>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a:xfrm>
            <a:off x="262192" y="85435"/>
            <a:ext cx="11533567" cy="830997"/>
          </a:xfrm>
          <a:prstGeom prst="rect">
            <a:avLst/>
          </a:prstGeom>
        </p:spPr>
        <p:txBody>
          <a:bodyPr wrap="square">
            <a:spAutoFit/>
          </a:bodyPr>
          <a:lstStyle/>
          <a:p>
            <a:r>
              <a:rPr lang="en-IN" sz="2400" dirty="0">
                <a:solidFill>
                  <a:srgbClr val="FF0000"/>
                </a:solidFill>
              </a:rPr>
              <a:t>By chance any user left the chat then it would notify another user’s present in the chat that so &amp; so left the chat with notification sound.</a:t>
            </a:r>
            <a:endParaRPr lang="en-US" sz="2400" dirty="0">
              <a:solidFill>
                <a:srgbClr val="FF0000"/>
              </a:solidFill>
            </a:endParaRPr>
          </a:p>
        </p:txBody>
      </p:sp>
      <p:pic>
        <p:nvPicPr>
          <p:cNvPr id="8" name="Picture 7" descr="C:\Users\Swati Saxena\Pictures\Screenshots\Screenshot (59).png"/>
          <p:cNvPicPr/>
          <p:nvPr/>
        </p:nvPicPr>
        <p:blipFill rotWithShape="1">
          <a:blip r:embed="rId2" cstate="print">
            <a:extLst>
              <a:ext uri="{28A0092B-C50C-407E-A947-70E740481C1C}">
                <a14:useLocalDpi xmlns:a14="http://schemas.microsoft.com/office/drawing/2010/main" val="0"/>
              </a:ext>
            </a:extLst>
          </a:blip>
          <a:srcRect t="7686" b="5235"/>
          <a:stretch/>
        </p:blipFill>
        <p:spPr bwMode="auto">
          <a:xfrm>
            <a:off x="1108012" y="1381758"/>
            <a:ext cx="10276268" cy="5272533"/>
          </a:xfrm>
          <a:prstGeom prst="rect">
            <a:avLst/>
          </a:prstGeom>
          <a:noFill/>
          <a:ln>
            <a:noFill/>
          </a:ln>
        </p:spPr>
      </p:pic>
      <p:sp>
        <p:nvSpPr>
          <p:cNvPr id="11" name="Rectangle 10"/>
          <p:cNvSpPr/>
          <p:nvPr/>
        </p:nvSpPr>
        <p:spPr>
          <a:xfrm>
            <a:off x="2910813" y="4818741"/>
            <a:ext cx="1341147" cy="6575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2" name="Right Arrow 11"/>
          <p:cNvSpPr/>
          <p:nvPr/>
        </p:nvSpPr>
        <p:spPr>
          <a:xfrm rot="8416924">
            <a:off x="4243833" y="4202377"/>
            <a:ext cx="1051602" cy="354385"/>
          </a:xfrm>
          <a:prstGeom prst="rightArrow">
            <a:avLst>
              <a:gd name="adj1" fmla="val 50000"/>
              <a:gd name="adj2" fmla="val 112314"/>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3825419296"/>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09EF9-82EA-41B8-82EF-A0FA14399069}"/>
              </a:ext>
            </a:extLst>
          </p:cNvPr>
          <p:cNvSpPr>
            <a:spLocks noGrp="1"/>
          </p:cNvSpPr>
          <p:nvPr>
            <p:ph type="title"/>
          </p:nvPr>
        </p:nvSpPr>
        <p:spPr>
          <a:xfrm>
            <a:off x="1294949" y="289367"/>
            <a:ext cx="6159147" cy="1010598"/>
          </a:xfrm>
        </p:spPr>
        <p:txBody>
          <a:bodyPr>
            <a:noAutofit/>
          </a:bodyPr>
          <a:lstStyle/>
          <a:p>
            <a:r>
              <a:rPr lang="en-IN" sz="6000" b="1" cap="none" dirty="0">
                <a:solidFill>
                  <a:srgbClr val="00B0F0"/>
                </a:solidFill>
                <a:effectLst>
                  <a:outerShdw blurRad="38100" dist="38100" dir="2700000" algn="tl">
                    <a:srgbClr val="000000">
                      <a:alpha val="43137"/>
                    </a:srgbClr>
                  </a:outerShdw>
                </a:effectLst>
                <a:latin typeface="Calibri" pitchFamily="34" charset="0"/>
                <a:ea typeface="Verdana" pitchFamily="34" charset="0"/>
                <a:cs typeface="Calibri" pitchFamily="34" charset="0"/>
              </a:rPr>
              <a:t>What is the Idea ?</a:t>
            </a:r>
          </a:p>
        </p:txBody>
      </p:sp>
      <p:sp>
        <p:nvSpPr>
          <p:cNvPr id="3" name="Content Placeholder 2">
            <a:extLst>
              <a:ext uri="{FF2B5EF4-FFF2-40B4-BE49-F238E27FC236}">
                <a16:creationId xmlns:a16="http://schemas.microsoft.com/office/drawing/2014/main" id="{AE70D742-5670-4AD7-B925-3D488F3E8B7C}"/>
              </a:ext>
            </a:extLst>
          </p:cNvPr>
          <p:cNvSpPr>
            <a:spLocks noGrp="1"/>
          </p:cNvSpPr>
          <p:nvPr>
            <p:ph idx="1"/>
          </p:nvPr>
        </p:nvSpPr>
        <p:spPr>
          <a:xfrm>
            <a:off x="386157" y="2168336"/>
            <a:ext cx="11157995" cy="4689664"/>
          </a:xfrm>
        </p:spPr>
        <p:txBody>
          <a:bodyPr>
            <a:noAutofit/>
          </a:bodyPr>
          <a:lstStyle/>
          <a:p>
            <a:pPr marL="0" indent="0" algn="just">
              <a:buNone/>
            </a:pPr>
            <a:r>
              <a:rPr lang="en-IN" sz="2400" dirty="0">
                <a:latin typeface="Times New Roman"/>
                <a:ea typeface="Calibri"/>
                <a:cs typeface="Times New Roman"/>
              </a:rPr>
              <a:t>This real-time chat web-browser is been developed for web-technologies on various devices like iPad, mobile phones, desktop, laptops, etc. by many users. Multiple users can interact at the same time on this web-page and can chit-chat there.</a:t>
            </a:r>
          </a:p>
          <a:p>
            <a:pPr marL="0" indent="0" algn="just">
              <a:buNone/>
            </a:pPr>
            <a:endParaRPr lang="en-US" sz="2400" dirty="0"/>
          </a:p>
          <a:p>
            <a:pPr marL="0" algn="just">
              <a:lnSpc>
                <a:spcPct val="107000"/>
              </a:lnSpc>
              <a:spcAft>
                <a:spcPts val="800"/>
              </a:spcAft>
            </a:pPr>
            <a:r>
              <a:rPr lang="en-IN" sz="2400" b="1" dirty="0">
                <a:latin typeface="Times New Roman"/>
                <a:ea typeface="Calibri"/>
                <a:cs typeface="Times New Roman"/>
              </a:rPr>
              <a:t>Front-end</a:t>
            </a:r>
            <a:r>
              <a:rPr lang="en-IN" sz="2400" dirty="0">
                <a:latin typeface="Times New Roman"/>
                <a:ea typeface="Calibri"/>
                <a:cs typeface="Times New Roman"/>
              </a:rPr>
              <a:t> is a practice of converting data to a graphical interface, through the use of HTML, CSS, and JavaScript, so the users can view and interact with that data and,</a:t>
            </a:r>
            <a:endParaRPr lang="en-US" sz="2400" dirty="0">
              <a:latin typeface="Calibri"/>
              <a:ea typeface="Calibri"/>
              <a:cs typeface="Times New Roman"/>
            </a:endParaRPr>
          </a:p>
          <a:p>
            <a:pPr marL="0" algn="just">
              <a:lnSpc>
                <a:spcPct val="107000"/>
              </a:lnSpc>
              <a:spcAft>
                <a:spcPts val="800"/>
              </a:spcAft>
            </a:pPr>
            <a:r>
              <a:rPr lang="en-IN" sz="2400" b="1" dirty="0">
                <a:latin typeface="Times New Roman"/>
                <a:ea typeface="Calibri"/>
              </a:rPr>
              <a:t>Back-end</a:t>
            </a:r>
            <a:r>
              <a:rPr lang="en-IN" sz="2400" dirty="0">
                <a:latin typeface="Times New Roman"/>
                <a:ea typeface="Calibri"/>
              </a:rPr>
              <a:t> development refers to server-side development. It focuses on databases, scripting, and architecture of websites</a:t>
            </a:r>
          </a:p>
          <a:p>
            <a:pPr marL="118872" indent="0">
              <a:buNone/>
            </a:pPr>
            <a:endParaRPr lang="en-IN" sz="2400" dirty="0">
              <a:latin typeface="Times New Roman"/>
              <a:ea typeface="Calibri"/>
              <a:cs typeface="Times New Roman"/>
            </a:endParaRPr>
          </a:p>
          <a:p>
            <a:pPr marL="118872" indent="0">
              <a:buNone/>
            </a:pPr>
            <a:r>
              <a:rPr lang="en-IN" sz="2400" dirty="0">
                <a:latin typeface="Times New Roman"/>
                <a:ea typeface="Calibri"/>
                <a:cs typeface="Times New Roman"/>
              </a:rPr>
              <a:t>Code written by back-end developers helps to communicate the database information to the browser displaying the front-end.</a:t>
            </a:r>
            <a:endParaRPr lang="en-US" sz="2400" dirty="0">
              <a:latin typeface="Calibri"/>
              <a:ea typeface="Calibri"/>
              <a:cs typeface="Times New Roman"/>
            </a:endParaRPr>
          </a:p>
          <a:p>
            <a:endParaRPr lang="en-US" sz="2400" dirty="0"/>
          </a:p>
        </p:txBody>
      </p:sp>
      <p:pic>
        <p:nvPicPr>
          <p:cNvPr id="1026" name="Picture 2" descr="C:\Users\This pc\Downloads\kisspng-vector-graphics-idea-illustration-invention-incand-95-lightbulb-brain-clipart-light-bulb-idea-cli-5c009d7b02a464.551830371543544187010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36125">
            <a:off x="8349533" y="88405"/>
            <a:ext cx="2648413" cy="2101315"/>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705470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p:cTn id="14"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p:cTn id="21"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3" dur="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 calcmode="lin" valueType="num">
                                      <p:cBhvr>
                                        <p:cTn id="28"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Rectangle 1"/>
          <p:cNvSpPr/>
          <p:nvPr/>
        </p:nvSpPr>
        <p:spPr>
          <a:xfrm>
            <a:off x="1676572" y="3613952"/>
            <a:ext cx="8593443" cy="1631216"/>
          </a:xfrm>
          <a:prstGeom prst="rect">
            <a:avLst/>
          </a:prstGeom>
        </p:spPr>
        <p:txBody>
          <a:bodyPr wrap="none">
            <a:spAutoFit/>
          </a:bodyPr>
          <a:lstStyle/>
          <a:p>
            <a:r>
              <a:rPr lang="en-IN" sz="10000" dirty="0">
                <a:solidFill>
                  <a:srgbClr val="FF0000"/>
                </a:solidFill>
                <a:latin typeface="Century" pitchFamily="18" charset="0"/>
              </a:rPr>
              <a:t> Thank You…!</a:t>
            </a:r>
            <a:endParaRPr lang="en-US" sz="10000" dirty="0">
              <a:latin typeface="Century" pitchFamily="18" charset="0"/>
            </a:endParaRPr>
          </a:p>
        </p:txBody>
      </p:sp>
      <p:sp>
        <p:nvSpPr>
          <p:cNvPr id="3" name="Rectangle 2"/>
          <p:cNvSpPr/>
          <p:nvPr/>
        </p:nvSpPr>
        <p:spPr>
          <a:xfrm>
            <a:off x="537694" y="414412"/>
            <a:ext cx="10871200" cy="2922531"/>
          </a:xfrm>
          <a:prstGeom prst="rect">
            <a:avLst/>
          </a:prstGeom>
        </p:spPr>
        <p:txBody>
          <a:bodyPr wrap="square">
            <a:spAutoFit/>
          </a:bodyPr>
          <a:lstStyle/>
          <a:p>
            <a:pPr>
              <a:lnSpc>
                <a:spcPct val="150000"/>
              </a:lnSpc>
            </a:pPr>
            <a:r>
              <a:rPr lang="en-US" sz="4400" b="1" u="sng" dirty="0">
                <a:latin typeface="Century Gothic" pitchFamily="34" charset="0"/>
                <a:ea typeface="Verdana" pitchFamily="34" charset="0"/>
              </a:rPr>
              <a:t>LINK FOR THE CODE</a:t>
            </a:r>
            <a:r>
              <a:rPr lang="en-US" sz="4400" b="1" dirty="0">
                <a:latin typeface="Century Gothic" pitchFamily="34" charset="0"/>
                <a:ea typeface="Verdana" pitchFamily="34" charset="0"/>
              </a:rPr>
              <a:t> :</a:t>
            </a:r>
          </a:p>
          <a:p>
            <a:r>
              <a:rPr lang="en-US" sz="4400" b="1" dirty="0">
                <a:latin typeface="Century Gothic" pitchFamily="34" charset="0"/>
                <a:ea typeface="Verdana" pitchFamily="34" charset="0"/>
              </a:rPr>
              <a:t> </a:t>
            </a:r>
            <a:br>
              <a:rPr lang="en-IN" sz="4000" dirty="0">
                <a:latin typeface="Century Gothic" pitchFamily="34" charset="0"/>
                <a:ea typeface="Verdana" pitchFamily="34" charset="0"/>
              </a:rPr>
            </a:br>
            <a:r>
              <a:rPr lang="en-IN" sz="3200" b="1" u="sng" dirty="0">
                <a:solidFill>
                  <a:schemeClr val="tx2"/>
                </a:solidFill>
                <a:latin typeface="Century Gothic" pitchFamily="34" charset="0"/>
                <a:ea typeface="Verdana" pitchFamily="34" charset="0"/>
              </a:rPr>
              <a:t>https://github.com/ShubhamBhardwaj001/I-Chat.git</a:t>
            </a:r>
            <a:endParaRPr lang="en-US" sz="3200" b="1" u="sng" dirty="0">
              <a:solidFill>
                <a:schemeClr val="tx2"/>
              </a:solidFill>
              <a:latin typeface="Century Gothic" pitchFamily="34" charset="0"/>
              <a:ea typeface="Verdana" pitchFamily="34" charset="0"/>
            </a:endParaRPr>
          </a:p>
          <a:p>
            <a:pPr>
              <a:lnSpc>
                <a:spcPct val="150000"/>
              </a:lnSpc>
            </a:pPr>
            <a:endParaRPr lang="en-US" sz="3200" u="sng" dirty="0">
              <a:latin typeface="Century Gothic" pitchFamily="34" charset="0"/>
              <a:ea typeface="Verdana" pitchFamily="34" charset="0"/>
            </a:endParaRPr>
          </a:p>
        </p:txBody>
      </p:sp>
    </p:spTree>
    <p:extLst>
      <p:ext uri="{BB962C8B-B14F-4D97-AF65-F5344CB8AC3E}">
        <p14:creationId xmlns:p14="http://schemas.microsoft.com/office/powerpoint/2010/main" val="2089393411"/>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1E2FB-9D83-4794-A93F-444304264D4D}"/>
              </a:ext>
            </a:extLst>
          </p:cNvPr>
          <p:cNvSpPr>
            <a:spLocks noGrp="1"/>
          </p:cNvSpPr>
          <p:nvPr>
            <p:ph type="title"/>
          </p:nvPr>
        </p:nvSpPr>
        <p:spPr>
          <a:xfrm>
            <a:off x="569438" y="89182"/>
            <a:ext cx="7856935" cy="1325562"/>
          </a:xfrm>
        </p:spPr>
        <p:txBody>
          <a:bodyPr>
            <a:normAutofit/>
          </a:bodyPr>
          <a:lstStyle/>
          <a:p>
            <a:r>
              <a:rPr lang="en-IN" sz="6600" b="1" cap="none" dirty="0">
                <a:solidFill>
                  <a:srgbClr val="00B0F0"/>
                </a:solidFill>
                <a:effectLst>
                  <a:outerShdw blurRad="38100" dist="38100" dir="2700000" algn="tl">
                    <a:srgbClr val="000000">
                      <a:alpha val="43137"/>
                    </a:srgbClr>
                  </a:outerShdw>
                </a:effectLst>
                <a:latin typeface="Calibri" pitchFamily="34" charset="0"/>
                <a:ea typeface="Verdana" pitchFamily="34" charset="0"/>
                <a:cs typeface="Calibri" pitchFamily="34" charset="0"/>
              </a:rPr>
              <a:t>Motivation Behind …</a:t>
            </a:r>
          </a:p>
        </p:txBody>
      </p:sp>
      <p:sp>
        <p:nvSpPr>
          <p:cNvPr id="3" name="Content Placeholder 2">
            <a:extLst>
              <a:ext uri="{FF2B5EF4-FFF2-40B4-BE49-F238E27FC236}">
                <a16:creationId xmlns:a16="http://schemas.microsoft.com/office/drawing/2014/main" id="{1C1F4844-7EB8-4377-B992-4B1792B7C189}"/>
              </a:ext>
            </a:extLst>
          </p:cNvPr>
          <p:cNvSpPr>
            <a:spLocks noGrp="1"/>
          </p:cNvSpPr>
          <p:nvPr>
            <p:ph idx="1"/>
          </p:nvPr>
        </p:nvSpPr>
        <p:spPr>
          <a:xfrm>
            <a:off x="711313" y="1845142"/>
            <a:ext cx="10802379" cy="4791639"/>
          </a:xfrm>
        </p:spPr>
        <p:txBody>
          <a:bodyPr>
            <a:noAutofit/>
          </a:bodyPr>
          <a:lstStyle/>
          <a:p>
            <a:pPr marL="0" indent="0" algn="just">
              <a:lnSpc>
                <a:spcPct val="150000"/>
              </a:lnSpc>
              <a:buNone/>
            </a:pPr>
            <a:r>
              <a:rPr lang="en-IN" sz="2400" dirty="0"/>
              <a:t>  In today’s era, we all are aware of the need to communicate with each other.</a:t>
            </a:r>
          </a:p>
          <a:p>
            <a:pPr marL="118872" indent="0">
              <a:buNone/>
            </a:pPr>
            <a:r>
              <a:rPr lang="en-IN" sz="2400" dirty="0"/>
              <a:t>However we the people are so busy in our own lives, we forget and sometimes ignore that </a:t>
            </a:r>
            <a:r>
              <a:rPr lang="en-IN" sz="2400" i="1" dirty="0"/>
              <a:t>the world beyond us exists. </a:t>
            </a:r>
            <a:endParaRPr lang="en-US" sz="2400" dirty="0"/>
          </a:p>
          <a:p>
            <a:pPr marL="118872" indent="0">
              <a:buNone/>
            </a:pPr>
            <a:r>
              <a:rPr lang="en-IN" sz="2400" dirty="0"/>
              <a:t>	One solution to this problem can be the Virtual Communication and is the most efficient and commonly used medium these days .</a:t>
            </a:r>
          </a:p>
          <a:p>
            <a:pPr marL="118872" indent="0">
              <a:buNone/>
            </a:pPr>
            <a:endParaRPr lang="en-IN" sz="2400" dirty="0"/>
          </a:p>
          <a:p>
            <a:pPr marL="118872" indent="0">
              <a:buNone/>
            </a:pPr>
            <a:r>
              <a:rPr lang="en-IN" sz="2400" dirty="0"/>
              <a:t>This is connecting millions and making it possible to interact with them no matter at what distance in real life but virtually at a distance of just a network connection.</a:t>
            </a:r>
          </a:p>
          <a:p>
            <a:pPr marL="118872" indent="0">
              <a:buNone/>
            </a:pPr>
            <a:r>
              <a:rPr lang="en-IN" sz="2400" dirty="0"/>
              <a:t>	Thanks to the Internet for coming up with ideology and the technology to make is possible. </a:t>
            </a:r>
            <a:endParaRPr lang="en-US" sz="2400" dirty="0"/>
          </a:p>
          <a:p>
            <a:pPr marL="0" indent="0" algn="just">
              <a:lnSpc>
                <a:spcPct val="150000"/>
              </a:lnSpc>
              <a:buNone/>
            </a:pPr>
            <a:r>
              <a:rPr lang="en-US" sz="2400" dirty="0"/>
              <a:t>   So putting our efforts into this application, we have created “Grossify”.</a:t>
            </a:r>
            <a:endParaRPr lang="en-IN" sz="2400" dirty="0">
              <a:latin typeface="Calibri" pitchFamily="34" charset="0"/>
              <a:cs typeface="Calibri" pitchFamily="34" charset="0"/>
            </a:endParaRPr>
          </a:p>
        </p:txBody>
      </p:sp>
      <p:sp>
        <p:nvSpPr>
          <p:cNvPr id="4" name="AutoShape 2" descr="Motivation: a driving force for learning engagement | KnowledgeOn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1" name="Picture 3" descr="C:\Users\This pc\Desktop\motivation_oct201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24455" y="160338"/>
            <a:ext cx="3353828" cy="175010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175585712"/>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78385-583D-49D2-B1E6-976EE8CBD744}"/>
              </a:ext>
            </a:extLst>
          </p:cNvPr>
          <p:cNvSpPr>
            <a:spLocks noGrp="1"/>
          </p:cNvSpPr>
          <p:nvPr>
            <p:ph type="title"/>
          </p:nvPr>
        </p:nvSpPr>
        <p:spPr>
          <a:xfrm>
            <a:off x="-356052" y="1334811"/>
            <a:ext cx="8226424" cy="1062560"/>
          </a:xfrm>
        </p:spPr>
        <p:txBody>
          <a:bodyPr>
            <a:noAutofit/>
          </a:bodyPr>
          <a:lstStyle/>
          <a:p>
            <a:pPr algn="ctr"/>
            <a:r>
              <a:rPr lang="en-IN" sz="8000" b="1" cap="none" dirty="0">
                <a:solidFill>
                  <a:srgbClr val="00B0F0"/>
                </a:solidFill>
                <a:effectLst>
                  <a:outerShdw blurRad="38100" dist="38100" dir="2700000" algn="tl">
                    <a:srgbClr val="000000">
                      <a:alpha val="43137"/>
                    </a:srgbClr>
                  </a:outerShdw>
                </a:effectLst>
              </a:rPr>
              <a:t>Technologies Used </a:t>
            </a:r>
          </a:p>
        </p:txBody>
      </p:sp>
      <p:sp>
        <p:nvSpPr>
          <p:cNvPr id="3" name="Text Placeholder 2">
            <a:extLst>
              <a:ext uri="{FF2B5EF4-FFF2-40B4-BE49-F238E27FC236}">
                <a16:creationId xmlns:a16="http://schemas.microsoft.com/office/drawing/2014/main" id="{FC183276-9EA9-49E9-BB8C-8DF605E20724}"/>
              </a:ext>
            </a:extLst>
          </p:cNvPr>
          <p:cNvSpPr>
            <a:spLocks noGrp="1"/>
          </p:cNvSpPr>
          <p:nvPr>
            <p:ph type="body" idx="1"/>
          </p:nvPr>
        </p:nvSpPr>
        <p:spPr>
          <a:xfrm>
            <a:off x="307975" y="2976723"/>
            <a:ext cx="9406128" cy="3444397"/>
          </a:xfrm>
        </p:spPr>
        <p:txBody>
          <a:bodyPr>
            <a:noAutofit/>
          </a:bodyPr>
          <a:lstStyle/>
          <a:p>
            <a:r>
              <a:rPr lang="en-US" sz="2400" dirty="0">
                <a:solidFill>
                  <a:schemeClr val="bg1"/>
                </a:solidFill>
                <a:effectLst>
                  <a:outerShdw blurRad="38100" dist="38100" dir="2700000" algn="tl">
                    <a:srgbClr val="000000">
                      <a:alpha val="43137"/>
                    </a:srgbClr>
                  </a:outerShdw>
                </a:effectLst>
                <a:latin typeface="Calibri" pitchFamily="34" charset="0"/>
                <a:cs typeface="Calibri" pitchFamily="34" charset="0"/>
              </a:rPr>
              <a:t>For the completion of the task the following Techs have been used: </a:t>
            </a:r>
          </a:p>
          <a:p>
            <a:endParaRPr lang="en-US" sz="2400" dirty="0">
              <a:solidFill>
                <a:schemeClr val="bg1"/>
              </a:solidFill>
            </a:endParaRPr>
          </a:p>
          <a:p>
            <a:pPr marL="285750" indent="-285750">
              <a:buFont typeface="Wingdings" pitchFamily="2" charset="2"/>
              <a:buChar char="Ø"/>
            </a:pPr>
            <a:r>
              <a:rPr lang="en-US" sz="2400" dirty="0">
                <a:solidFill>
                  <a:schemeClr val="bg1"/>
                </a:solidFill>
              </a:rPr>
              <a:t>Visual Studio Code Editor</a:t>
            </a:r>
          </a:p>
          <a:p>
            <a:pPr marL="285750" indent="-285750">
              <a:buFont typeface="Wingdings" pitchFamily="2" charset="2"/>
              <a:buChar char="Ø"/>
            </a:pPr>
            <a:r>
              <a:rPr lang="en-US" sz="2400" dirty="0">
                <a:solidFill>
                  <a:schemeClr val="bg1"/>
                </a:solidFill>
              </a:rPr>
              <a:t>HTML</a:t>
            </a:r>
          </a:p>
          <a:p>
            <a:pPr marL="285750" indent="-285750">
              <a:buFont typeface="Wingdings" pitchFamily="2" charset="2"/>
              <a:buChar char="Ø"/>
            </a:pPr>
            <a:r>
              <a:rPr lang="en-US" sz="2400" dirty="0">
                <a:solidFill>
                  <a:schemeClr val="bg1"/>
                </a:solidFill>
              </a:rPr>
              <a:t>CSS</a:t>
            </a:r>
          </a:p>
          <a:p>
            <a:pPr marL="285750" indent="-285750">
              <a:buFont typeface="Wingdings" pitchFamily="2" charset="2"/>
              <a:buChar char="Ø"/>
            </a:pPr>
            <a:r>
              <a:rPr lang="en-US" sz="2400" dirty="0">
                <a:solidFill>
                  <a:schemeClr val="bg1"/>
                </a:solidFill>
              </a:rPr>
              <a:t>JavaScript</a:t>
            </a:r>
          </a:p>
          <a:p>
            <a:pPr marL="285750" indent="-285750">
              <a:buFont typeface="Wingdings" pitchFamily="2" charset="2"/>
              <a:buChar char="Ø"/>
            </a:pPr>
            <a:r>
              <a:rPr lang="en-US" sz="2400" dirty="0">
                <a:solidFill>
                  <a:schemeClr val="bg1"/>
                </a:solidFill>
              </a:rPr>
              <a:t>Git &amp; Git-hub</a:t>
            </a:r>
          </a:p>
          <a:p>
            <a:pPr marL="285750" indent="-285750">
              <a:buFont typeface="Wingdings" pitchFamily="2" charset="2"/>
              <a:buChar char="Ø"/>
            </a:pPr>
            <a:r>
              <a:rPr lang="en-US" sz="2400" dirty="0">
                <a:solidFill>
                  <a:schemeClr val="bg1"/>
                </a:solidFill>
              </a:rPr>
              <a:t>NodeJS</a:t>
            </a:r>
          </a:p>
          <a:p>
            <a:pPr marL="285750" indent="-285750">
              <a:buFont typeface="Wingdings" pitchFamily="2" charset="2"/>
              <a:buChar char="Ø"/>
            </a:pPr>
            <a:r>
              <a:rPr lang="en-US" sz="2400" dirty="0">
                <a:solidFill>
                  <a:schemeClr val="bg1"/>
                </a:solidFill>
              </a:rPr>
              <a:t>SocketIO</a:t>
            </a:r>
          </a:p>
        </p:txBody>
      </p:sp>
      <p:sp>
        <p:nvSpPr>
          <p:cNvPr id="4" name="AutoShape 2" descr="Top skills a full stack developer should hav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6" name="Picture 5" descr="C:\Users\This pc\Desktop\download.jf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8123" y="3499025"/>
            <a:ext cx="4189697" cy="2799093"/>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2051" name="Picture 3" descr="C:\Users\This pc\Desktop\nodej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8123" y="160337"/>
            <a:ext cx="1035306" cy="1035306"/>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5" descr="Socket.IO - Wikipe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4" name="Picture 6" descr="C:\Users\This pc\Desktop\1056608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23755" y="1280593"/>
            <a:ext cx="1150873" cy="1150873"/>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C:\Users\This pc\Desktop\downloa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19637" y="1353443"/>
            <a:ext cx="1122673" cy="112267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C:\Users\This pc\Desktop\download (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60665" y="72988"/>
            <a:ext cx="1149689" cy="1349277"/>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descr="C:\Users\This pc\Desktop\js_800x800.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97849" y="162636"/>
            <a:ext cx="1050243" cy="1050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225063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1000"/>
                                        <p:tgtEl>
                                          <p:spTgt spid="3">
                                            <p:txEl>
                                              <p:pRg st="7" end="7"/>
                                            </p:txEl>
                                          </p:spTgt>
                                        </p:tgtEl>
                                      </p:cBhvr>
                                    </p:animEffect>
                                    <p:anim calcmode="lin" valueType="num">
                                      <p:cBhvr>
                                        <p:cTn id="5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8" end="8"/>
                                            </p:txEl>
                                          </p:spTgt>
                                        </p:tgtEl>
                                        <p:attrNameLst>
                                          <p:attrName>style.visibility</p:attrName>
                                        </p:attrNameLst>
                                      </p:cBhvr>
                                      <p:to>
                                        <p:strVal val="visible"/>
                                      </p:to>
                                    </p:set>
                                    <p:animEffect transition="in" filter="fade">
                                      <p:cBhvr>
                                        <p:cTn id="56" dur="1000"/>
                                        <p:tgtEl>
                                          <p:spTgt spid="3">
                                            <p:txEl>
                                              <p:pRg st="8" end="8"/>
                                            </p:txEl>
                                          </p:spTgt>
                                        </p:tgtEl>
                                      </p:cBhvr>
                                    </p:animEffect>
                                    <p:anim calcmode="lin" valueType="num">
                                      <p:cBhvr>
                                        <p:cTn id="5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CAA1E-E0B1-4381-9C53-F7068C3F61F9}"/>
              </a:ext>
            </a:extLst>
          </p:cNvPr>
          <p:cNvSpPr>
            <a:spLocks noGrp="1"/>
          </p:cNvSpPr>
          <p:nvPr>
            <p:ph type="title"/>
          </p:nvPr>
        </p:nvSpPr>
        <p:spPr>
          <a:xfrm>
            <a:off x="516654" y="668370"/>
            <a:ext cx="6693235" cy="1186068"/>
          </a:xfrm>
        </p:spPr>
        <p:txBody>
          <a:bodyPr>
            <a:noAutofit/>
          </a:bodyPr>
          <a:lstStyle/>
          <a:p>
            <a:pPr algn="ctr"/>
            <a:r>
              <a:rPr lang="en-IN" sz="7200" b="1" dirty="0">
                <a:solidFill>
                  <a:srgbClr val="FFC000"/>
                </a:solidFill>
                <a:effectLst>
                  <a:outerShdw blurRad="38100" dist="38100" dir="2700000" algn="tl">
                    <a:srgbClr val="000000">
                      <a:alpha val="43137"/>
                    </a:srgbClr>
                  </a:outerShdw>
                </a:effectLst>
              </a:rPr>
              <a:t>VS Code Editor</a:t>
            </a:r>
          </a:p>
        </p:txBody>
      </p:sp>
      <p:sp>
        <p:nvSpPr>
          <p:cNvPr id="3" name="Text Placeholder 2">
            <a:extLst>
              <a:ext uri="{FF2B5EF4-FFF2-40B4-BE49-F238E27FC236}">
                <a16:creationId xmlns:a16="http://schemas.microsoft.com/office/drawing/2014/main" id="{625D34F6-CFBE-4109-8358-BECD03F90AC8}"/>
              </a:ext>
            </a:extLst>
          </p:cNvPr>
          <p:cNvSpPr>
            <a:spLocks noGrp="1"/>
          </p:cNvSpPr>
          <p:nvPr>
            <p:ph type="body" idx="1"/>
          </p:nvPr>
        </p:nvSpPr>
        <p:spPr>
          <a:xfrm>
            <a:off x="496392" y="3024775"/>
            <a:ext cx="11231591" cy="4094482"/>
          </a:xfrm>
        </p:spPr>
        <p:txBody>
          <a:bodyPr>
            <a:noAutofit/>
          </a:bodyPr>
          <a:lstStyle/>
          <a:p>
            <a:r>
              <a:rPr lang="en-US" sz="2800" b="1" dirty="0">
                <a:solidFill>
                  <a:schemeClr val="bg1">
                    <a:lumMod val="95000"/>
                    <a:lumOff val="5000"/>
                  </a:schemeClr>
                </a:solidFill>
                <a:latin typeface="Arial Narrow" pitchFamily="34" charset="0"/>
              </a:rPr>
              <a:t>Visual Studio Code is a free source-code editor made by Microsoft for Windows, Linux and macOS. Features include support for debugging, syntax highlighting,  intelligent code completion, snippets, code refactoring, and embedded Git. </a:t>
            </a:r>
          </a:p>
          <a:p>
            <a:endParaRPr lang="en-US" sz="2800" b="1" dirty="0">
              <a:solidFill>
                <a:schemeClr val="bg1">
                  <a:lumMod val="95000"/>
                  <a:lumOff val="5000"/>
                </a:schemeClr>
              </a:solidFill>
              <a:latin typeface="Arial Narrow" pitchFamily="34" charset="0"/>
            </a:endParaRPr>
          </a:p>
          <a:p>
            <a:r>
              <a:rPr lang="en-US" sz="2800" b="1" dirty="0">
                <a:solidFill>
                  <a:schemeClr val="bg1">
                    <a:lumMod val="95000"/>
                    <a:lumOff val="5000"/>
                  </a:schemeClr>
                </a:solidFill>
                <a:latin typeface="Arial Narrow" pitchFamily="34" charset="0"/>
              </a:rPr>
              <a:t>Microsoft has released Visual Studio Code's source code on the VSCode repository of GitHub.com, under the permissive MIT License, while the compiled binaries are freeware.</a:t>
            </a:r>
          </a:p>
        </p:txBody>
      </p:sp>
      <p:pic>
        <p:nvPicPr>
          <p:cNvPr id="1026" name="Picture 2" descr="C:\Users\This pc\Desktop\opengraph-blo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9585" y="228599"/>
            <a:ext cx="4454072" cy="222703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259781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DB476-C2CA-4E7C-9579-D02B57DF7745}"/>
              </a:ext>
            </a:extLst>
          </p:cNvPr>
          <p:cNvSpPr>
            <a:spLocks noGrp="1"/>
          </p:cNvSpPr>
          <p:nvPr>
            <p:ph type="title"/>
          </p:nvPr>
        </p:nvSpPr>
        <p:spPr>
          <a:xfrm>
            <a:off x="166188" y="456840"/>
            <a:ext cx="4111897" cy="1420946"/>
          </a:xfrm>
        </p:spPr>
        <p:txBody>
          <a:bodyPr>
            <a:noAutofit/>
          </a:bodyPr>
          <a:lstStyle/>
          <a:p>
            <a:pPr algn="ctr"/>
            <a:r>
              <a:rPr lang="en-IN" sz="8800" b="1" dirty="0">
                <a:solidFill>
                  <a:srgbClr val="FFC000"/>
                </a:solidFill>
                <a:effectLst>
                  <a:outerShdw blurRad="38100" dist="38100" dir="2700000" algn="tl">
                    <a:srgbClr val="000000">
                      <a:alpha val="43137"/>
                    </a:srgbClr>
                  </a:outerShdw>
                </a:effectLst>
                <a:cs typeface="Arial" pitchFamily="34" charset="0"/>
              </a:rPr>
              <a:t>HTML</a:t>
            </a:r>
          </a:p>
        </p:txBody>
      </p:sp>
      <p:sp>
        <p:nvSpPr>
          <p:cNvPr id="3" name="Text Placeholder 2">
            <a:extLst>
              <a:ext uri="{FF2B5EF4-FFF2-40B4-BE49-F238E27FC236}">
                <a16:creationId xmlns:a16="http://schemas.microsoft.com/office/drawing/2014/main" id="{22E9FEC9-0CDC-4C33-ADBF-8F7BBFEA704F}"/>
              </a:ext>
            </a:extLst>
          </p:cNvPr>
          <p:cNvSpPr>
            <a:spLocks noGrp="1"/>
          </p:cNvSpPr>
          <p:nvPr>
            <p:ph type="body" idx="1"/>
          </p:nvPr>
        </p:nvSpPr>
        <p:spPr>
          <a:xfrm>
            <a:off x="337458" y="2915439"/>
            <a:ext cx="11854542" cy="3428714"/>
          </a:xfrm>
        </p:spPr>
        <p:txBody>
          <a:bodyPr>
            <a:noAutofit/>
          </a:bodyPr>
          <a:lstStyle/>
          <a:p>
            <a:r>
              <a:rPr lang="en-US" sz="2600" b="1" dirty="0">
                <a:solidFill>
                  <a:schemeClr val="bg1">
                    <a:lumMod val="95000"/>
                    <a:lumOff val="5000"/>
                  </a:schemeClr>
                </a:solidFill>
                <a:latin typeface="Arial Narrow" pitchFamily="34" charset="0"/>
                <a:cs typeface="Calibri" pitchFamily="34" charset="0"/>
              </a:rPr>
              <a:t>HTML stands for </a:t>
            </a:r>
            <a:r>
              <a:rPr lang="en-US" sz="2600" b="1" u="sng" dirty="0">
                <a:solidFill>
                  <a:schemeClr val="bg1">
                    <a:lumMod val="95000"/>
                    <a:lumOff val="5000"/>
                  </a:schemeClr>
                </a:solidFill>
                <a:latin typeface="Arial Narrow" pitchFamily="34" charset="0"/>
                <a:cs typeface="Calibri" pitchFamily="34" charset="0"/>
              </a:rPr>
              <a:t>H</a:t>
            </a:r>
            <a:r>
              <a:rPr lang="en-US" sz="2600" b="1" dirty="0">
                <a:solidFill>
                  <a:schemeClr val="bg1">
                    <a:lumMod val="95000"/>
                    <a:lumOff val="5000"/>
                  </a:schemeClr>
                </a:solidFill>
                <a:latin typeface="Arial Narrow" pitchFamily="34" charset="0"/>
                <a:cs typeface="Calibri" pitchFamily="34" charset="0"/>
              </a:rPr>
              <a:t>yper</a:t>
            </a:r>
            <a:r>
              <a:rPr lang="en-US" sz="2600" b="1" u="sng" dirty="0">
                <a:solidFill>
                  <a:schemeClr val="bg1">
                    <a:lumMod val="95000"/>
                    <a:lumOff val="5000"/>
                  </a:schemeClr>
                </a:solidFill>
                <a:latin typeface="Arial Narrow" pitchFamily="34" charset="0"/>
                <a:cs typeface="Calibri" pitchFamily="34" charset="0"/>
              </a:rPr>
              <a:t>t</a:t>
            </a:r>
            <a:r>
              <a:rPr lang="en-US" sz="2600" b="1" dirty="0">
                <a:solidFill>
                  <a:schemeClr val="bg1">
                    <a:lumMod val="95000"/>
                    <a:lumOff val="5000"/>
                  </a:schemeClr>
                </a:solidFill>
                <a:latin typeface="Arial Narrow" pitchFamily="34" charset="0"/>
                <a:cs typeface="Calibri" pitchFamily="34" charset="0"/>
              </a:rPr>
              <a:t>ext </a:t>
            </a:r>
            <a:r>
              <a:rPr lang="en-US" sz="2600" b="1" u="sng" dirty="0">
                <a:solidFill>
                  <a:schemeClr val="bg1">
                    <a:lumMod val="95000"/>
                    <a:lumOff val="5000"/>
                  </a:schemeClr>
                </a:solidFill>
                <a:latin typeface="Arial Narrow" pitchFamily="34" charset="0"/>
                <a:cs typeface="Calibri" pitchFamily="34" charset="0"/>
              </a:rPr>
              <a:t>M</a:t>
            </a:r>
            <a:r>
              <a:rPr lang="en-US" sz="2600" b="1" dirty="0">
                <a:solidFill>
                  <a:schemeClr val="bg1">
                    <a:lumMod val="95000"/>
                    <a:lumOff val="5000"/>
                  </a:schemeClr>
                </a:solidFill>
                <a:latin typeface="Arial Narrow" pitchFamily="34" charset="0"/>
                <a:cs typeface="Calibri" pitchFamily="34" charset="0"/>
              </a:rPr>
              <a:t>arkup </a:t>
            </a:r>
            <a:r>
              <a:rPr lang="en-US" sz="2600" b="1" u="sng" dirty="0">
                <a:solidFill>
                  <a:schemeClr val="bg1">
                    <a:lumMod val="95000"/>
                    <a:lumOff val="5000"/>
                  </a:schemeClr>
                </a:solidFill>
                <a:latin typeface="Arial Narrow" pitchFamily="34" charset="0"/>
                <a:cs typeface="Calibri" pitchFamily="34" charset="0"/>
              </a:rPr>
              <a:t>L</a:t>
            </a:r>
            <a:r>
              <a:rPr lang="en-US" sz="2600" b="1" dirty="0">
                <a:solidFill>
                  <a:schemeClr val="bg1">
                    <a:lumMod val="95000"/>
                    <a:lumOff val="5000"/>
                  </a:schemeClr>
                </a:solidFill>
                <a:latin typeface="Arial Narrow" pitchFamily="34" charset="0"/>
                <a:cs typeface="Calibri" pitchFamily="34" charset="0"/>
              </a:rPr>
              <a:t>anguage, and </a:t>
            </a:r>
          </a:p>
          <a:p>
            <a:r>
              <a:rPr lang="en-US" sz="2600" b="1" dirty="0">
                <a:solidFill>
                  <a:schemeClr val="bg1">
                    <a:lumMod val="95000"/>
                    <a:lumOff val="5000"/>
                  </a:schemeClr>
                </a:solidFill>
                <a:latin typeface="Arial Narrow" pitchFamily="34" charset="0"/>
                <a:cs typeface="Calibri" pitchFamily="34" charset="0"/>
              </a:rPr>
              <a:t>it is the most widely used language to write Web Pages.</a:t>
            </a:r>
          </a:p>
          <a:p>
            <a:r>
              <a:rPr lang="en-US" sz="2600" b="1" dirty="0">
                <a:solidFill>
                  <a:schemeClr val="bg1">
                    <a:lumMod val="95000"/>
                    <a:lumOff val="5000"/>
                  </a:schemeClr>
                </a:solidFill>
                <a:latin typeface="Arial Narrow" pitchFamily="34" charset="0"/>
                <a:cs typeface="Calibri" pitchFamily="34" charset="0"/>
              </a:rPr>
              <a:t>Hypertext refers to the way in which HTML documents are linked together. </a:t>
            </a:r>
          </a:p>
          <a:p>
            <a:r>
              <a:rPr lang="en-US" sz="2600" b="1" dirty="0">
                <a:solidFill>
                  <a:schemeClr val="bg1">
                    <a:lumMod val="95000"/>
                    <a:lumOff val="5000"/>
                  </a:schemeClr>
                </a:solidFill>
                <a:latin typeface="Arial Narrow" pitchFamily="34" charset="0"/>
                <a:cs typeface="Calibri" pitchFamily="34" charset="0"/>
              </a:rPr>
              <a:t>Thus, the link available on a webpage is called Hypertext.</a:t>
            </a:r>
          </a:p>
          <a:p>
            <a:endParaRPr lang="en-US" sz="2600" b="1" dirty="0">
              <a:solidFill>
                <a:schemeClr val="bg1">
                  <a:lumMod val="95000"/>
                  <a:lumOff val="5000"/>
                </a:schemeClr>
              </a:solidFill>
              <a:latin typeface="Arial Narrow" pitchFamily="34" charset="0"/>
              <a:cs typeface="Calibri" pitchFamily="34" charset="0"/>
            </a:endParaRPr>
          </a:p>
          <a:p>
            <a:r>
              <a:rPr lang="en-US" sz="2600" b="1" dirty="0">
                <a:solidFill>
                  <a:schemeClr val="bg1">
                    <a:lumMod val="95000"/>
                    <a:lumOff val="5000"/>
                  </a:schemeClr>
                </a:solidFill>
                <a:latin typeface="Arial Narrow" pitchFamily="34" charset="0"/>
                <a:cs typeface="Calibri" pitchFamily="34" charset="0"/>
              </a:rPr>
              <a:t>HTML is being widely used to format web pages with the help of different tags available in HTML language.</a:t>
            </a:r>
          </a:p>
          <a:p>
            <a:pPr marL="285750" indent="-285750">
              <a:buFont typeface="Arial" pitchFamily="34" charset="0"/>
              <a:buChar char="•"/>
            </a:pPr>
            <a:r>
              <a:rPr lang="en-US" sz="2600" b="1" dirty="0">
                <a:solidFill>
                  <a:schemeClr val="bg1">
                    <a:lumMod val="95000"/>
                    <a:lumOff val="5000"/>
                  </a:schemeClr>
                </a:solidFill>
                <a:latin typeface="Arial Narrow" pitchFamily="34" charset="0"/>
                <a:cs typeface="Calibri" pitchFamily="34" charset="0"/>
              </a:rPr>
              <a:t>HTML is the </a:t>
            </a:r>
            <a:r>
              <a:rPr lang="en-US" sz="2600" b="1" i="1" dirty="0">
                <a:solidFill>
                  <a:schemeClr val="bg1">
                    <a:lumMod val="95000"/>
                    <a:lumOff val="5000"/>
                  </a:schemeClr>
                </a:solidFill>
                <a:latin typeface="Arial Narrow" pitchFamily="34" charset="0"/>
                <a:cs typeface="Calibri" pitchFamily="34" charset="0"/>
              </a:rPr>
              <a:t>language</a:t>
            </a:r>
            <a:r>
              <a:rPr lang="en-US" sz="2600" b="1" dirty="0">
                <a:solidFill>
                  <a:schemeClr val="bg1">
                    <a:lumMod val="95000"/>
                    <a:lumOff val="5000"/>
                  </a:schemeClr>
                </a:solidFill>
                <a:latin typeface="Arial Narrow" pitchFamily="34" charset="0"/>
                <a:cs typeface="Calibri" pitchFamily="34" charset="0"/>
              </a:rPr>
              <a:t> for publishing web pages on the WWW (World-Wide Web).</a:t>
            </a:r>
          </a:p>
          <a:p>
            <a:pPr marL="285750" indent="-285750">
              <a:buFont typeface="Arial" pitchFamily="34" charset="0"/>
              <a:buChar char="•"/>
            </a:pPr>
            <a:r>
              <a:rPr lang="en-US" sz="2600" b="1" dirty="0">
                <a:solidFill>
                  <a:schemeClr val="bg1">
                    <a:lumMod val="95000"/>
                    <a:lumOff val="5000"/>
                  </a:schemeClr>
                </a:solidFill>
                <a:latin typeface="Arial Narrow" pitchFamily="34" charset="0"/>
                <a:cs typeface="Calibri" pitchFamily="34" charset="0"/>
              </a:rPr>
              <a:t>HTML is a </a:t>
            </a:r>
            <a:r>
              <a:rPr lang="en-US" sz="2600" b="1" i="1" dirty="0">
                <a:solidFill>
                  <a:schemeClr val="bg1">
                    <a:lumMod val="95000"/>
                    <a:lumOff val="5000"/>
                  </a:schemeClr>
                </a:solidFill>
                <a:latin typeface="Arial Narrow" pitchFamily="34" charset="0"/>
                <a:cs typeface="Calibri" pitchFamily="34" charset="0"/>
              </a:rPr>
              <a:t>Document Description Language</a:t>
            </a:r>
            <a:r>
              <a:rPr lang="en-US" sz="2600" b="1" dirty="0">
                <a:solidFill>
                  <a:schemeClr val="bg1">
                    <a:lumMod val="95000"/>
                    <a:lumOff val="5000"/>
                  </a:schemeClr>
                </a:solidFill>
                <a:latin typeface="Arial Narrow" pitchFamily="34" charset="0"/>
                <a:cs typeface="Calibri" pitchFamily="34" charset="0"/>
              </a:rPr>
              <a:t> (aka </a:t>
            </a:r>
            <a:r>
              <a:rPr lang="en-US" sz="2600" b="1" i="1" dirty="0">
                <a:solidFill>
                  <a:schemeClr val="bg1">
                    <a:lumMod val="95000"/>
                    <a:lumOff val="5000"/>
                  </a:schemeClr>
                </a:solidFill>
                <a:latin typeface="Arial Narrow" pitchFamily="34" charset="0"/>
                <a:cs typeface="Calibri" pitchFamily="34" charset="0"/>
              </a:rPr>
              <a:t>Document Markup Language</a:t>
            </a:r>
            <a:r>
              <a:rPr lang="en-US" sz="2600" b="1" dirty="0">
                <a:solidFill>
                  <a:schemeClr val="bg1">
                    <a:lumMod val="95000"/>
                    <a:lumOff val="5000"/>
                  </a:schemeClr>
                </a:solidFill>
                <a:latin typeface="Arial Narrow" pitchFamily="34" charset="0"/>
                <a:cs typeface="Calibri" pitchFamily="34" charset="0"/>
              </a:rPr>
              <a:t>). </a:t>
            </a:r>
          </a:p>
          <a:p>
            <a:endParaRPr lang="en-US" sz="2600" dirty="0">
              <a:solidFill>
                <a:schemeClr val="bg1">
                  <a:lumMod val="95000"/>
                  <a:lumOff val="5000"/>
                </a:schemeClr>
              </a:solidFill>
              <a:latin typeface="Arial Narrow" pitchFamily="34" charset="0"/>
            </a:endParaRPr>
          </a:p>
        </p:txBody>
      </p:sp>
      <p:pic>
        <p:nvPicPr>
          <p:cNvPr id="6" name="Picture 5" descr="C:\Users\This pc\Desktop\html.jf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4212" y="132565"/>
            <a:ext cx="3319394" cy="193066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395398049"/>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5C133-D085-4C23-B230-1513B453C41A}"/>
              </a:ext>
            </a:extLst>
          </p:cNvPr>
          <p:cNvSpPr>
            <a:spLocks noGrp="1"/>
          </p:cNvSpPr>
          <p:nvPr>
            <p:ph type="title"/>
          </p:nvPr>
        </p:nvSpPr>
        <p:spPr>
          <a:xfrm>
            <a:off x="765175" y="483969"/>
            <a:ext cx="3061870" cy="1506719"/>
          </a:xfrm>
        </p:spPr>
        <p:txBody>
          <a:bodyPr>
            <a:noAutofit/>
          </a:bodyPr>
          <a:lstStyle/>
          <a:p>
            <a:pPr algn="ctr"/>
            <a:r>
              <a:rPr lang="en-IN" sz="9600" dirty="0">
                <a:solidFill>
                  <a:srgbClr val="FFC000"/>
                </a:solidFill>
                <a:effectLst>
                  <a:outerShdw blurRad="38100" dist="38100" dir="2700000" algn="tl">
                    <a:srgbClr val="000000">
                      <a:alpha val="43137"/>
                    </a:srgbClr>
                  </a:outerShdw>
                </a:effectLst>
              </a:rPr>
              <a:t>CSS</a:t>
            </a:r>
            <a:endParaRPr lang="en-IN" sz="9600" b="1" dirty="0">
              <a:solidFill>
                <a:srgbClr val="FFC000"/>
              </a:solidFill>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8976AC2A-4D83-4F80-B317-BBCF6EC7326D}"/>
              </a:ext>
            </a:extLst>
          </p:cNvPr>
          <p:cNvSpPr>
            <a:spLocks noGrp="1"/>
          </p:cNvSpPr>
          <p:nvPr>
            <p:ph type="body" idx="1"/>
          </p:nvPr>
        </p:nvSpPr>
        <p:spPr>
          <a:xfrm>
            <a:off x="0" y="2808515"/>
            <a:ext cx="12167054" cy="3902528"/>
          </a:xfrm>
        </p:spPr>
        <p:txBody>
          <a:bodyPr>
            <a:noAutofit/>
          </a:bodyPr>
          <a:lstStyle/>
          <a:p>
            <a:r>
              <a:rPr lang="en-US" sz="2600" b="1" dirty="0">
                <a:solidFill>
                  <a:schemeClr val="bg1">
                    <a:lumMod val="95000"/>
                    <a:lumOff val="5000"/>
                  </a:schemeClr>
                </a:solidFill>
                <a:latin typeface="Arial Narrow" pitchFamily="34" charset="0"/>
                <a:cs typeface="Calibri" pitchFamily="34" charset="0"/>
              </a:rPr>
              <a:t>CSS is acronym for Cascading Style Sheets and is a markup language </a:t>
            </a:r>
          </a:p>
          <a:p>
            <a:r>
              <a:rPr lang="en-US" sz="2600" b="1" dirty="0">
                <a:solidFill>
                  <a:schemeClr val="bg1">
                    <a:lumMod val="95000"/>
                    <a:lumOff val="5000"/>
                  </a:schemeClr>
                </a:solidFill>
                <a:latin typeface="Arial Narrow" pitchFamily="34" charset="0"/>
                <a:cs typeface="Calibri" pitchFamily="34" charset="0"/>
              </a:rPr>
              <a:t>responsible for how your web pages will look like. It controls the colors, fonts, and layouts of your website elements.</a:t>
            </a:r>
          </a:p>
          <a:p>
            <a:r>
              <a:rPr lang="en-US" sz="2600" b="1" dirty="0">
                <a:solidFill>
                  <a:schemeClr val="bg1">
                    <a:lumMod val="95000"/>
                    <a:lumOff val="5000"/>
                  </a:schemeClr>
                </a:solidFill>
                <a:latin typeface="Arial Narrow" pitchFamily="34" charset="0"/>
                <a:cs typeface="Calibri" pitchFamily="34" charset="0"/>
              </a:rPr>
              <a:t>	It is a style sheet language used for describing the presentation of a document written in a markup language like HTML. CSS is designed to enable the separation of presentation and content, including layout, colors, and fonts.  A style rule is made of three parts :−</a:t>
            </a:r>
          </a:p>
          <a:p>
            <a:pPr marL="285750" indent="-285750">
              <a:buFont typeface="Arial" pitchFamily="34" charset="0"/>
              <a:buChar char="•"/>
            </a:pPr>
            <a:r>
              <a:rPr lang="en-US" sz="2600" b="1" dirty="0">
                <a:solidFill>
                  <a:schemeClr val="bg1">
                    <a:lumMod val="95000"/>
                    <a:lumOff val="5000"/>
                  </a:schemeClr>
                </a:solidFill>
                <a:latin typeface="Arial Narrow" pitchFamily="34" charset="0"/>
                <a:cs typeface="Calibri" pitchFamily="34" charset="0"/>
              </a:rPr>
              <a:t>Selector − A selector is an HTML tag at which a style will be applied. </a:t>
            </a:r>
          </a:p>
          <a:p>
            <a:pPr marL="285750" indent="-285750">
              <a:buFont typeface="Arial" pitchFamily="34" charset="0"/>
              <a:buChar char="•"/>
            </a:pPr>
            <a:r>
              <a:rPr lang="en-US" sz="2600" b="1" dirty="0">
                <a:solidFill>
                  <a:schemeClr val="bg1">
                    <a:lumMod val="95000"/>
                    <a:lumOff val="5000"/>
                  </a:schemeClr>
                </a:solidFill>
                <a:latin typeface="Arial Narrow" pitchFamily="34" charset="0"/>
                <a:cs typeface="Calibri" pitchFamily="34" charset="0"/>
              </a:rPr>
              <a:t>Property − A property is a type of attribute of HTML tag. </a:t>
            </a:r>
          </a:p>
          <a:p>
            <a:pPr marL="285750" indent="-285750">
              <a:buFont typeface="Arial" pitchFamily="34" charset="0"/>
              <a:buChar char="•"/>
            </a:pPr>
            <a:r>
              <a:rPr lang="en-US" sz="2600" b="1" dirty="0">
                <a:solidFill>
                  <a:schemeClr val="bg1">
                    <a:lumMod val="95000"/>
                    <a:lumOff val="5000"/>
                  </a:schemeClr>
                </a:solidFill>
                <a:latin typeface="Arial Narrow" pitchFamily="34" charset="0"/>
                <a:cs typeface="Calibri" pitchFamily="34" charset="0"/>
              </a:rPr>
              <a:t>Value − Values are assigned to properties. For example, </a:t>
            </a:r>
            <a:r>
              <a:rPr lang="en-US" sz="2600" b="1" i="1" dirty="0">
                <a:solidFill>
                  <a:schemeClr val="bg1">
                    <a:lumMod val="95000"/>
                    <a:lumOff val="5000"/>
                  </a:schemeClr>
                </a:solidFill>
                <a:latin typeface="Arial Narrow" pitchFamily="34" charset="0"/>
                <a:cs typeface="Calibri" pitchFamily="34" charset="0"/>
              </a:rPr>
              <a:t>color</a:t>
            </a:r>
            <a:r>
              <a:rPr lang="en-US" sz="2600" b="1" dirty="0">
                <a:solidFill>
                  <a:schemeClr val="bg1">
                    <a:lumMod val="95000"/>
                    <a:lumOff val="5000"/>
                  </a:schemeClr>
                </a:solidFill>
                <a:latin typeface="Arial Narrow" pitchFamily="34" charset="0"/>
                <a:cs typeface="Calibri" pitchFamily="34" charset="0"/>
              </a:rPr>
              <a:t> </a:t>
            </a:r>
          </a:p>
          <a:p>
            <a:endParaRPr lang="en-US" sz="2600" b="1" dirty="0">
              <a:solidFill>
                <a:schemeClr val="bg1">
                  <a:lumMod val="95000"/>
                  <a:lumOff val="5000"/>
                </a:schemeClr>
              </a:solidFill>
              <a:latin typeface="Arial Narrow" pitchFamily="34" charset="0"/>
            </a:endParaRPr>
          </a:p>
        </p:txBody>
      </p:sp>
      <p:sp>
        <p:nvSpPr>
          <p:cNvPr id="4" name="AutoShape 2" descr="Consolidated JDK 8 Release Not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Consolidated JDK 8 Release Notes"/>
          <p:cNvSpPr>
            <a:spLocks noChangeAspect="1" noChangeArrowheads="1"/>
          </p:cNvSpPr>
          <p:nvPr/>
        </p:nvSpPr>
        <p:spPr bwMode="auto">
          <a:xfrm>
            <a:off x="307975" y="794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Consolidated JDK 8 Release Notes"/>
          <p:cNvSpPr>
            <a:spLocks noChangeAspect="1" noChangeArrowheads="1"/>
          </p:cNvSpPr>
          <p:nvPr/>
        </p:nvSpPr>
        <p:spPr bwMode="auto">
          <a:xfrm>
            <a:off x="460375" y="16034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descr="C:\Users\This pc\Desktop\cs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6469" y="117597"/>
            <a:ext cx="3635807" cy="201328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691706834"/>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5C133-D085-4C23-B230-1513B453C41A}"/>
              </a:ext>
            </a:extLst>
          </p:cNvPr>
          <p:cNvSpPr>
            <a:spLocks noGrp="1"/>
          </p:cNvSpPr>
          <p:nvPr>
            <p:ph type="title"/>
          </p:nvPr>
        </p:nvSpPr>
        <p:spPr>
          <a:xfrm>
            <a:off x="765174" y="483969"/>
            <a:ext cx="6239783" cy="1506719"/>
          </a:xfrm>
        </p:spPr>
        <p:txBody>
          <a:bodyPr>
            <a:noAutofit/>
          </a:bodyPr>
          <a:lstStyle/>
          <a:p>
            <a:pPr algn="ctr"/>
            <a:r>
              <a:rPr lang="en-IN" sz="9600" dirty="0">
                <a:solidFill>
                  <a:srgbClr val="FFC000"/>
                </a:solidFill>
                <a:effectLst>
                  <a:outerShdw blurRad="38100" dist="38100" dir="2700000" algn="tl">
                    <a:srgbClr val="000000">
                      <a:alpha val="43137"/>
                    </a:srgbClr>
                  </a:outerShdw>
                </a:effectLst>
              </a:rPr>
              <a:t>JavaScript</a:t>
            </a:r>
            <a:endParaRPr lang="en-IN" sz="9600" b="1" dirty="0">
              <a:solidFill>
                <a:srgbClr val="FFC000"/>
              </a:solidFill>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8976AC2A-4D83-4F80-B317-BBCF6EC7326D}"/>
              </a:ext>
            </a:extLst>
          </p:cNvPr>
          <p:cNvSpPr>
            <a:spLocks noGrp="1"/>
          </p:cNvSpPr>
          <p:nvPr>
            <p:ph type="body" idx="1"/>
          </p:nvPr>
        </p:nvSpPr>
        <p:spPr>
          <a:xfrm>
            <a:off x="0" y="2759528"/>
            <a:ext cx="12328070" cy="3902528"/>
          </a:xfrm>
        </p:spPr>
        <p:txBody>
          <a:bodyPr>
            <a:noAutofit/>
          </a:bodyPr>
          <a:lstStyle/>
          <a:p>
            <a:r>
              <a:rPr lang="en-US" sz="2600" b="1" dirty="0">
                <a:solidFill>
                  <a:schemeClr val="bg1">
                    <a:lumMod val="95000"/>
                    <a:lumOff val="5000"/>
                  </a:schemeClr>
                </a:solidFill>
                <a:latin typeface="Arial Narrow" pitchFamily="34" charset="0"/>
                <a:cs typeface="Calibri" pitchFamily="34" charset="0"/>
              </a:rPr>
              <a:t> JavaScript is a client-side scripting language and used to build interactive websites with dynamic features and to validate form data.</a:t>
            </a:r>
          </a:p>
          <a:p>
            <a:r>
              <a:rPr lang="en-US" sz="2600" b="1" dirty="0">
                <a:solidFill>
                  <a:schemeClr val="bg1">
                    <a:lumMod val="95000"/>
                    <a:lumOff val="5000"/>
                  </a:schemeClr>
                </a:solidFill>
                <a:latin typeface="Arial Narrow" pitchFamily="34" charset="0"/>
                <a:cs typeface="Calibri" pitchFamily="34" charset="0"/>
              </a:rPr>
              <a:t> JavaScript is high-level, dynamic and browser interpreted programming language, supported by all modern web browsers.</a:t>
            </a:r>
          </a:p>
          <a:p>
            <a:r>
              <a:rPr lang="en-US" sz="2600" b="1" dirty="0">
                <a:solidFill>
                  <a:schemeClr val="bg1">
                    <a:lumMod val="95000"/>
                    <a:lumOff val="5000"/>
                  </a:schemeClr>
                </a:solidFill>
                <a:latin typeface="Arial Narrow" pitchFamily="34" charset="0"/>
                <a:cs typeface="Calibri" pitchFamily="34" charset="0"/>
              </a:rPr>
              <a:t>JavaScript is also used to build scalable web applications using Node JS. JavaScript is also being used widely in game development and Mobile application development.</a:t>
            </a:r>
          </a:p>
          <a:p>
            <a:endParaRPr lang="en-US" sz="2600" b="1" dirty="0">
              <a:solidFill>
                <a:schemeClr val="bg1">
                  <a:lumMod val="95000"/>
                  <a:lumOff val="5000"/>
                </a:schemeClr>
              </a:solidFill>
              <a:latin typeface="Arial Narrow" pitchFamily="34" charset="0"/>
              <a:cs typeface="Calibri" pitchFamily="34" charset="0"/>
            </a:endParaRPr>
          </a:p>
          <a:p>
            <a:r>
              <a:rPr lang="en-US" sz="2600" b="1" dirty="0">
                <a:solidFill>
                  <a:schemeClr val="bg1">
                    <a:lumMod val="95000"/>
                    <a:lumOff val="5000"/>
                  </a:schemeClr>
                </a:solidFill>
                <a:latin typeface="Arial Narrow" pitchFamily="34" charset="0"/>
                <a:cs typeface="Calibri" pitchFamily="34" charset="0"/>
              </a:rPr>
              <a:t>JavaScript is also known as the Programming Language of web as it is the only programming language for Web browsers. JavaScript is </a:t>
            </a:r>
            <a:r>
              <a:rPr lang="en-US" sz="2600" b="1" i="1" dirty="0">
                <a:solidFill>
                  <a:schemeClr val="bg1">
                    <a:lumMod val="95000"/>
                    <a:lumOff val="5000"/>
                  </a:schemeClr>
                </a:solidFill>
                <a:latin typeface="Arial Narrow" pitchFamily="34" charset="0"/>
                <a:cs typeface="Calibri" pitchFamily="34" charset="0"/>
              </a:rPr>
              <a:t>an object-based scripting language</a:t>
            </a:r>
            <a:r>
              <a:rPr lang="en-US" sz="2600" b="1" dirty="0">
                <a:solidFill>
                  <a:schemeClr val="bg1">
                    <a:lumMod val="95000"/>
                    <a:lumOff val="5000"/>
                  </a:schemeClr>
                </a:solidFill>
                <a:latin typeface="Arial Narrow" pitchFamily="34" charset="0"/>
                <a:cs typeface="Calibri" pitchFamily="34" charset="0"/>
              </a:rPr>
              <a:t> which is lightweight and cross-platform.</a:t>
            </a:r>
          </a:p>
          <a:p>
            <a:endParaRPr lang="en-US" sz="2600" b="1" dirty="0">
              <a:solidFill>
                <a:schemeClr val="bg1">
                  <a:lumMod val="95000"/>
                  <a:lumOff val="5000"/>
                </a:schemeClr>
              </a:solidFill>
              <a:latin typeface="Arial Narrow" pitchFamily="34" charset="0"/>
            </a:endParaRPr>
          </a:p>
        </p:txBody>
      </p:sp>
      <p:sp>
        <p:nvSpPr>
          <p:cNvPr id="4" name="AutoShape 2" descr="Consolidated JDK 8 Release Not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Consolidated JDK 8 Release Notes"/>
          <p:cNvSpPr>
            <a:spLocks noChangeAspect="1" noChangeArrowheads="1"/>
          </p:cNvSpPr>
          <p:nvPr/>
        </p:nvSpPr>
        <p:spPr bwMode="auto">
          <a:xfrm>
            <a:off x="307975" y="794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Consolidated JDK 8 Release Notes"/>
          <p:cNvSpPr>
            <a:spLocks noChangeAspect="1" noChangeArrowheads="1"/>
          </p:cNvSpPr>
          <p:nvPr/>
        </p:nvSpPr>
        <p:spPr bwMode="auto">
          <a:xfrm>
            <a:off x="460375" y="16034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descr="C:\Users\This pc\Desktop\javascrip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8782" y="102967"/>
            <a:ext cx="3556958" cy="200078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772353033"/>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1397</TotalTime>
  <Words>1646</Words>
  <Application>Microsoft Office PowerPoint</Application>
  <PresentationFormat>Widescreen</PresentationFormat>
  <Paragraphs>139</Paragraphs>
  <Slides>30</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30</vt:i4>
      </vt:variant>
    </vt:vector>
  </HeadingPairs>
  <TitlesOfParts>
    <vt:vector size="42" baseType="lpstr">
      <vt:lpstr>Arial</vt:lpstr>
      <vt:lpstr>Arial Narrow</vt:lpstr>
      <vt:lpstr>Baskerville Old Face</vt:lpstr>
      <vt:lpstr>Calibri</vt:lpstr>
      <vt:lpstr>Century</vt:lpstr>
      <vt:lpstr>Century Gothic</vt:lpstr>
      <vt:lpstr>Corbel</vt:lpstr>
      <vt:lpstr>Times New Roman</vt:lpstr>
      <vt:lpstr>Wingdings</vt:lpstr>
      <vt:lpstr>Wingdings 2</vt:lpstr>
      <vt:lpstr>Wingdings 3</vt:lpstr>
      <vt:lpstr>Module</vt:lpstr>
      <vt:lpstr>MINI - Project Presentation</vt:lpstr>
      <vt:lpstr>PROBLEM STATEMENT</vt:lpstr>
      <vt:lpstr>What is the Idea ?</vt:lpstr>
      <vt:lpstr>Motivation Behind …</vt:lpstr>
      <vt:lpstr>Technologies Used </vt:lpstr>
      <vt:lpstr>VS Code Editor</vt:lpstr>
      <vt:lpstr>HTML</vt:lpstr>
      <vt:lpstr>CSS</vt:lpstr>
      <vt:lpstr>JavaScript</vt:lpstr>
      <vt:lpstr>Git &amp; Git-hub</vt:lpstr>
      <vt:lpstr>Node JS</vt:lpstr>
      <vt:lpstr>Socket.IO</vt:lpstr>
      <vt:lpstr>User Interface (UI)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Industrial Training Project</dc:title>
  <dc:creator>Manish Gautam</dc:creator>
  <cp:lastModifiedBy>Yash Garg</cp:lastModifiedBy>
  <cp:revision>97</cp:revision>
  <dcterms:created xsi:type="dcterms:W3CDTF">2020-09-04T16:36:50Z</dcterms:created>
  <dcterms:modified xsi:type="dcterms:W3CDTF">2021-11-29T06:43:55Z</dcterms:modified>
</cp:coreProperties>
</file>