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58" r:id="rId4"/>
    <p:sldId id="259" r:id="rId5"/>
    <p:sldId id="262" r:id="rId6"/>
    <p:sldId id="265" r:id="rId7"/>
    <p:sldId id="266" r:id="rId8"/>
    <p:sldId id="270" r:id="rId9"/>
    <p:sldId id="264" r:id="rId10"/>
    <p:sldId id="267"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4071B-DE38-978E-8993-0281C589E6B4}" v="2730" dt="2022-09-29T13:08:40.655"/>
    <p1510:client id="{5DE1F816-C22E-B1C7-8112-0AC8E4B30D33}" v="438" dt="2022-09-29T13:56:47.690"/>
    <p1510:client id="{7362314A-AD6B-15B0-5D07-A5F5322824CF}" v="502" dt="2022-09-29T10:42:18.969"/>
    <p1510:client id="{F3F63E84-157B-9D33-0630-6AA8E39D0248}" v="14" dt="2022-09-29T10:14:41.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FBDDB-01C8-4028-9899-C7C310BD91BF}"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AE4401DA-CC7D-4836-9BF1-97B1A07EB75C}">
      <dgm:prSet/>
      <dgm:spPr>
        <a:solidFill>
          <a:schemeClr val="tx2">
            <a:lumMod val="75000"/>
            <a:lumOff val="25000"/>
          </a:schemeClr>
        </a:solidFill>
      </dgm:spPr>
      <dgm:t>
        <a:bodyPr/>
        <a:lstStyle/>
        <a:p>
          <a:r>
            <a:rPr lang="en-IN" dirty="0">
              <a:latin typeface="Gill Sans MT"/>
            </a:rPr>
            <a:t>To study and understand various factors affecting the housing market of United States</a:t>
          </a:r>
          <a:endParaRPr lang="en-US" dirty="0">
            <a:latin typeface="Gill Sans MT"/>
          </a:endParaRPr>
        </a:p>
      </dgm:t>
    </dgm:pt>
    <dgm:pt modelId="{8C86B824-68CC-4DE9-956A-18E3E2FBE819}" type="parTrans" cxnId="{56B312FD-0F08-4AF8-86A8-55FB625D1DB4}">
      <dgm:prSet/>
      <dgm:spPr/>
      <dgm:t>
        <a:bodyPr/>
        <a:lstStyle/>
        <a:p>
          <a:endParaRPr lang="en-US"/>
        </a:p>
      </dgm:t>
    </dgm:pt>
    <dgm:pt modelId="{6061541E-0EB3-4E56-912F-C7750FE40C32}" type="sibTrans" cxnId="{56B312FD-0F08-4AF8-86A8-55FB625D1DB4}">
      <dgm:prSet/>
      <dgm:spPr/>
      <dgm:t>
        <a:bodyPr/>
        <a:lstStyle/>
        <a:p>
          <a:endParaRPr lang="en-US"/>
        </a:p>
      </dgm:t>
    </dgm:pt>
    <dgm:pt modelId="{71600D6F-2F1F-40DA-AE9A-54283D725B20}">
      <dgm:prSet/>
      <dgm:spPr>
        <a:solidFill>
          <a:schemeClr val="tx2">
            <a:lumMod val="75000"/>
            <a:lumOff val="25000"/>
          </a:schemeClr>
        </a:solidFill>
      </dgm:spPr>
      <dgm:t>
        <a:bodyPr/>
        <a:lstStyle/>
        <a:p>
          <a:pPr rtl="0"/>
          <a:r>
            <a:rPr lang="en-IN" dirty="0">
              <a:latin typeface="Gill Sans MT"/>
            </a:rPr>
            <a:t>To study the factors in order to understand their importance in deciding direction of housing market for the next decade </a:t>
          </a:r>
          <a:endParaRPr lang="en-US" dirty="0">
            <a:latin typeface="Gill Sans MT"/>
          </a:endParaRPr>
        </a:p>
      </dgm:t>
    </dgm:pt>
    <dgm:pt modelId="{FEF4933A-2995-4CE1-A407-BA145EC5DA8F}" type="parTrans" cxnId="{436751E5-E59F-4CCC-A0BA-20DBC085AAE4}">
      <dgm:prSet/>
      <dgm:spPr/>
      <dgm:t>
        <a:bodyPr/>
        <a:lstStyle/>
        <a:p>
          <a:endParaRPr lang="en-US"/>
        </a:p>
      </dgm:t>
    </dgm:pt>
    <dgm:pt modelId="{DC4F4033-43E3-46B6-AD7D-C04E78C4C6AF}" type="sibTrans" cxnId="{436751E5-E59F-4CCC-A0BA-20DBC085AAE4}">
      <dgm:prSet/>
      <dgm:spPr/>
      <dgm:t>
        <a:bodyPr/>
        <a:lstStyle/>
        <a:p>
          <a:endParaRPr lang="en-US"/>
        </a:p>
      </dgm:t>
    </dgm:pt>
    <dgm:pt modelId="{2EC0D20E-FB7C-4E55-AC7A-D13D8CCCBEBB}">
      <dgm:prSet/>
      <dgm:spPr>
        <a:solidFill>
          <a:schemeClr val="tx2">
            <a:lumMod val="75000"/>
            <a:lumOff val="25000"/>
          </a:schemeClr>
        </a:solidFill>
      </dgm:spPr>
      <dgm:t>
        <a:bodyPr/>
        <a:lstStyle/>
        <a:p>
          <a:r>
            <a:rPr lang="en-IN" dirty="0">
              <a:latin typeface="Gill Sans MT"/>
            </a:rPr>
            <a:t>To prepare an MECE report of the analysis</a:t>
          </a:r>
          <a:endParaRPr lang="en-US" dirty="0">
            <a:latin typeface="Gill Sans MT"/>
          </a:endParaRPr>
        </a:p>
      </dgm:t>
    </dgm:pt>
    <dgm:pt modelId="{BB3C9C7D-2316-44AA-BCC2-63AEE8E92F66}" type="parTrans" cxnId="{1233E3DC-82C0-43A8-8B00-2F41AFBD54C0}">
      <dgm:prSet/>
      <dgm:spPr/>
      <dgm:t>
        <a:bodyPr/>
        <a:lstStyle/>
        <a:p>
          <a:endParaRPr lang="en-US"/>
        </a:p>
      </dgm:t>
    </dgm:pt>
    <dgm:pt modelId="{00DF95F1-1016-414C-98AA-FFA565AAFFB8}" type="sibTrans" cxnId="{1233E3DC-82C0-43A8-8B00-2F41AFBD54C0}">
      <dgm:prSet/>
      <dgm:spPr/>
      <dgm:t>
        <a:bodyPr/>
        <a:lstStyle/>
        <a:p>
          <a:endParaRPr lang="en-US"/>
        </a:p>
      </dgm:t>
    </dgm:pt>
    <dgm:pt modelId="{5D61C344-0E83-4F77-8463-53A9867DD9AE}" type="pres">
      <dgm:prSet presAssocID="{7F6FBDDB-01C8-4028-9899-C7C310BD91BF}" presName="outerComposite" presStyleCnt="0">
        <dgm:presLayoutVars>
          <dgm:chMax val="5"/>
          <dgm:dir/>
          <dgm:resizeHandles val="exact"/>
        </dgm:presLayoutVars>
      </dgm:prSet>
      <dgm:spPr/>
    </dgm:pt>
    <dgm:pt modelId="{A8A84261-1E87-4158-B683-3B38ABADBCC8}" type="pres">
      <dgm:prSet presAssocID="{7F6FBDDB-01C8-4028-9899-C7C310BD91BF}" presName="dummyMaxCanvas" presStyleCnt="0">
        <dgm:presLayoutVars/>
      </dgm:prSet>
      <dgm:spPr/>
    </dgm:pt>
    <dgm:pt modelId="{82E8F283-C70E-4C21-8E6E-8383968D4250}" type="pres">
      <dgm:prSet presAssocID="{7F6FBDDB-01C8-4028-9899-C7C310BD91BF}" presName="ThreeNodes_1" presStyleLbl="node1" presStyleIdx="0" presStyleCnt="3">
        <dgm:presLayoutVars>
          <dgm:bulletEnabled val="1"/>
        </dgm:presLayoutVars>
      </dgm:prSet>
      <dgm:spPr/>
    </dgm:pt>
    <dgm:pt modelId="{25CF1FF2-0A3A-45CC-AB46-33C1056CDE15}" type="pres">
      <dgm:prSet presAssocID="{7F6FBDDB-01C8-4028-9899-C7C310BD91BF}" presName="ThreeNodes_2" presStyleLbl="node1" presStyleIdx="1" presStyleCnt="3">
        <dgm:presLayoutVars>
          <dgm:bulletEnabled val="1"/>
        </dgm:presLayoutVars>
      </dgm:prSet>
      <dgm:spPr/>
    </dgm:pt>
    <dgm:pt modelId="{8794C7C1-1BDA-4754-9C90-EB23A4F8E0ED}" type="pres">
      <dgm:prSet presAssocID="{7F6FBDDB-01C8-4028-9899-C7C310BD91BF}" presName="ThreeNodes_3" presStyleLbl="node1" presStyleIdx="2" presStyleCnt="3">
        <dgm:presLayoutVars>
          <dgm:bulletEnabled val="1"/>
        </dgm:presLayoutVars>
      </dgm:prSet>
      <dgm:spPr/>
    </dgm:pt>
    <dgm:pt modelId="{898CD9FA-FBD7-488D-A8CC-71458DC76480}" type="pres">
      <dgm:prSet presAssocID="{7F6FBDDB-01C8-4028-9899-C7C310BD91BF}" presName="ThreeConn_1-2" presStyleLbl="fgAccFollowNode1" presStyleIdx="0" presStyleCnt="2">
        <dgm:presLayoutVars>
          <dgm:bulletEnabled val="1"/>
        </dgm:presLayoutVars>
      </dgm:prSet>
      <dgm:spPr/>
    </dgm:pt>
    <dgm:pt modelId="{F17DCBBE-3B82-4FCD-B91C-106C486EFECA}" type="pres">
      <dgm:prSet presAssocID="{7F6FBDDB-01C8-4028-9899-C7C310BD91BF}" presName="ThreeConn_2-3" presStyleLbl="fgAccFollowNode1" presStyleIdx="1" presStyleCnt="2">
        <dgm:presLayoutVars>
          <dgm:bulletEnabled val="1"/>
        </dgm:presLayoutVars>
      </dgm:prSet>
      <dgm:spPr/>
    </dgm:pt>
    <dgm:pt modelId="{0106710C-9310-489D-8796-12DB0CB81032}" type="pres">
      <dgm:prSet presAssocID="{7F6FBDDB-01C8-4028-9899-C7C310BD91BF}" presName="ThreeNodes_1_text" presStyleLbl="node1" presStyleIdx="2" presStyleCnt="3">
        <dgm:presLayoutVars>
          <dgm:bulletEnabled val="1"/>
        </dgm:presLayoutVars>
      </dgm:prSet>
      <dgm:spPr/>
    </dgm:pt>
    <dgm:pt modelId="{84589007-17BA-4C7B-98DF-09B1D62772A1}" type="pres">
      <dgm:prSet presAssocID="{7F6FBDDB-01C8-4028-9899-C7C310BD91BF}" presName="ThreeNodes_2_text" presStyleLbl="node1" presStyleIdx="2" presStyleCnt="3">
        <dgm:presLayoutVars>
          <dgm:bulletEnabled val="1"/>
        </dgm:presLayoutVars>
      </dgm:prSet>
      <dgm:spPr/>
    </dgm:pt>
    <dgm:pt modelId="{54010A20-2286-4DA1-A083-1F4F8A66315F}" type="pres">
      <dgm:prSet presAssocID="{7F6FBDDB-01C8-4028-9899-C7C310BD91BF}" presName="ThreeNodes_3_text" presStyleLbl="node1" presStyleIdx="2" presStyleCnt="3">
        <dgm:presLayoutVars>
          <dgm:bulletEnabled val="1"/>
        </dgm:presLayoutVars>
      </dgm:prSet>
      <dgm:spPr/>
    </dgm:pt>
  </dgm:ptLst>
  <dgm:cxnLst>
    <dgm:cxn modelId="{B0E56924-2622-4692-A45A-C4D9188E84EE}" type="presOf" srcId="{DC4F4033-43E3-46B6-AD7D-C04E78C4C6AF}" destId="{F17DCBBE-3B82-4FCD-B91C-106C486EFECA}" srcOrd="0" destOrd="0" presId="urn:microsoft.com/office/officeart/2005/8/layout/vProcess5"/>
    <dgm:cxn modelId="{6F7BD431-25CA-4D62-8A6E-206192AD8A2E}" type="presOf" srcId="{6061541E-0EB3-4E56-912F-C7750FE40C32}" destId="{898CD9FA-FBD7-488D-A8CC-71458DC76480}" srcOrd="0" destOrd="0" presId="urn:microsoft.com/office/officeart/2005/8/layout/vProcess5"/>
    <dgm:cxn modelId="{593BBE39-F0B2-4C39-B3D9-49F5262CB118}" type="presOf" srcId="{AE4401DA-CC7D-4836-9BF1-97B1A07EB75C}" destId="{82E8F283-C70E-4C21-8E6E-8383968D4250}" srcOrd="0" destOrd="0" presId="urn:microsoft.com/office/officeart/2005/8/layout/vProcess5"/>
    <dgm:cxn modelId="{B1A13D64-EF40-4155-81DC-DFF6F5162013}" type="presOf" srcId="{2EC0D20E-FB7C-4E55-AC7A-D13D8CCCBEBB}" destId="{8794C7C1-1BDA-4754-9C90-EB23A4F8E0ED}" srcOrd="0" destOrd="0" presId="urn:microsoft.com/office/officeart/2005/8/layout/vProcess5"/>
    <dgm:cxn modelId="{BE87EA87-5A4E-4F8F-BB5F-C0F97520FC85}" type="presOf" srcId="{2EC0D20E-FB7C-4E55-AC7A-D13D8CCCBEBB}" destId="{54010A20-2286-4DA1-A083-1F4F8A66315F}" srcOrd="1" destOrd="0" presId="urn:microsoft.com/office/officeart/2005/8/layout/vProcess5"/>
    <dgm:cxn modelId="{BD1F8288-8675-4A1A-985B-1396C55B5FC1}" type="presOf" srcId="{71600D6F-2F1F-40DA-AE9A-54283D725B20}" destId="{84589007-17BA-4C7B-98DF-09B1D62772A1}" srcOrd="1" destOrd="0" presId="urn:microsoft.com/office/officeart/2005/8/layout/vProcess5"/>
    <dgm:cxn modelId="{189529D0-3D52-4A70-A5C8-F9AC3920D2E6}" type="presOf" srcId="{7F6FBDDB-01C8-4028-9899-C7C310BD91BF}" destId="{5D61C344-0E83-4F77-8463-53A9867DD9AE}" srcOrd="0" destOrd="0" presId="urn:microsoft.com/office/officeart/2005/8/layout/vProcess5"/>
    <dgm:cxn modelId="{1233E3DC-82C0-43A8-8B00-2F41AFBD54C0}" srcId="{7F6FBDDB-01C8-4028-9899-C7C310BD91BF}" destId="{2EC0D20E-FB7C-4E55-AC7A-D13D8CCCBEBB}" srcOrd="2" destOrd="0" parTransId="{BB3C9C7D-2316-44AA-BCC2-63AEE8E92F66}" sibTransId="{00DF95F1-1016-414C-98AA-FFA565AAFFB8}"/>
    <dgm:cxn modelId="{858B48E1-A512-47FE-B1E2-37A195EAFA45}" type="presOf" srcId="{71600D6F-2F1F-40DA-AE9A-54283D725B20}" destId="{25CF1FF2-0A3A-45CC-AB46-33C1056CDE15}" srcOrd="0" destOrd="0" presId="urn:microsoft.com/office/officeart/2005/8/layout/vProcess5"/>
    <dgm:cxn modelId="{436751E5-E59F-4CCC-A0BA-20DBC085AAE4}" srcId="{7F6FBDDB-01C8-4028-9899-C7C310BD91BF}" destId="{71600D6F-2F1F-40DA-AE9A-54283D725B20}" srcOrd="1" destOrd="0" parTransId="{FEF4933A-2995-4CE1-A407-BA145EC5DA8F}" sibTransId="{DC4F4033-43E3-46B6-AD7D-C04E78C4C6AF}"/>
    <dgm:cxn modelId="{08CE9CEB-0906-48FB-B793-686B1D7527EB}" type="presOf" srcId="{AE4401DA-CC7D-4836-9BF1-97B1A07EB75C}" destId="{0106710C-9310-489D-8796-12DB0CB81032}" srcOrd="1" destOrd="0" presId="urn:microsoft.com/office/officeart/2005/8/layout/vProcess5"/>
    <dgm:cxn modelId="{56B312FD-0F08-4AF8-86A8-55FB625D1DB4}" srcId="{7F6FBDDB-01C8-4028-9899-C7C310BD91BF}" destId="{AE4401DA-CC7D-4836-9BF1-97B1A07EB75C}" srcOrd="0" destOrd="0" parTransId="{8C86B824-68CC-4DE9-956A-18E3E2FBE819}" sibTransId="{6061541E-0EB3-4E56-912F-C7750FE40C32}"/>
    <dgm:cxn modelId="{1F6BF553-0206-434A-BDEF-C5D953BCA237}" type="presParOf" srcId="{5D61C344-0E83-4F77-8463-53A9867DD9AE}" destId="{A8A84261-1E87-4158-B683-3B38ABADBCC8}" srcOrd="0" destOrd="0" presId="urn:microsoft.com/office/officeart/2005/8/layout/vProcess5"/>
    <dgm:cxn modelId="{7B704E48-CEA0-49B8-9829-C275B2215739}" type="presParOf" srcId="{5D61C344-0E83-4F77-8463-53A9867DD9AE}" destId="{82E8F283-C70E-4C21-8E6E-8383968D4250}" srcOrd="1" destOrd="0" presId="urn:microsoft.com/office/officeart/2005/8/layout/vProcess5"/>
    <dgm:cxn modelId="{4E877E33-D62A-454D-9824-567B798D67CD}" type="presParOf" srcId="{5D61C344-0E83-4F77-8463-53A9867DD9AE}" destId="{25CF1FF2-0A3A-45CC-AB46-33C1056CDE15}" srcOrd="2" destOrd="0" presId="urn:microsoft.com/office/officeart/2005/8/layout/vProcess5"/>
    <dgm:cxn modelId="{07528BD9-D4C5-4E4C-8AC4-B808AF14EE2B}" type="presParOf" srcId="{5D61C344-0E83-4F77-8463-53A9867DD9AE}" destId="{8794C7C1-1BDA-4754-9C90-EB23A4F8E0ED}" srcOrd="3" destOrd="0" presId="urn:microsoft.com/office/officeart/2005/8/layout/vProcess5"/>
    <dgm:cxn modelId="{2D0A6C65-B7AD-4037-9C54-50F368CD2658}" type="presParOf" srcId="{5D61C344-0E83-4F77-8463-53A9867DD9AE}" destId="{898CD9FA-FBD7-488D-A8CC-71458DC76480}" srcOrd="4" destOrd="0" presId="urn:microsoft.com/office/officeart/2005/8/layout/vProcess5"/>
    <dgm:cxn modelId="{A4DEBAA4-848E-41EC-AAA2-EBCD9E76D6CE}" type="presParOf" srcId="{5D61C344-0E83-4F77-8463-53A9867DD9AE}" destId="{F17DCBBE-3B82-4FCD-B91C-106C486EFECA}" srcOrd="5" destOrd="0" presId="urn:microsoft.com/office/officeart/2005/8/layout/vProcess5"/>
    <dgm:cxn modelId="{89A0BB9E-CC06-4247-938A-7B1DD36071DB}" type="presParOf" srcId="{5D61C344-0E83-4F77-8463-53A9867DD9AE}" destId="{0106710C-9310-489D-8796-12DB0CB81032}" srcOrd="6" destOrd="0" presId="urn:microsoft.com/office/officeart/2005/8/layout/vProcess5"/>
    <dgm:cxn modelId="{BAD1B033-ADB5-41F3-9293-087E726B432F}" type="presParOf" srcId="{5D61C344-0E83-4F77-8463-53A9867DD9AE}" destId="{84589007-17BA-4C7B-98DF-09B1D62772A1}" srcOrd="7" destOrd="0" presId="urn:microsoft.com/office/officeart/2005/8/layout/vProcess5"/>
    <dgm:cxn modelId="{D1E56AA3-A5B7-41BF-A52F-2029BAD52657}" type="presParOf" srcId="{5D61C344-0E83-4F77-8463-53A9867DD9AE}" destId="{54010A20-2286-4DA1-A083-1F4F8A66315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EA8D4A-CE4A-4C1C-A13C-93C41B4C73C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C39BD4B-A3BF-451C-9DAC-12DD3C75900E}">
      <dgm:prSet/>
      <dgm:spPr/>
      <dgm:t>
        <a:bodyPr/>
        <a:lstStyle/>
        <a:p>
          <a:r>
            <a:rPr lang="en-IN"/>
            <a:t>Demographics</a:t>
          </a:r>
          <a:endParaRPr lang="en-US"/>
        </a:p>
      </dgm:t>
    </dgm:pt>
    <dgm:pt modelId="{755A4677-C021-4D1D-9710-68390E291892}" type="parTrans" cxnId="{F0506704-6FBF-43BA-9620-E0790CE333E0}">
      <dgm:prSet/>
      <dgm:spPr/>
      <dgm:t>
        <a:bodyPr/>
        <a:lstStyle/>
        <a:p>
          <a:endParaRPr lang="en-US"/>
        </a:p>
      </dgm:t>
    </dgm:pt>
    <dgm:pt modelId="{1903B52A-B940-427A-9BC9-1A4615D8FE59}" type="sibTrans" cxnId="{F0506704-6FBF-43BA-9620-E0790CE333E0}">
      <dgm:prSet/>
      <dgm:spPr/>
      <dgm:t>
        <a:bodyPr/>
        <a:lstStyle/>
        <a:p>
          <a:endParaRPr lang="en-US"/>
        </a:p>
      </dgm:t>
    </dgm:pt>
    <dgm:pt modelId="{DBE68A4E-9372-4DD9-95C5-BF3182C886B0}">
      <dgm:prSet/>
      <dgm:spPr/>
      <dgm:t>
        <a:bodyPr/>
        <a:lstStyle/>
        <a:p>
          <a:r>
            <a:rPr lang="en-IN"/>
            <a:t>Migration</a:t>
          </a:r>
          <a:endParaRPr lang="en-US"/>
        </a:p>
      </dgm:t>
    </dgm:pt>
    <dgm:pt modelId="{159F2500-9FFA-4D59-AD53-4E12ADED581C}" type="parTrans" cxnId="{B93C83E7-099F-4664-BCA5-F479E44E1E4F}">
      <dgm:prSet/>
      <dgm:spPr/>
      <dgm:t>
        <a:bodyPr/>
        <a:lstStyle/>
        <a:p>
          <a:endParaRPr lang="en-US"/>
        </a:p>
      </dgm:t>
    </dgm:pt>
    <dgm:pt modelId="{E6338291-4A67-4D33-8B68-B343E06CDAA4}" type="sibTrans" cxnId="{B93C83E7-099F-4664-BCA5-F479E44E1E4F}">
      <dgm:prSet/>
      <dgm:spPr/>
      <dgm:t>
        <a:bodyPr/>
        <a:lstStyle/>
        <a:p>
          <a:endParaRPr lang="en-US"/>
        </a:p>
      </dgm:t>
    </dgm:pt>
    <dgm:pt modelId="{21E8DA78-782A-4320-973D-23CA48C248A6}">
      <dgm:prSet/>
      <dgm:spPr/>
      <dgm:t>
        <a:bodyPr/>
        <a:lstStyle/>
        <a:p>
          <a:r>
            <a:rPr lang="en-IN"/>
            <a:t>Income</a:t>
          </a:r>
          <a:endParaRPr lang="en-US"/>
        </a:p>
      </dgm:t>
    </dgm:pt>
    <dgm:pt modelId="{802B05FA-191E-4AA3-B1A7-596343F79204}" type="parTrans" cxnId="{3BE8919E-657D-41C7-9FCD-534A1760539E}">
      <dgm:prSet/>
      <dgm:spPr/>
      <dgm:t>
        <a:bodyPr/>
        <a:lstStyle/>
        <a:p>
          <a:endParaRPr lang="en-US"/>
        </a:p>
      </dgm:t>
    </dgm:pt>
    <dgm:pt modelId="{2A524E69-8769-4519-9157-F8EEF2738B06}" type="sibTrans" cxnId="{3BE8919E-657D-41C7-9FCD-534A1760539E}">
      <dgm:prSet/>
      <dgm:spPr/>
      <dgm:t>
        <a:bodyPr/>
        <a:lstStyle/>
        <a:p>
          <a:endParaRPr lang="en-US"/>
        </a:p>
      </dgm:t>
    </dgm:pt>
    <dgm:pt modelId="{31E77F42-2D90-4B4A-B43B-CA44C0B3A0A1}">
      <dgm:prSet/>
      <dgm:spPr/>
      <dgm:t>
        <a:bodyPr/>
        <a:lstStyle/>
        <a:p>
          <a:r>
            <a:rPr lang="en-IN"/>
            <a:t>Age</a:t>
          </a:r>
          <a:endParaRPr lang="en-US"/>
        </a:p>
      </dgm:t>
    </dgm:pt>
    <dgm:pt modelId="{46543A8D-CA8E-497E-B19C-89D502306812}" type="parTrans" cxnId="{604EC22C-B881-49F9-832E-C416666792D3}">
      <dgm:prSet/>
      <dgm:spPr/>
      <dgm:t>
        <a:bodyPr/>
        <a:lstStyle/>
        <a:p>
          <a:endParaRPr lang="en-US"/>
        </a:p>
      </dgm:t>
    </dgm:pt>
    <dgm:pt modelId="{C5912F26-28E9-473C-BDCC-ED384B689D62}" type="sibTrans" cxnId="{604EC22C-B881-49F9-832E-C416666792D3}">
      <dgm:prSet/>
      <dgm:spPr/>
      <dgm:t>
        <a:bodyPr/>
        <a:lstStyle/>
        <a:p>
          <a:endParaRPr lang="en-US"/>
        </a:p>
      </dgm:t>
    </dgm:pt>
    <dgm:pt modelId="{C399300C-AA30-402F-BEC5-54AAD34E44CD}">
      <dgm:prSet/>
      <dgm:spPr/>
      <dgm:t>
        <a:bodyPr/>
        <a:lstStyle/>
        <a:p>
          <a:r>
            <a:rPr lang="en-IN"/>
            <a:t>Economy</a:t>
          </a:r>
          <a:endParaRPr lang="en-US"/>
        </a:p>
      </dgm:t>
    </dgm:pt>
    <dgm:pt modelId="{6EF7418E-7987-4B99-B1AF-6876A1E77942}" type="parTrans" cxnId="{B5A5C8BE-286E-4656-A9D5-3B0190F6CFCF}">
      <dgm:prSet/>
      <dgm:spPr/>
      <dgm:t>
        <a:bodyPr/>
        <a:lstStyle/>
        <a:p>
          <a:endParaRPr lang="en-US"/>
        </a:p>
      </dgm:t>
    </dgm:pt>
    <dgm:pt modelId="{E38451B5-FCD3-4D7A-AED7-725AF9985C4E}" type="sibTrans" cxnId="{B5A5C8BE-286E-4656-A9D5-3B0190F6CFCF}">
      <dgm:prSet/>
      <dgm:spPr/>
      <dgm:t>
        <a:bodyPr/>
        <a:lstStyle/>
        <a:p>
          <a:endParaRPr lang="en-US"/>
        </a:p>
      </dgm:t>
    </dgm:pt>
    <dgm:pt modelId="{6DE471BF-246A-4953-BD91-D656D7BD0996}">
      <dgm:prSet/>
      <dgm:spPr/>
      <dgm:t>
        <a:bodyPr/>
        <a:lstStyle/>
        <a:p>
          <a:r>
            <a:rPr lang="en-IN"/>
            <a:t>GDP</a:t>
          </a:r>
          <a:endParaRPr lang="en-US"/>
        </a:p>
      </dgm:t>
    </dgm:pt>
    <dgm:pt modelId="{6CC40A63-CF3F-4C9D-801D-4ADD2DB26C8F}" type="parTrans" cxnId="{061FB086-B10E-48EA-96E4-C5704485812E}">
      <dgm:prSet/>
      <dgm:spPr/>
      <dgm:t>
        <a:bodyPr/>
        <a:lstStyle/>
        <a:p>
          <a:endParaRPr lang="en-US"/>
        </a:p>
      </dgm:t>
    </dgm:pt>
    <dgm:pt modelId="{13231DBA-6E63-40BD-9775-B3E74510DE90}" type="sibTrans" cxnId="{061FB086-B10E-48EA-96E4-C5704485812E}">
      <dgm:prSet/>
      <dgm:spPr/>
      <dgm:t>
        <a:bodyPr/>
        <a:lstStyle/>
        <a:p>
          <a:endParaRPr lang="en-US"/>
        </a:p>
      </dgm:t>
    </dgm:pt>
    <dgm:pt modelId="{E5B68E7C-F548-4379-8F6A-C4E42B2924FC}">
      <dgm:prSet/>
      <dgm:spPr/>
      <dgm:t>
        <a:bodyPr/>
        <a:lstStyle/>
        <a:p>
          <a:r>
            <a:rPr lang="en-IN"/>
            <a:t>Income</a:t>
          </a:r>
          <a:endParaRPr lang="en-US"/>
        </a:p>
      </dgm:t>
    </dgm:pt>
    <dgm:pt modelId="{AFBA119A-B0FB-4AB2-BA63-A682E830647B}" type="parTrans" cxnId="{E047F083-1384-4288-B984-82EAFF36CBCE}">
      <dgm:prSet/>
      <dgm:spPr/>
      <dgm:t>
        <a:bodyPr/>
        <a:lstStyle/>
        <a:p>
          <a:endParaRPr lang="en-US"/>
        </a:p>
      </dgm:t>
    </dgm:pt>
    <dgm:pt modelId="{7BC546D5-B3FA-4AD7-96BF-24030AC37A7A}" type="sibTrans" cxnId="{E047F083-1384-4288-B984-82EAFF36CBCE}">
      <dgm:prSet/>
      <dgm:spPr/>
      <dgm:t>
        <a:bodyPr/>
        <a:lstStyle/>
        <a:p>
          <a:endParaRPr lang="en-US"/>
        </a:p>
      </dgm:t>
    </dgm:pt>
    <dgm:pt modelId="{F5A41C4A-5AB1-4A2E-A956-39969CEC6774}">
      <dgm:prSet/>
      <dgm:spPr/>
      <dgm:t>
        <a:bodyPr/>
        <a:lstStyle/>
        <a:p>
          <a:r>
            <a:rPr lang="en-IN"/>
            <a:t>Unemployment rate</a:t>
          </a:r>
          <a:endParaRPr lang="en-US"/>
        </a:p>
      </dgm:t>
    </dgm:pt>
    <dgm:pt modelId="{86E42377-0C28-4F12-8677-E6EABFB3D0DF}" type="parTrans" cxnId="{CF053D32-AA30-4722-B7B3-7536B3EB2404}">
      <dgm:prSet/>
      <dgm:spPr/>
      <dgm:t>
        <a:bodyPr/>
        <a:lstStyle/>
        <a:p>
          <a:endParaRPr lang="en-US"/>
        </a:p>
      </dgm:t>
    </dgm:pt>
    <dgm:pt modelId="{5F30A267-F104-409C-8A0C-A98340AF18AB}" type="sibTrans" cxnId="{CF053D32-AA30-4722-B7B3-7536B3EB2404}">
      <dgm:prSet/>
      <dgm:spPr/>
      <dgm:t>
        <a:bodyPr/>
        <a:lstStyle/>
        <a:p>
          <a:endParaRPr lang="en-US"/>
        </a:p>
      </dgm:t>
    </dgm:pt>
    <dgm:pt modelId="{0999160A-A4EC-41D0-BF56-28A161CC9BAB}">
      <dgm:prSet/>
      <dgm:spPr/>
      <dgm:t>
        <a:bodyPr/>
        <a:lstStyle/>
        <a:p>
          <a:r>
            <a:rPr lang="en-IN"/>
            <a:t>Inflation</a:t>
          </a:r>
          <a:endParaRPr lang="en-US"/>
        </a:p>
      </dgm:t>
    </dgm:pt>
    <dgm:pt modelId="{86A90FB4-3EFE-4D32-9D65-2633E296FFB0}" type="parTrans" cxnId="{6236314D-11B7-41F1-8BD1-93B81D4C0767}">
      <dgm:prSet/>
      <dgm:spPr/>
      <dgm:t>
        <a:bodyPr/>
        <a:lstStyle/>
        <a:p>
          <a:endParaRPr lang="en-US"/>
        </a:p>
      </dgm:t>
    </dgm:pt>
    <dgm:pt modelId="{5EB66579-17AB-4327-A734-4D7754DA017D}" type="sibTrans" cxnId="{6236314D-11B7-41F1-8BD1-93B81D4C0767}">
      <dgm:prSet/>
      <dgm:spPr/>
      <dgm:t>
        <a:bodyPr/>
        <a:lstStyle/>
        <a:p>
          <a:endParaRPr lang="en-US"/>
        </a:p>
      </dgm:t>
    </dgm:pt>
    <dgm:pt modelId="{608EAADD-5130-494D-AFF0-4A6613F9A8FC}">
      <dgm:prSet/>
      <dgm:spPr/>
      <dgm:t>
        <a:bodyPr/>
        <a:lstStyle/>
        <a:p>
          <a:r>
            <a:rPr lang="en-IN"/>
            <a:t>Interest rate</a:t>
          </a:r>
          <a:endParaRPr lang="en-US"/>
        </a:p>
      </dgm:t>
    </dgm:pt>
    <dgm:pt modelId="{33D29A8C-C7E6-444D-8792-42D2FF319D30}" type="parTrans" cxnId="{BB9A544C-36C6-406D-BC05-CF2AE7A14D15}">
      <dgm:prSet/>
      <dgm:spPr/>
      <dgm:t>
        <a:bodyPr/>
        <a:lstStyle/>
        <a:p>
          <a:endParaRPr lang="en-US"/>
        </a:p>
      </dgm:t>
    </dgm:pt>
    <dgm:pt modelId="{AAF00701-F06D-4C27-A413-DB439182E6B1}" type="sibTrans" cxnId="{BB9A544C-36C6-406D-BC05-CF2AE7A14D15}">
      <dgm:prSet/>
      <dgm:spPr/>
      <dgm:t>
        <a:bodyPr/>
        <a:lstStyle/>
        <a:p>
          <a:endParaRPr lang="en-US"/>
        </a:p>
      </dgm:t>
    </dgm:pt>
    <dgm:pt modelId="{0AB93DCA-D587-44EF-8F5D-345C0CD62A77}">
      <dgm:prSet/>
      <dgm:spPr/>
      <dgm:t>
        <a:bodyPr/>
        <a:lstStyle/>
        <a:p>
          <a:r>
            <a:rPr lang="en-IN"/>
            <a:t>Government Policies</a:t>
          </a:r>
          <a:endParaRPr lang="en-US"/>
        </a:p>
      </dgm:t>
    </dgm:pt>
    <dgm:pt modelId="{A50E78B3-A4F3-49C9-8830-E0DC19B3620D}" type="parTrans" cxnId="{4D876671-270A-492B-A8FC-E2E8E334EDB5}">
      <dgm:prSet/>
      <dgm:spPr/>
      <dgm:t>
        <a:bodyPr/>
        <a:lstStyle/>
        <a:p>
          <a:endParaRPr lang="en-US"/>
        </a:p>
      </dgm:t>
    </dgm:pt>
    <dgm:pt modelId="{DB666AAC-60A1-48CF-8C08-CA6FA8373BBE}" type="sibTrans" cxnId="{4D876671-270A-492B-A8FC-E2E8E334EDB5}">
      <dgm:prSet/>
      <dgm:spPr/>
      <dgm:t>
        <a:bodyPr/>
        <a:lstStyle/>
        <a:p>
          <a:endParaRPr lang="en-US"/>
        </a:p>
      </dgm:t>
    </dgm:pt>
    <dgm:pt modelId="{3BE2CC19-8FEF-4DD7-BD1D-214260D072F5}">
      <dgm:prSet/>
      <dgm:spPr/>
      <dgm:t>
        <a:bodyPr/>
        <a:lstStyle/>
        <a:p>
          <a:r>
            <a:rPr lang="en-IN"/>
            <a:t>Subsidies</a:t>
          </a:r>
          <a:endParaRPr lang="en-US"/>
        </a:p>
      </dgm:t>
    </dgm:pt>
    <dgm:pt modelId="{051674EE-E907-40C0-9723-662257501C62}" type="parTrans" cxnId="{BB5EAA3A-4DF5-4A08-903E-71BCED7F9394}">
      <dgm:prSet/>
      <dgm:spPr/>
      <dgm:t>
        <a:bodyPr/>
        <a:lstStyle/>
        <a:p>
          <a:endParaRPr lang="en-US"/>
        </a:p>
      </dgm:t>
    </dgm:pt>
    <dgm:pt modelId="{FC41F70B-7492-4144-B115-37DEBB4CC304}" type="sibTrans" cxnId="{BB5EAA3A-4DF5-4A08-903E-71BCED7F9394}">
      <dgm:prSet/>
      <dgm:spPr/>
      <dgm:t>
        <a:bodyPr/>
        <a:lstStyle/>
        <a:p>
          <a:endParaRPr lang="en-US"/>
        </a:p>
      </dgm:t>
    </dgm:pt>
    <dgm:pt modelId="{B1219C90-8ED3-466D-8CBD-83455B358DC6}">
      <dgm:prSet/>
      <dgm:spPr/>
      <dgm:t>
        <a:bodyPr/>
        <a:lstStyle/>
        <a:p>
          <a:r>
            <a:rPr lang="en-IN"/>
            <a:t>Taxes &amp; Benefits</a:t>
          </a:r>
          <a:endParaRPr lang="en-US"/>
        </a:p>
      </dgm:t>
    </dgm:pt>
    <dgm:pt modelId="{7F448276-5D22-41BE-81AD-188B01AEF2D3}" type="parTrans" cxnId="{E6A13849-CBD3-4F5E-B2B7-1C1970A2D5FF}">
      <dgm:prSet/>
      <dgm:spPr/>
      <dgm:t>
        <a:bodyPr/>
        <a:lstStyle/>
        <a:p>
          <a:endParaRPr lang="en-US"/>
        </a:p>
      </dgm:t>
    </dgm:pt>
    <dgm:pt modelId="{6F4E3B03-0A5A-49CB-9EB2-18BC439A699B}" type="sibTrans" cxnId="{E6A13849-CBD3-4F5E-B2B7-1C1970A2D5FF}">
      <dgm:prSet/>
      <dgm:spPr/>
      <dgm:t>
        <a:bodyPr/>
        <a:lstStyle/>
        <a:p>
          <a:endParaRPr lang="en-US"/>
        </a:p>
      </dgm:t>
    </dgm:pt>
    <dgm:pt modelId="{B2BBB163-426E-492C-9C5A-A9406D103A88}">
      <dgm:prSet/>
      <dgm:spPr/>
      <dgm:t>
        <a:bodyPr/>
        <a:lstStyle/>
        <a:p>
          <a:r>
            <a:rPr lang="en-IN"/>
            <a:t>Other factors</a:t>
          </a:r>
          <a:endParaRPr lang="en-US"/>
        </a:p>
      </dgm:t>
    </dgm:pt>
    <dgm:pt modelId="{80B22B27-D72E-4759-8E76-CBFCB72C12BB}" type="parTrans" cxnId="{56CF47E7-EC12-40D4-BD62-64E45D81025E}">
      <dgm:prSet/>
      <dgm:spPr/>
      <dgm:t>
        <a:bodyPr/>
        <a:lstStyle/>
        <a:p>
          <a:endParaRPr lang="en-US"/>
        </a:p>
      </dgm:t>
    </dgm:pt>
    <dgm:pt modelId="{5D87530F-528E-4BB3-A8D7-D011EE2A958E}" type="sibTrans" cxnId="{56CF47E7-EC12-40D4-BD62-64E45D81025E}">
      <dgm:prSet/>
      <dgm:spPr/>
      <dgm:t>
        <a:bodyPr/>
        <a:lstStyle/>
        <a:p>
          <a:endParaRPr lang="en-US"/>
        </a:p>
      </dgm:t>
    </dgm:pt>
    <dgm:pt modelId="{BB78D9AA-163D-4171-B3F2-833387B1CEE2}">
      <dgm:prSet/>
      <dgm:spPr/>
      <dgm:t>
        <a:bodyPr/>
        <a:lstStyle/>
        <a:p>
          <a:r>
            <a:rPr lang="en-IN"/>
            <a:t>Housing location</a:t>
          </a:r>
          <a:endParaRPr lang="en-US"/>
        </a:p>
      </dgm:t>
    </dgm:pt>
    <dgm:pt modelId="{FD3A451B-DF19-4750-B294-E9AD283EC64D}" type="parTrans" cxnId="{202DD112-1E12-4003-AC39-B4703B36D831}">
      <dgm:prSet/>
      <dgm:spPr/>
      <dgm:t>
        <a:bodyPr/>
        <a:lstStyle/>
        <a:p>
          <a:endParaRPr lang="en-US"/>
        </a:p>
      </dgm:t>
    </dgm:pt>
    <dgm:pt modelId="{56658556-DE08-421D-A199-A93E8FC4731A}" type="sibTrans" cxnId="{202DD112-1E12-4003-AC39-B4703B36D831}">
      <dgm:prSet/>
      <dgm:spPr/>
      <dgm:t>
        <a:bodyPr/>
        <a:lstStyle/>
        <a:p>
          <a:endParaRPr lang="en-US"/>
        </a:p>
      </dgm:t>
    </dgm:pt>
    <dgm:pt modelId="{78775C37-99DA-4526-BC43-FAF36B5A1341}">
      <dgm:prSet/>
      <dgm:spPr/>
      <dgm:t>
        <a:bodyPr/>
        <a:lstStyle/>
        <a:p>
          <a:r>
            <a:rPr lang="en-IN"/>
            <a:t>Housing architecture</a:t>
          </a:r>
          <a:endParaRPr lang="en-US"/>
        </a:p>
      </dgm:t>
    </dgm:pt>
    <dgm:pt modelId="{2FBE530C-B7B7-4DA4-94F5-331FFA495B49}" type="parTrans" cxnId="{59279A3F-7BF9-4CE2-961F-4D5C2842A519}">
      <dgm:prSet/>
      <dgm:spPr/>
      <dgm:t>
        <a:bodyPr/>
        <a:lstStyle/>
        <a:p>
          <a:endParaRPr lang="en-US"/>
        </a:p>
      </dgm:t>
    </dgm:pt>
    <dgm:pt modelId="{4CD5D849-1A03-463C-B65E-7BAA8D6A87A8}" type="sibTrans" cxnId="{59279A3F-7BF9-4CE2-961F-4D5C2842A519}">
      <dgm:prSet/>
      <dgm:spPr/>
      <dgm:t>
        <a:bodyPr/>
        <a:lstStyle/>
        <a:p>
          <a:endParaRPr lang="en-US"/>
        </a:p>
      </dgm:t>
    </dgm:pt>
    <dgm:pt modelId="{6AF35067-0C17-490A-BA90-0AFDA24A9545}" type="pres">
      <dgm:prSet presAssocID="{C2EA8D4A-CE4A-4C1C-A13C-93C41B4C73C6}" presName="linear" presStyleCnt="0">
        <dgm:presLayoutVars>
          <dgm:dir/>
          <dgm:animLvl val="lvl"/>
          <dgm:resizeHandles val="exact"/>
        </dgm:presLayoutVars>
      </dgm:prSet>
      <dgm:spPr/>
    </dgm:pt>
    <dgm:pt modelId="{A61631B6-97FC-470B-9E3E-F144CC69ED95}" type="pres">
      <dgm:prSet presAssocID="{5C39BD4B-A3BF-451C-9DAC-12DD3C75900E}" presName="parentLin" presStyleCnt="0"/>
      <dgm:spPr/>
    </dgm:pt>
    <dgm:pt modelId="{3390C8FE-4D1A-47D2-9B00-29E45AAC39DE}" type="pres">
      <dgm:prSet presAssocID="{5C39BD4B-A3BF-451C-9DAC-12DD3C75900E}" presName="parentLeftMargin" presStyleLbl="node1" presStyleIdx="0" presStyleCnt="4"/>
      <dgm:spPr/>
    </dgm:pt>
    <dgm:pt modelId="{1D5A2A2A-63F4-402D-A03F-C2EF913D0E6F}" type="pres">
      <dgm:prSet presAssocID="{5C39BD4B-A3BF-451C-9DAC-12DD3C75900E}" presName="parentText" presStyleLbl="node1" presStyleIdx="0" presStyleCnt="4">
        <dgm:presLayoutVars>
          <dgm:chMax val="0"/>
          <dgm:bulletEnabled val="1"/>
        </dgm:presLayoutVars>
      </dgm:prSet>
      <dgm:spPr/>
    </dgm:pt>
    <dgm:pt modelId="{716CF7F9-D4F6-4A9B-9DB2-9CDA2E301840}" type="pres">
      <dgm:prSet presAssocID="{5C39BD4B-A3BF-451C-9DAC-12DD3C75900E}" presName="negativeSpace" presStyleCnt="0"/>
      <dgm:spPr/>
    </dgm:pt>
    <dgm:pt modelId="{B83278E7-07E7-4CDC-9885-837BAF142406}" type="pres">
      <dgm:prSet presAssocID="{5C39BD4B-A3BF-451C-9DAC-12DD3C75900E}" presName="childText" presStyleLbl="conFgAcc1" presStyleIdx="0" presStyleCnt="4">
        <dgm:presLayoutVars>
          <dgm:bulletEnabled val="1"/>
        </dgm:presLayoutVars>
      </dgm:prSet>
      <dgm:spPr/>
    </dgm:pt>
    <dgm:pt modelId="{3A6949DE-D9AE-4E5B-A826-2D5454C70A87}" type="pres">
      <dgm:prSet presAssocID="{1903B52A-B940-427A-9BC9-1A4615D8FE59}" presName="spaceBetweenRectangles" presStyleCnt="0"/>
      <dgm:spPr/>
    </dgm:pt>
    <dgm:pt modelId="{07419E3A-224F-445C-84ED-7A5283E19C4D}" type="pres">
      <dgm:prSet presAssocID="{C399300C-AA30-402F-BEC5-54AAD34E44CD}" presName="parentLin" presStyleCnt="0"/>
      <dgm:spPr/>
    </dgm:pt>
    <dgm:pt modelId="{910156FE-8FE8-419B-87DD-4D4BD262677F}" type="pres">
      <dgm:prSet presAssocID="{C399300C-AA30-402F-BEC5-54AAD34E44CD}" presName="parentLeftMargin" presStyleLbl="node1" presStyleIdx="0" presStyleCnt="4"/>
      <dgm:spPr/>
    </dgm:pt>
    <dgm:pt modelId="{3EAFEC6D-E079-43B4-A168-CAA0AB1CFC3C}" type="pres">
      <dgm:prSet presAssocID="{C399300C-AA30-402F-BEC5-54AAD34E44CD}" presName="parentText" presStyleLbl="node1" presStyleIdx="1" presStyleCnt="4">
        <dgm:presLayoutVars>
          <dgm:chMax val="0"/>
          <dgm:bulletEnabled val="1"/>
        </dgm:presLayoutVars>
      </dgm:prSet>
      <dgm:spPr/>
    </dgm:pt>
    <dgm:pt modelId="{D2B1DE78-47E3-4255-AC76-16F62BBBCE12}" type="pres">
      <dgm:prSet presAssocID="{C399300C-AA30-402F-BEC5-54AAD34E44CD}" presName="negativeSpace" presStyleCnt="0"/>
      <dgm:spPr/>
    </dgm:pt>
    <dgm:pt modelId="{41231A92-E108-4E3A-9B25-12E990BC3C3D}" type="pres">
      <dgm:prSet presAssocID="{C399300C-AA30-402F-BEC5-54AAD34E44CD}" presName="childText" presStyleLbl="conFgAcc1" presStyleIdx="1" presStyleCnt="4">
        <dgm:presLayoutVars>
          <dgm:bulletEnabled val="1"/>
        </dgm:presLayoutVars>
      </dgm:prSet>
      <dgm:spPr/>
    </dgm:pt>
    <dgm:pt modelId="{830428B7-2486-40CF-AEDB-574E14C39AA5}" type="pres">
      <dgm:prSet presAssocID="{E38451B5-FCD3-4D7A-AED7-725AF9985C4E}" presName="spaceBetweenRectangles" presStyleCnt="0"/>
      <dgm:spPr/>
    </dgm:pt>
    <dgm:pt modelId="{2E363A22-B04B-40DC-977E-D880506DA20B}" type="pres">
      <dgm:prSet presAssocID="{0AB93DCA-D587-44EF-8F5D-345C0CD62A77}" presName="parentLin" presStyleCnt="0"/>
      <dgm:spPr/>
    </dgm:pt>
    <dgm:pt modelId="{A584F79D-0FBF-4A9D-8294-61FADE70D6DB}" type="pres">
      <dgm:prSet presAssocID="{0AB93DCA-D587-44EF-8F5D-345C0CD62A77}" presName="parentLeftMargin" presStyleLbl="node1" presStyleIdx="1" presStyleCnt="4"/>
      <dgm:spPr/>
    </dgm:pt>
    <dgm:pt modelId="{AB49B731-225F-4E60-B94B-DCB441F01093}" type="pres">
      <dgm:prSet presAssocID="{0AB93DCA-D587-44EF-8F5D-345C0CD62A77}" presName="parentText" presStyleLbl="node1" presStyleIdx="2" presStyleCnt="4">
        <dgm:presLayoutVars>
          <dgm:chMax val="0"/>
          <dgm:bulletEnabled val="1"/>
        </dgm:presLayoutVars>
      </dgm:prSet>
      <dgm:spPr/>
    </dgm:pt>
    <dgm:pt modelId="{587A82D4-07BE-4B25-B6F7-5AD051F9EF32}" type="pres">
      <dgm:prSet presAssocID="{0AB93DCA-D587-44EF-8F5D-345C0CD62A77}" presName="negativeSpace" presStyleCnt="0"/>
      <dgm:spPr/>
    </dgm:pt>
    <dgm:pt modelId="{7F17CDC4-8A7B-422D-A0C5-95EF22CF5998}" type="pres">
      <dgm:prSet presAssocID="{0AB93DCA-D587-44EF-8F5D-345C0CD62A77}" presName="childText" presStyleLbl="conFgAcc1" presStyleIdx="2" presStyleCnt="4">
        <dgm:presLayoutVars>
          <dgm:bulletEnabled val="1"/>
        </dgm:presLayoutVars>
      </dgm:prSet>
      <dgm:spPr/>
    </dgm:pt>
    <dgm:pt modelId="{6F63C9C2-01FE-4331-9BB0-BDB0D5AEB0DF}" type="pres">
      <dgm:prSet presAssocID="{DB666AAC-60A1-48CF-8C08-CA6FA8373BBE}" presName="spaceBetweenRectangles" presStyleCnt="0"/>
      <dgm:spPr/>
    </dgm:pt>
    <dgm:pt modelId="{B047CBB0-6795-4A81-91FA-F8772C6D9C34}" type="pres">
      <dgm:prSet presAssocID="{B2BBB163-426E-492C-9C5A-A9406D103A88}" presName="parentLin" presStyleCnt="0"/>
      <dgm:spPr/>
    </dgm:pt>
    <dgm:pt modelId="{798CE4B7-156A-4485-A580-0418013732B9}" type="pres">
      <dgm:prSet presAssocID="{B2BBB163-426E-492C-9C5A-A9406D103A88}" presName="parentLeftMargin" presStyleLbl="node1" presStyleIdx="2" presStyleCnt="4"/>
      <dgm:spPr/>
    </dgm:pt>
    <dgm:pt modelId="{03CE6115-59AB-47F6-9062-6A45FDE1BFD9}" type="pres">
      <dgm:prSet presAssocID="{B2BBB163-426E-492C-9C5A-A9406D103A88}" presName="parentText" presStyleLbl="node1" presStyleIdx="3" presStyleCnt="4">
        <dgm:presLayoutVars>
          <dgm:chMax val="0"/>
          <dgm:bulletEnabled val="1"/>
        </dgm:presLayoutVars>
      </dgm:prSet>
      <dgm:spPr/>
    </dgm:pt>
    <dgm:pt modelId="{D5810C2A-E7DC-4833-8F5D-97CDDC2992C1}" type="pres">
      <dgm:prSet presAssocID="{B2BBB163-426E-492C-9C5A-A9406D103A88}" presName="negativeSpace" presStyleCnt="0"/>
      <dgm:spPr/>
    </dgm:pt>
    <dgm:pt modelId="{9416904E-6599-406D-B341-530AE17F3735}" type="pres">
      <dgm:prSet presAssocID="{B2BBB163-426E-492C-9C5A-A9406D103A88}" presName="childText" presStyleLbl="conFgAcc1" presStyleIdx="3" presStyleCnt="4">
        <dgm:presLayoutVars>
          <dgm:bulletEnabled val="1"/>
        </dgm:presLayoutVars>
      </dgm:prSet>
      <dgm:spPr/>
    </dgm:pt>
  </dgm:ptLst>
  <dgm:cxnLst>
    <dgm:cxn modelId="{F0506704-6FBF-43BA-9620-E0790CE333E0}" srcId="{C2EA8D4A-CE4A-4C1C-A13C-93C41B4C73C6}" destId="{5C39BD4B-A3BF-451C-9DAC-12DD3C75900E}" srcOrd="0" destOrd="0" parTransId="{755A4677-C021-4D1D-9710-68390E291892}" sibTransId="{1903B52A-B940-427A-9BC9-1A4615D8FE59}"/>
    <dgm:cxn modelId="{5184A510-1CD7-4B11-9CBA-5E9FFA3D6630}" type="presOf" srcId="{31E77F42-2D90-4B4A-B43B-CA44C0B3A0A1}" destId="{B83278E7-07E7-4CDC-9885-837BAF142406}" srcOrd="0" destOrd="2" presId="urn:microsoft.com/office/officeart/2005/8/layout/list1"/>
    <dgm:cxn modelId="{202DD112-1E12-4003-AC39-B4703B36D831}" srcId="{B2BBB163-426E-492C-9C5A-A9406D103A88}" destId="{BB78D9AA-163D-4171-B3F2-833387B1CEE2}" srcOrd="0" destOrd="0" parTransId="{FD3A451B-DF19-4750-B294-E9AD283EC64D}" sibTransId="{56658556-DE08-421D-A199-A93E8FC4731A}"/>
    <dgm:cxn modelId="{7CCFA716-2BA0-4AB9-90FA-088E168CEE08}" type="presOf" srcId="{DBE68A4E-9372-4DD9-95C5-BF3182C886B0}" destId="{B83278E7-07E7-4CDC-9885-837BAF142406}" srcOrd="0" destOrd="0" presId="urn:microsoft.com/office/officeart/2005/8/layout/list1"/>
    <dgm:cxn modelId="{BF8A7E26-38F9-4E25-9F86-BD3CDC7385F2}" type="presOf" srcId="{6DE471BF-246A-4953-BD91-D656D7BD0996}" destId="{41231A92-E108-4E3A-9B25-12E990BC3C3D}" srcOrd="0" destOrd="0" presId="urn:microsoft.com/office/officeart/2005/8/layout/list1"/>
    <dgm:cxn modelId="{604EC22C-B881-49F9-832E-C416666792D3}" srcId="{5C39BD4B-A3BF-451C-9DAC-12DD3C75900E}" destId="{31E77F42-2D90-4B4A-B43B-CA44C0B3A0A1}" srcOrd="2" destOrd="0" parTransId="{46543A8D-CA8E-497E-B19C-89D502306812}" sibTransId="{C5912F26-28E9-473C-BDCC-ED384B689D62}"/>
    <dgm:cxn modelId="{330BCD2E-AAA2-4CF6-AAC4-A97EF9B903D5}" type="presOf" srcId="{B2BBB163-426E-492C-9C5A-A9406D103A88}" destId="{798CE4B7-156A-4485-A580-0418013732B9}" srcOrd="0" destOrd="0" presId="urn:microsoft.com/office/officeart/2005/8/layout/list1"/>
    <dgm:cxn modelId="{CF053D32-AA30-4722-B7B3-7536B3EB2404}" srcId="{C399300C-AA30-402F-BEC5-54AAD34E44CD}" destId="{F5A41C4A-5AB1-4A2E-A956-39969CEC6774}" srcOrd="2" destOrd="0" parTransId="{86E42377-0C28-4F12-8677-E6EABFB3D0DF}" sibTransId="{5F30A267-F104-409C-8A0C-A98340AF18AB}"/>
    <dgm:cxn modelId="{BB5EAA3A-4DF5-4A08-903E-71BCED7F9394}" srcId="{0AB93DCA-D587-44EF-8F5D-345C0CD62A77}" destId="{3BE2CC19-8FEF-4DD7-BD1D-214260D072F5}" srcOrd="0" destOrd="0" parTransId="{051674EE-E907-40C0-9723-662257501C62}" sibTransId="{FC41F70B-7492-4144-B115-37DEBB4CC304}"/>
    <dgm:cxn modelId="{59279A3F-7BF9-4CE2-961F-4D5C2842A519}" srcId="{B2BBB163-426E-492C-9C5A-A9406D103A88}" destId="{78775C37-99DA-4526-BC43-FAF36B5A1341}" srcOrd="1" destOrd="0" parTransId="{2FBE530C-B7B7-4DA4-94F5-331FFA495B49}" sibTransId="{4CD5D849-1A03-463C-B65E-7BAA8D6A87A8}"/>
    <dgm:cxn modelId="{97B46463-9B97-4662-AA13-B9416563FDE0}" type="presOf" srcId="{0AB93DCA-D587-44EF-8F5D-345C0CD62A77}" destId="{A584F79D-0FBF-4A9D-8294-61FADE70D6DB}" srcOrd="0" destOrd="0" presId="urn:microsoft.com/office/officeart/2005/8/layout/list1"/>
    <dgm:cxn modelId="{6FF73A64-6C8F-41BD-BAA8-D503CC203740}" type="presOf" srcId="{BB78D9AA-163D-4171-B3F2-833387B1CEE2}" destId="{9416904E-6599-406D-B341-530AE17F3735}" srcOrd="0" destOrd="0" presId="urn:microsoft.com/office/officeart/2005/8/layout/list1"/>
    <dgm:cxn modelId="{E6A13849-CBD3-4F5E-B2B7-1C1970A2D5FF}" srcId="{0AB93DCA-D587-44EF-8F5D-345C0CD62A77}" destId="{B1219C90-8ED3-466D-8CBD-83455B358DC6}" srcOrd="1" destOrd="0" parTransId="{7F448276-5D22-41BE-81AD-188B01AEF2D3}" sibTransId="{6F4E3B03-0A5A-49CB-9EB2-18BC439A699B}"/>
    <dgm:cxn modelId="{BB9A544C-36C6-406D-BC05-CF2AE7A14D15}" srcId="{C399300C-AA30-402F-BEC5-54AAD34E44CD}" destId="{608EAADD-5130-494D-AFF0-4A6613F9A8FC}" srcOrd="4" destOrd="0" parTransId="{33D29A8C-C7E6-444D-8792-42D2FF319D30}" sibTransId="{AAF00701-F06D-4C27-A413-DB439182E6B1}"/>
    <dgm:cxn modelId="{6236314D-11B7-41F1-8BD1-93B81D4C0767}" srcId="{C399300C-AA30-402F-BEC5-54AAD34E44CD}" destId="{0999160A-A4EC-41D0-BF56-28A161CC9BAB}" srcOrd="3" destOrd="0" parTransId="{86A90FB4-3EFE-4D32-9D65-2633E296FFB0}" sibTransId="{5EB66579-17AB-4327-A734-4D7754DA017D}"/>
    <dgm:cxn modelId="{B5997A50-9D9C-4969-A9B2-DC6467D5B244}" type="presOf" srcId="{608EAADD-5130-494D-AFF0-4A6613F9A8FC}" destId="{41231A92-E108-4E3A-9B25-12E990BC3C3D}" srcOrd="0" destOrd="4" presId="urn:microsoft.com/office/officeart/2005/8/layout/list1"/>
    <dgm:cxn modelId="{4D876671-270A-492B-A8FC-E2E8E334EDB5}" srcId="{C2EA8D4A-CE4A-4C1C-A13C-93C41B4C73C6}" destId="{0AB93DCA-D587-44EF-8F5D-345C0CD62A77}" srcOrd="2" destOrd="0" parTransId="{A50E78B3-A4F3-49C9-8830-E0DC19B3620D}" sibTransId="{DB666AAC-60A1-48CF-8C08-CA6FA8373BBE}"/>
    <dgm:cxn modelId="{7460F171-0EE8-492A-BFC8-AF20FABD9C57}" type="presOf" srcId="{B1219C90-8ED3-466D-8CBD-83455B358DC6}" destId="{7F17CDC4-8A7B-422D-A0C5-95EF22CF5998}" srcOrd="0" destOrd="1" presId="urn:microsoft.com/office/officeart/2005/8/layout/list1"/>
    <dgm:cxn modelId="{5933A178-7F2B-49E8-A909-8B4CD8034D24}" type="presOf" srcId="{E5B68E7C-F548-4379-8F6A-C4E42B2924FC}" destId="{41231A92-E108-4E3A-9B25-12E990BC3C3D}" srcOrd="0" destOrd="1" presId="urn:microsoft.com/office/officeart/2005/8/layout/list1"/>
    <dgm:cxn modelId="{CEA75382-1B2C-4DD7-BC9A-58DFDBAB1D20}" type="presOf" srcId="{C399300C-AA30-402F-BEC5-54AAD34E44CD}" destId="{910156FE-8FE8-419B-87DD-4D4BD262677F}" srcOrd="0" destOrd="0" presId="urn:microsoft.com/office/officeart/2005/8/layout/list1"/>
    <dgm:cxn modelId="{E047F083-1384-4288-B984-82EAFF36CBCE}" srcId="{C399300C-AA30-402F-BEC5-54AAD34E44CD}" destId="{E5B68E7C-F548-4379-8F6A-C4E42B2924FC}" srcOrd="1" destOrd="0" parTransId="{AFBA119A-B0FB-4AB2-BA63-A682E830647B}" sibTransId="{7BC546D5-B3FA-4AD7-96BF-24030AC37A7A}"/>
    <dgm:cxn modelId="{061FB086-B10E-48EA-96E4-C5704485812E}" srcId="{C399300C-AA30-402F-BEC5-54AAD34E44CD}" destId="{6DE471BF-246A-4953-BD91-D656D7BD0996}" srcOrd="0" destOrd="0" parTransId="{6CC40A63-CF3F-4C9D-801D-4ADD2DB26C8F}" sibTransId="{13231DBA-6E63-40BD-9775-B3E74510DE90}"/>
    <dgm:cxn modelId="{36D51988-A151-4E40-BB06-6092712196E7}" type="presOf" srcId="{C2EA8D4A-CE4A-4C1C-A13C-93C41B4C73C6}" destId="{6AF35067-0C17-490A-BA90-0AFDA24A9545}" srcOrd="0" destOrd="0" presId="urn:microsoft.com/office/officeart/2005/8/layout/list1"/>
    <dgm:cxn modelId="{081D4199-B654-4127-B0DF-DF58CA75494E}" type="presOf" srcId="{F5A41C4A-5AB1-4A2E-A956-39969CEC6774}" destId="{41231A92-E108-4E3A-9B25-12E990BC3C3D}" srcOrd="0" destOrd="2" presId="urn:microsoft.com/office/officeart/2005/8/layout/list1"/>
    <dgm:cxn modelId="{3BE8919E-657D-41C7-9FCD-534A1760539E}" srcId="{5C39BD4B-A3BF-451C-9DAC-12DD3C75900E}" destId="{21E8DA78-782A-4320-973D-23CA48C248A6}" srcOrd="1" destOrd="0" parTransId="{802B05FA-191E-4AA3-B1A7-596343F79204}" sibTransId="{2A524E69-8769-4519-9157-F8EEF2738B06}"/>
    <dgm:cxn modelId="{5D06ABA6-DDC8-4AEC-B64A-B789FB2FF98A}" type="presOf" srcId="{0999160A-A4EC-41D0-BF56-28A161CC9BAB}" destId="{41231A92-E108-4E3A-9B25-12E990BC3C3D}" srcOrd="0" destOrd="3" presId="urn:microsoft.com/office/officeart/2005/8/layout/list1"/>
    <dgm:cxn modelId="{CA7132BE-F12F-4B63-BF28-64F2687E6F03}" type="presOf" srcId="{78775C37-99DA-4526-BC43-FAF36B5A1341}" destId="{9416904E-6599-406D-B341-530AE17F3735}" srcOrd="0" destOrd="1" presId="urn:microsoft.com/office/officeart/2005/8/layout/list1"/>
    <dgm:cxn modelId="{B5A5C8BE-286E-4656-A9D5-3B0190F6CFCF}" srcId="{C2EA8D4A-CE4A-4C1C-A13C-93C41B4C73C6}" destId="{C399300C-AA30-402F-BEC5-54AAD34E44CD}" srcOrd="1" destOrd="0" parTransId="{6EF7418E-7987-4B99-B1AF-6876A1E77942}" sibTransId="{E38451B5-FCD3-4D7A-AED7-725AF9985C4E}"/>
    <dgm:cxn modelId="{574E0EC6-5A1A-4D73-885A-30D881905D73}" type="presOf" srcId="{5C39BD4B-A3BF-451C-9DAC-12DD3C75900E}" destId="{3390C8FE-4D1A-47D2-9B00-29E45AAC39DE}" srcOrd="0" destOrd="0" presId="urn:microsoft.com/office/officeart/2005/8/layout/list1"/>
    <dgm:cxn modelId="{AD3090C6-4105-464C-B892-C52D35B2DD90}" type="presOf" srcId="{21E8DA78-782A-4320-973D-23CA48C248A6}" destId="{B83278E7-07E7-4CDC-9885-837BAF142406}" srcOrd="0" destOrd="1" presId="urn:microsoft.com/office/officeart/2005/8/layout/list1"/>
    <dgm:cxn modelId="{B4E713CD-09DA-462D-8DF0-0224E81C3B4D}" type="presOf" srcId="{0AB93DCA-D587-44EF-8F5D-345C0CD62A77}" destId="{AB49B731-225F-4E60-B94B-DCB441F01093}" srcOrd="1" destOrd="0" presId="urn:microsoft.com/office/officeart/2005/8/layout/list1"/>
    <dgm:cxn modelId="{AEC346CD-A8F0-4B5F-A410-680F1845DF99}" type="presOf" srcId="{5C39BD4B-A3BF-451C-9DAC-12DD3C75900E}" destId="{1D5A2A2A-63F4-402D-A03F-C2EF913D0E6F}" srcOrd="1" destOrd="0" presId="urn:microsoft.com/office/officeart/2005/8/layout/list1"/>
    <dgm:cxn modelId="{5C85A1E0-DED7-4B28-A66F-DA38D3579DC4}" type="presOf" srcId="{B2BBB163-426E-492C-9C5A-A9406D103A88}" destId="{03CE6115-59AB-47F6-9062-6A45FDE1BFD9}" srcOrd="1" destOrd="0" presId="urn:microsoft.com/office/officeart/2005/8/layout/list1"/>
    <dgm:cxn modelId="{56CF47E7-EC12-40D4-BD62-64E45D81025E}" srcId="{C2EA8D4A-CE4A-4C1C-A13C-93C41B4C73C6}" destId="{B2BBB163-426E-492C-9C5A-A9406D103A88}" srcOrd="3" destOrd="0" parTransId="{80B22B27-D72E-4759-8E76-CBFCB72C12BB}" sibTransId="{5D87530F-528E-4BB3-A8D7-D011EE2A958E}"/>
    <dgm:cxn modelId="{B93C83E7-099F-4664-BCA5-F479E44E1E4F}" srcId="{5C39BD4B-A3BF-451C-9DAC-12DD3C75900E}" destId="{DBE68A4E-9372-4DD9-95C5-BF3182C886B0}" srcOrd="0" destOrd="0" parTransId="{159F2500-9FFA-4D59-AD53-4E12ADED581C}" sibTransId="{E6338291-4A67-4D33-8B68-B343E06CDAA4}"/>
    <dgm:cxn modelId="{31CBCFE9-0385-4035-80AA-9C93B1283C27}" type="presOf" srcId="{C399300C-AA30-402F-BEC5-54AAD34E44CD}" destId="{3EAFEC6D-E079-43B4-A168-CAA0AB1CFC3C}" srcOrd="1" destOrd="0" presId="urn:microsoft.com/office/officeart/2005/8/layout/list1"/>
    <dgm:cxn modelId="{6EDA01F2-A936-4FF3-B2F9-AC2DBD497D92}" type="presOf" srcId="{3BE2CC19-8FEF-4DD7-BD1D-214260D072F5}" destId="{7F17CDC4-8A7B-422D-A0C5-95EF22CF5998}" srcOrd="0" destOrd="0" presId="urn:microsoft.com/office/officeart/2005/8/layout/list1"/>
    <dgm:cxn modelId="{9B98B489-0B1F-4872-97BB-B518A2308040}" type="presParOf" srcId="{6AF35067-0C17-490A-BA90-0AFDA24A9545}" destId="{A61631B6-97FC-470B-9E3E-F144CC69ED95}" srcOrd="0" destOrd="0" presId="urn:microsoft.com/office/officeart/2005/8/layout/list1"/>
    <dgm:cxn modelId="{CF998E1D-2E73-4171-ACE6-B0018CCE0F94}" type="presParOf" srcId="{A61631B6-97FC-470B-9E3E-F144CC69ED95}" destId="{3390C8FE-4D1A-47D2-9B00-29E45AAC39DE}" srcOrd="0" destOrd="0" presId="urn:microsoft.com/office/officeart/2005/8/layout/list1"/>
    <dgm:cxn modelId="{6FE68B10-F727-447E-8E07-E9F9F143440F}" type="presParOf" srcId="{A61631B6-97FC-470B-9E3E-F144CC69ED95}" destId="{1D5A2A2A-63F4-402D-A03F-C2EF913D0E6F}" srcOrd="1" destOrd="0" presId="urn:microsoft.com/office/officeart/2005/8/layout/list1"/>
    <dgm:cxn modelId="{36694EEE-577C-4854-A8B9-426C90976FC9}" type="presParOf" srcId="{6AF35067-0C17-490A-BA90-0AFDA24A9545}" destId="{716CF7F9-D4F6-4A9B-9DB2-9CDA2E301840}" srcOrd="1" destOrd="0" presId="urn:microsoft.com/office/officeart/2005/8/layout/list1"/>
    <dgm:cxn modelId="{3874F217-A92B-43CA-AC56-EBB7A59BD64B}" type="presParOf" srcId="{6AF35067-0C17-490A-BA90-0AFDA24A9545}" destId="{B83278E7-07E7-4CDC-9885-837BAF142406}" srcOrd="2" destOrd="0" presId="urn:microsoft.com/office/officeart/2005/8/layout/list1"/>
    <dgm:cxn modelId="{6747158A-8015-40BF-9262-6312175A83C1}" type="presParOf" srcId="{6AF35067-0C17-490A-BA90-0AFDA24A9545}" destId="{3A6949DE-D9AE-4E5B-A826-2D5454C70A87}" srcOrd="3" destOrd="0" presId="urn:microsoft.com/office/officeart/2005/8/layout/list1"/>
    <dgm:cxn modelId="{286D63DF-3833-4970-AB8C-D550FC59A276}" type="presParOf" srcId="{6AF35067-0C17-490A-BA90-0AFDA24A9545}" destId="{07419E3A-224F-445C-84ED-7A5283E19C4D}" srcOrd="4" destOrd="0" presId="urn:microsoft.com/office/officeart/2005/8/layout/list1"/>
    <dgm:cxn modelId="{72B805D3-BA8D-46F7-916C-C719BCCC43EB}" type="presParOf" srcId="{07419E3A-224F-445C-84ED-7A5283E19C4D}" destId="{910156FE-8FE8-419B-87DD-4D4BD262677F}" srcOrd="0" destOrd="0" presId="urn:microsoft.com/office/officeart/2005/8/layout/list1"/>
    <dgm:cxn modelId="{B1C2C951-2428-4196-88FA-3460446B06A7}" type="presParOf" srcId="{07419E3A-224F-445C-84ED-7A5283E19C4D}" destId="{3EAFEC6D-E079-43B4-A168-CAA0AB1CFC3C}" srcOrd="1" destOrd="0" presId="urn:microsoft.com/office/officeart/2005/8/layout/list1"/>
    <dgm:cxn modelId="{F645F479-1027-45B9-B449-45624FE5DBA8}" type="presParOf" srcId="{6AF35067-0C17-490A-BA90-0AFDA24A9545}" destId="{D2B1DE78-47E3-4255-AC76-16F62BBBCE12}" srcOrd="5" destOrd="0" presId="urn:microsoft.com/office/officeart/2005/8/layout/list1"/>
    <dgm:cxn modelId="{A13DA876-139C-45FF-9092-F270D01080CD}" type="presParOf" srcId="{6AF35067-0C17-490A-BA90-0AFDA24A9545}" destId="{41231A92-E108-4E3A-9B25-12E990BC3C3D}" srcOrd="6" destOrd="0" presId="urn:microsoft.com/office/officeart/2005/8/layout/list1"/>
    <dgm:cxn modelId="{F1559A7D-B1F6-4572-A2B3-E06D7F37871C}" type="presParOf" srcId="{6AF35067-0C17-490A-BA90-0AFDA24A9545}" destId="{830428B7-2486-40CF-AEDB-574E14C39AA5}" srcOrd="7" destOrd="0" presId="urn:microsoft.com/office/officeart/2005/8/layout/list1"/>
    <dgm:cxn modelId="{7E8FC74C-0477-4849-9E52-5CA989384E89}" type="presParOf" srcId="{6AF35067-0C17-490A-BA90-0AFDA24A9545}" destId="{2E363A22-B04B-40DC-977E-D880506DA20B}" srcOrd="8" destOrd="0" presId="urn:microsoft.com/office/officeart/2005/8/layout/list1"/>
    <dgm:cxn modelId="{403D46EB-BEBD-402D-8100-B5412C166395}" type="presParOf" srcId="{2E363A22-B04B-40DC-977E-D880506DA20B}" destId="{A584F79D-0FBF-4A9D-8294-61FADE70D6DB}" srcOrd="0" destOrd="0" presId="urn:microsoft.com/office/officeart/2005/8/layout/list1"/>
    <dgm:cxn modelId="{F79408CC-725B-4DCF-85C2-C0B829FF3D58}" type="presParOf" srcId="{2E363A22-B04B-40DC-977E-D880506DA20B}" destId="{AB49B731-225F-4E60-B94B-DCB441F01093}" srcOrd="1" destOrd="0" presId="urn:microsoft.com/office/officeart/2005/8/layout/list1"/>
    <dgm:cxn modelId="{287D81CA-762E-4A54-89A7-B9EA21F0C6A6}" type="presParOf" srcId="{6AF35067-0C17-490A-BA90-0AFDA24A9545}" destId="{587A82D4-07BE-4B25-B6F7-5AD051F9EF32}" srcOrd="9" destOrd="0" presId="urn:microsoft.com/office/officeart/2005/8/layout/list1"/>
    <dgm:cxn modelId="{99F3F32E-E1C9-44E2-A723-96A065384858}" type="presParOf" srcId="{6AF35067-0C17-490A-BA90-0AFDA24A9545}" destId="{7F17CDC4-8A7B-422D-A0C5-95EF22CF5998}" srcOrd="10" destOrd="0" presId="urn:microsoft.com/office/officeart/2005/8/layout/list1"/>
    <dgm:cxn modelId="{878D67E0-BB7F-4E50-B3AA-20A11E31BC77}" type="presParOf" srcId="{6AF35067-0C17-490A-BA90-0AFDA24A9545}" destId="{6F63C9C2-01FE-4331-9BB0-BDB0D5AEB0DF}" srcOrd="11" destOrd="0" presId="urn:microsoft.com/office/officeart/2005/8/layout/list1"/>
    <dgm:cxn modelId="{DAA229C0-92F9-47DF-84F4-59BD7DDF4915}" type="presParOf" srcId="{6AF35067-0C17-490A-BA90-0AFDA24A9545}" destId="{B047CBB0-6795-4A81-91FA-F8772C6D9C34}" srcOrd="12" destOrd="0" presId="urn:microsoft.com/office/officeart/2005/8/layout/list1"/>
    <dgm:cxn modelId="{340D0AB2-A550-4DE1-8CAD-4625E21615AC}" type="presParOf" srcId="{B047CBB0-6795-4A81-91FA-F8772C6D9C34}" destId="{798CE4B7-156A-4485-A580-0418013732B9}" srcOrd="0" destOrd="0" presId="urn:microsoft.com/office/officeart/2005/8/layout/list1"/>
    <dgm:cxn modelId="{B14F690A-A471-4569-8CC6-DF787A94ACA8}" type="presParOf" srcId="{B047CBB0-6795-4A81-91FA-F8772C6D9C34}" destId="{03CE6115-59AB-47F6-9062-6A45FDE1BFD9}" srcOrd="1" destOrd="0" presId="urn:microsoft.com/office/officeart/2005/8/layout/list1"/>
    <dgm:cxn modelId="{81E85F21-CA1A-4714-BB77-F1B434625C62}" type="presParOf" srcId="{6AF35067-0C17-490A-BA90-0AFDA24A9545}" destId="{D5810C2A-E7DC-4833-8F5D-97CDDC2992C1}" srcOrd="13" destOrd="0" presId="urn:microsoft.com/office/officeart/2005/8/layout/list1"/>
    <dgm:cxn modelId="{E130E1F7-7C88-4350-8EEC-2D3619435D15}" type="presParOf" srcId="{6AF35067-0C17-490A-BA90-0AFDA24A9545}" destId="{9416904E-6599-406D-B341-530AE17F373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F283-C70E-4C21-8E6E-8383968D4250}">
      <dsp:nvSpPr>
        <dsp:cNvPr id="0" name=""/>
        <dsp:cNvSpPr/>
      </dsp:nvSpPr>
      <dsp:spPr>
        <a:xfrm>
          <a:off x="0" y="0"/>
          <a:ext cx="8266644" cy="1001619"/>
        </a:xfrm>
        <a:prstGeom prst="roundRect">
          <a:avLst>
            <a:gd name="adj" fmla="val 10000"/>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Gill Sans MT"/>
            </a:rPr>
            <a:t>To study and understand various factors affecting the housing market of United States</a:t>
          </a:r>
          <a:endParaRPr lang="en-US" sz="2100" kern="1200" dirty="0">
            <a:latin typeface="Gill Sans MT"/>
          </a:endParaRPr>
        </a:p>
      </dsp:txBody>
      <dsp:txXfrm>
        <a:off x="29336" y="29336"/>
        <a:ext cx="7185819" cy="942947"/>
      </dsp:txXfrm>
    </dsp:sp>
    <dsp:sp modelId="{25CF1FF2-0A3A-45CC-AB46-33C1056CDE15}">
      <dsp:nvSpPr>
        <dsp:cNvPr id="0" name=""/>
        <dsp:cNvSpPr/>
      </dsp:nvSpPr>
      <dsp:spPr>
        <a:xfrm>
          <a:off x="729409" y="1168556"/>
          <a:ext cx="8266644" cy="1001619"/>
        </a:xfrm>
        <a:prstGeom prst="roundRect">
          <a:avLst>
            <a:gd name="adj" fmla="val 10000"/>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kern="1200" dirty="0">
              <a:latin typeface="Gill Sans MT"/>
            </a:rPr>
            <a:t>To study the factors in order to understand their importance in deciding direction of housing market for the next decade </a:t>
          </a:r>
          <a:endParaRPr lang="en-US" sz="2100" kern="1200" dirty="0">
            <a:latin typeface="Gill Sans MT"/>
          </a:endParaRPr>
        </a:p>
      </dsp:txBody>
      <dsp:txXfrm>
        <a:off x="758745" y="1197892"/>
        <a:ext cx="6827509" cy="942947"/>
      </dsp:txXfrm>
    </dsp:sp>
    <dsp:sp modelId="{8794C7C1-1BDA-4754-9C90-EB23A4F8E0ED}">
      <dsp:nvSpPr>
        <dsp:cNvPr id="0" name=""/>
        <dsp:cNvSpPr/>
      </dsp:nvSpPr>
      <dsp:spPr>
        <a:xfrm>
          <a:off x="1458819" y="2337113"/>
          <a:ext cx="8266644" cy="1001619"/>
        </a:xfrm>
        <a:prstGeom prst="roundRect">
          <a:avLst>
            <a:gd name="adj" fmla="val 10000"/>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Gill Sans MT"/>
            </a:rPr>
            <a:t>To prepare an MECE report of the analysis</a:t>
          </a:r>
          <a:endParaRPr lang="en-US" sz="2100" kern="1200" dirty="0">
            <a:latin typeface="Gill Sans MT"/>
          </a:endParaRPr>
        </a:p>
      </dsp:txBody>
      <dsp:txXfrm>
        <a:off x="1488155" y="2366449"/>
        <a:ext cx="6827509" cy="942947"/>
      </dsp:txXfrm>
    </dsp:sp>
    <dsp:sp modelId="{898CD9FA-FBD7-488D-A8CC-71458DC76480}">
      <dsp:nvSpPr>
        <dsp:cNvPr id="0" name=""/>
        <dsp:cNvSpPr/>
      </dsp:nvSpPr>
      <dsp:spPr>
        <a:xfrm>
          <a:off x="7615591" y="759561"/>
          <a:ext cx="651052" cy="65105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762078" y="759561"/>
        <a:ext cx="358078" cy="489917"/>
      </dsp:txXfrm>
    </dsp:sp>
    <dsp:sp modelId="{F17DCBBE-3B82-4FCD-B91C-106C486EFECA}">
      <dsp:nvSpPr>
        <dsp:cNvPr id="0" name=""/>
        <dsp:cNvSpPr/>
      </dsp:nvSpPr>
      <dsp:spPr>
        <a:xfrm>
          <a:off x="8345001" y="1921440"/>
          <a:ext cx="651052" cy="651052"/>
        </a:xfrm>
        <a:prstGeom prst="downArrow">
          <a:avLst>
            <a:gd name="adj1" fmla="val 55000"/>
            <a:gd name="adj2" fmla="val 45000"/>
          </a:avLst>
        </a:prstGeom>
        <a:solidFill>
          <a:schemeClr val="accent5">
            <a:tint val="40000"/>
            <a:alpha val="90000"/>
            <a:hueOff val="-1328099"/>
            <a:satOff val="-8325"/>
            <a:lumOff val="-141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491488" y="1921440"/>
        <a:ext cx="358078" cy="489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278E7-07E7-4CDC-9885-837BAF142406}">
      <dsp:nvSpPr>
        <dsp:cNvPr id="0" name=""/>
        <dsp:cNvSpPr/>
      </dsp:nvSpPr>
      <dsp:spPr>
        <a:xfrm>
          <a:off x="0" y="226800"/>
          <a:ext cx="6096000" cy="1086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Migration</a:t>
          </a:r>
          <a:endParaRPr lang="en-US" sz="1500" kern="1200"/>
        </a:p>
        <a:p>
          <a:pPr marL="114300" lvl="1" indent="-114300" algn="l" defTabSz="666750">
            <a:lnSpc>
              <a:spcPct val="90000"/>
            </a:lnSpc>
            <a:spcBef>
              <a:spcPct val="0"/>
            </a:spcBef>
            <a:spcAft>
              <a:spcPct val="15000"/>
            </a:spcAft>
            <a:buChar char="•"/>
          </a:pPr>
          <a:r>
            <a:rPr lang="en-IN" sz="1500" kern="1200"/>
            <a:t>Income</a:t>
          </a:r>
          <a:endParaRPr lang="en-US" sz="1500" kern="1200"/>
        </a:p>
        <a:p>
          <a:pPr marL="114300" lvl="1" indent="-114300" algn="l" defTabSz="666750">
            <a:lnSpc>
              <a:spcPct val="90000"/>
            </a:lnSpc>
            <a:spcBef>
              <a:spcPct val="0"/>
            </a:spcBef>
            <a:spcAft>
              <a:spcPct val="15000"/>
            </a:spcAft>
            <a:buChar char="•"/>
          </a:pPr>
          <a:r>
            <a:rPr lang="en-IN" sz="1500" kern="1200"/>
            <a:t>Age</a:t>
          </a:r>
          <a:endParaRPr lang="en-US" sz="1500" kern="1200"/>
        </a:p>
      </dsp:txBody>
      <dsp:txXfrm>
        <a:off x="0" y="226800"/>
        <a:ext cx="6096000" cy="1086750"/>
      </dsp:txXfrm>
    </dsp:sp>
    <dsp:sp modelId="{1D5A2A2A-63F4-402D-A03F-C2EF913D0E6F}">
      <dsp:nvSpPr>
        <dsp:cNvPr id="0" name=""/>
        <dsp:cNvSpPr/>
      </dsp:nvSpPr>
      <dsp:spPr>
        <a:xfrm>
          <a:off x="304800" y="5400"/>
          <a:ext cx="426720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IN" sz="1500" kern="1200"/>
            <a:t>Demographics</a:t>
          </a:r>
          <a:endParaRPr lang="en-US" sz="1500" kern="1200"/>
        </a:p>
      </dsp:txBody>
      <dsp:txXfrm>
        <a:off x="326416" y="27016"/>
        <a:ext cx="4223968" cy="399568"/>
      </dsp:txXfrm>
    </dsp:sp>
    <dsp:sp modelId="{41231A92-E108-4E3A-9B25-12E990BC3C3D}">
      <dsp:nvSpPr>
        <dsp:cNvPr id="0" name=""/>
        <dsp:cNvSpPr/>
      </dsp:nvSpPr>
      <dsp:spPr>
        <a:xfrm>
          <a:off x="0" y="1615950"/>
          <a:ext cx="6096000" cy="15592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GDP</a:t>
          </a:r>
          <a:endParaRPr lang="en-US" sz="1500" kern="1200"/>
        </a:p>
        <a:p>
          <a:pPr marL="114300" lvl="1" indent="-114300" algn="l" defTabSz="666750">
            <a:lnSpc>
              <a:spcPct val="90000"/>
            </a:lnSpc>
            <a:spcBef>
              <a:spcPct val="0"/>
            </a:spcBef>
            <a:spcAft>
              <a:spcPct val="15000"/>
            </a:spcAft>
            <a:buChar char="•"/>
          </a:pPr>
          <a:r>
            <a:rPr lang="en-IN" sz="1500" kern="1200"/>
            <a:t>Income</a:t>
          </a:r>
          <a:endParaRPr lang="en-US" sz="1500" kern="1200"/>
        </a:p>
        <a:p>
          <a:pPr marL="114300" lvl="1" indent="-114300" algn="l" defTabSz="666750">
            <a:lnSpc>
              <a:spcPct val="90000"/>
            </a:lnSpc>
            <a:spcBef>
              <a:spcPct val="0"/>
            </a:spcBef>
            <a:spcAft>
              <a:spcPct val="15000"/>
            </a:spcAft>
            <a:buChar char="•"/>
          </a:pPr>
          <a:r>
            <a:rPr lang="en-IN" sz="1500" kern="1200"/>
            <a:t>Unemployment rate</a:t>
          </a:r>
          <a:endParaRPr lang="en-US" sz="1500" kern="1200"/>
        </a:p>
        <a:p>
          <a:pPr marL="114300" lvl="1" indent="-114300" algn="l" defTabSz="666750">
            <a:lnSpc>
              <a:spcPct val="90000"/>
            </a:lnSpc>
            <a:spcBef>
              <a:spcPct val="0"/>
            </a:spcBef>
            <a:spcAft>
              <a:spcPct val="15000"/>
            </a:spcAft>
            <a:buChar char="•"/>
          </a:pPr>
          <a:r>
            <a:rPr lang="en-IN" sz="1500" kern="1200"/>
            <a:t>Inflation</a:t>
          </a:r>
          <a:endParaRPr lang="en-US" sz="1500" kern="1200"/>
        </a:p>
        <a:p>
          <a:pPr marL="114300" lvl="1" indent="-114300" algn="l" defTabSz="666750">
            <a:lnSpc>
              <a:spcPct val="90000"/>
            </a:lnSpc>
            <a:spcBef>
              <a:spcPct val="0"/>
            </a:spcBef>
            <a:spcAft>
              <a:spcPct val="15000"/>
            </a:spcAft>
            <a:buChar char="•"/>
          </a:pPr>
          <a:r>
            <a:rPr lang="en-IN" sz="1500" kern="1200"/>
            <a:t>Interest rate</a:t>
          </a:r>
          <a:endParaRPr lang="en-US" sz="1500" kern="1200"/>
        </a:p>
      </dsp:txBody>
      <dsp:txXfrm>
        <a:off x="0" y="1615950"/>
        <a:ext cx="6096000" cy="1559250"/>
      </dsp:txXfrm>
    </dsp:sp>
    <dsp:sp modelId="{3EAFEC6D-E079-43B4-A168-CAA0AB1CFC3C}">
      <dsp:nvSpPr>
        <dsp:cNvPr id="0" name=""/>
        <dsp:cNvSpPr/>
      </dsp:nvSpPr>
      <dsp:spPr>
        <a:xfrm>
          <a:off x="304800" y="1394550"/>
          <a:ext cx="426720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IN" sz="1500" kern="1200"/>
            <a:t>Economy</a:t>
          </a:r>
          <a:endParaRPr lang="en-US" sz="1500" kern="1200"/>
        </a:p>
      </dsp:txBody>
      <dsp:txXfrm>
        <a:off x="326416" y="1416166"/>
        <a:ext cx="4223968" cy="399568"/>
      </dsp:txXfrm>
    </dsp:sp>
    <dsp:sp modelId="{7F17CDC4-8A7B-422D-A0C5-95EF22CF5998}">
      <dsp:nvSpPr>
        <dsp:cNvPr id="0" name=""/>
        <dsp:cNvSpPr/>
      </dsp:nvSpPr>
      <dsp:spPr>
        <a:xfrm>
          <a:off x="0" y="3477600"/>
          <a:ext cx="6096000" cy="850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Subsidies</a:t>
          </a:r>
          <a:endParaRPr lang="en-US" sz="1500" kern="1200"/>
        </a:p>
        <a:p>
          <a:pPr marL="114300" lvl="1" indent="-114300" algn="l" defTabSz="666750">
            <a:lnSpc>
              <a:spcPct val="90000"/>
            </a:lnSpc>
            <a:spcBef>
              <a:spcPct val="0"/>
            </a:spcBef>
            <a:spcAft>
              <a:spcPct val="15000"/>
            </a:spcAft>
            <a:buChar char="•"/>
          </a:pPr>
          <a:r>
            <a:rPr lang="en-IN" sz="1500" kern="1200"/>
            <a:t>Taxes &amp; Benefits</a:t>
          </a:r>
          <a:endParaRPr lang="en-US" sz="1500" kern="1200"/>
        </a:p>
      </dsp:txBody>
      <dsp:txXfrm>
        <a:off x="0" y="3477600"/>
        <a:ext cx="6096000" cy="850500"/>
      </dsp:txXfrm>
    </dsp:sp>
    <dsp:sp modelId="{AB49B731-225F-4E60-B94B-DCB441F01093}">
      <dsp:nvSpPr>
        <dsp:cNvPr id="0" name=""/>
        <dsp:cNvSpPr/>
      </dsp:nvSpPr>
      <dsp:spPr>
        <a:xfrm>
          <a:off x="304800" y="3256200"/>
          <a:ext cx="426720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IN" sz="1500" kern="1200"/>
            <a:t>Government Policies</a:t>
          </a:r>
          <a:endParaRPr lang="en-US" sz="1500" kern="1200"/>
        </a:p>
      </dsp:txBody>
      <dsp:txXfrm>
        <a:off x="326416" y="3277816"/>
        <a:ext cx="4223968" cy="399568"/>
      </dsp:txXfrm>
    </dsp:sp>
    <dsp:sp modelId="{9416904E-6599-406D-B341-530AE17F3735}">
      <dsp:nvSpPr>
        <dsp:cNvPr id="0" name=""/>
        <dsp:cNvSpPr/>
      </dsp:nvSpPr>
      <dsp:spPr>
        <a:xfrm>
          <a:off x="0" y="4630500"/>
          <a:ext cx="6096000" cy="850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Housing location</a:t>
          </a:r>
          <a:endParaRPr lang="en-US" sz="1500" kern="1200"/>
        </a:p>
        <a:p>
          <a:pPr marL="114300" lvl="1" indent="-114300" algn="l" defTabSz="666750">
            <a:lnSpc>
              <a:spcPct val="90000"/>
            </a:lnSpc>
            <a:spcBef>
              <a:spcPct val="0"/>
            </a:spcBef>
            <a:spcAft>
              <a:spcPct val="15000"/>
            </a:spcAft>
            <a:buChar char="•"/>
          </a:pPr>
          <a:r>
            <a:rPr lang="en-IN" sz="1500" kern="1200"/>
            <a:t>Housing architecture</a:t>
          </a:r>
          <a:endParaRPr lang="en-US" sz="1500" kern="1200"/>
        </a:p>
      </dsp:txBody>
      <dsp:txXfrm>
        <a:off x="0" y="4630500"/>
        <a:ext cx="6096000" cy="850500"/>
      </dsp:txXfrm>
    </dsp:sp>
    <dsp:sp modelId="{03CE6115-59AB-47F6-9062-6A45FDE1BFD9}">
      <dsp:nvSpPr>
        <dsp:cNvPr id="0" name=""/>
        <dsp:cNvSpPr/>
      </dsp:nvSpPr>
      <dsp:spPr>
        <a:xfrm>
          <a:off x="304800" y="4409100"/>
          <a:ext cx="4267200"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IN" sz="1500" kern="1200"/>
            <a:t>Other factors</a:t>
          </a:r>
          <a:endParaRPr lang="en-US" sz="1500" kern="1200"/>
        </a:p>
      </dsp:txBody>
      <dsp:txXfrm>
        <a:off x="326416" y="4430716"/>
        <a:ext cx="42239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9/29/2022</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117543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9/29/2022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428602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9/29/2022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448679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9/29/2022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322485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9/29/2022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74657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9/29/2022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524847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9/29/2022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877392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9/29/2022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95469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9/29/2022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080499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9/29/2022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167736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9/29/2022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04633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9/29/2022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6534817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CFDDF-BF4A-F668-C8CC-75A90343896B}"/>
              </a:ext>
            </a:extLst>
          </p:cNvPr>
          <p:cNvSpPr>
            <a:spLocks noGrp="1"/>
          </p:cNvSpPr>
          <p:nvPr>
            <p:ph type="ctrTitle"/>
          </p:nvPr>
        </p:nvSpPr>
        <p:spPr>
          <a:xfrm>
            <a:off x="7467600" y="1371599"/>
            <a:ext cx="3390900" cy="2360429"/>
          </a:xfrm>
        </p:spPr>
        <p:txBody>
          <a:bodyPr>
            <a:normAutofit/>
          </a:bodyPr>
          <a:lstStyle/>
          <a:p>
            <a:r>
              <a:rPr lang="en-IN" sz="3100">
                <a:solidFill>
                  <a:schemeClr val="bg2"/>
                </a:solidFill>
              </a:rPr>
              <a:t>Factors Affecting US Housing Prices in Next Decade</a:t>
            </a:r>
          </a:p>
        </p:txBody>
      </p:sp>
      <p:sp>
        <p:nvSpPr>
          <p:cNvPr id="3" name="Subtitle 2">
            <a:extLst>
              <a:ext uri="{FF2B5EF4-FFF2-40B4-BE49-F238E27FC236}">
                <a16:creationId xmlns:a16="http://schemas.microsoft.com/office/drawing/2014/main" id="{02E2EC77-3241-CFC4-74E8-9B11E3962659}"/>
              </a:ext>
            </a:extLst>
          </p:cNvPr>
          <p:cNvSpPr>
            <a:spLocks noGrp="1"/>
          </p:cNvSpPr>
          <p:nvPr>
            <p:ph type="subTitle" idx="1"/>
          </p:nvPr>
        </p:nvSpPr>
        <p:spPr>
          <a:xfrm>
            <a:off x="7467600" y="4114800"/>
            <a:ext cx="3390900" cy="1371601"/>
          </a:xfrm>
        </p:spPr>
        <p:txBody>
          <a:bodyPr>
            <a:normAutofit/>
          </a:bodyPr>
          <a:lstStyle/>
          <a:p>
            <a:pPr>
              <a:lnSpc>
                <a:spcPct val="90000"/>
              </a:lnSpc>
            </a:pPr>
            <a:r>
              <a:rPr lang="en-IN" sz="1500">
                <a:solidFill>
                  <a:schemeClr val="bg2"/>
                </a:solidFill>
              </a:rPr>
              <a:t>By:</a:t>
            </a:r>
          </a:p>
          <a:p>
            <a:pPr>
              <a:lnSpc>
                <a:spcPct val="90000"/>
              </a:lnSpc>
            </a:pPr>
            <a:r>
              <a:rPr lang="en-IN" sz="1500">
                <a:solidFill>
                  <a:schemeClr val="bg2"/>
                </a:solidFill>
              </a:rPr>
              <a:t>Shubham Patel,</a:t>
            </a:r>
          </a:p>
          <a:p>
            <a:pPr>
              <a:lnSpc>
                <a:spcPct val="90000"/>
              </a:lnSpc>
            </a:pPr>
            <a:r>
              <a:rPr lang="en-IN" sz="1500">
                <a:solidFill>
                  <a:schemeClr val="bg2"/>
                </a:solidFill>
              </a:rPr>
              <a:t>BTech, Mechanical Engineering 2020-24, </a:t>
            </a:r>
          </a:p>
          <a:p>
            <a:pPr>
              <a:lnSpc>
                <a:spcPct val="90000"/>
              </a:lnSpc>
            </a:pPr>
            <a:r>
              <a:rPr lang="en-IN" sz="1500">
                <a:solidFill>
                  <a:schemeClr val="bg2"/>
                </a:solidFill>
              </a:rPr>
              <a:t>National Institute of Technology Kurukshetra</a:t>
            </a:r>
          </a:p>
        </p:txBody>
      </p:sp>
      <p:pic>
        <p:nvPicPr>
          <p:cNvPr id="30" name="Picture 3" descr="Houses in a village">
            <a:extLst>
              <a:ext uri="{FF2B5EF4-FFF2-40B4-BE49-F238E27FC236}">
                <a16:creationId xmlns:a16="http://schemas.microsoft.com/office/drawing/2014/main" id="{7E93E267-562F-A012-4694-8F0E9C1A8EF9}"/>
              </a:ext>
            </a:extLst>
          </p:cNvPr>
          <p:cNvPicPr>
            <a:picLocks noChangeAspect="1"/>
          </p:cNvPicPr>
          <p:nvPr/>
        </p:nvPicPr>
        <p:blipFill rotWithShape="1">
          <a:blip r:embed="rId2"/>
          <a:srcRect l="11948" r="21385"/>
          <a:stretch/>
        </p:blipFill>
        <p:spPr>
          <a:xfrm>
            <a:off x="1" y="10"/>
            <a:ext cx="6096000" cy="6857990"/>
          </a:xfrm>
          <a:prstGeom prst="rect">
            <a:avLst/>
          </a:prstGeom>
        </p:spPr>
      </p:pic>
    </p:spTree>
    <p:extLst>
      <p:ext uri="{BB962C8B-B14F-4D97-AF65-F5344CB8AC3E}">
        <p14:creationId xmlns:p14="http://schemas.microsoft.com/office/powerpoint/2010/main" val="211968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F341C-5EE3-2A30-BE23-457A683B8BE5}"/>
              </a:ext>
            </a:extLst>
          </p:cNvPr>
          <p:cNvSpPr>
            <a:spLocks noGrp="1"/>
          </p:cNvSpPr>
          <p:nvPr>
            <p:ph type="title"/>
          </p:nvPr>
        </p:nvSpPr>
        <p:spPr>
          <a:xfrm>
            <a:off x="1371600" y="1371600"/>
            <a:ext cx="2705100" cy="4114800"/>
          </a:xfrm>
        </p:spPr>
        <p:txBody>
          <a:bodyPr anchor="ctr">
            <a:normAutofit/>
          </a:bodyPr>
          <a:lstStyle/>
          <a:p>
            <a:pPr algn="ctr"/>
            <a:r>
              <a:rPr lang="en-US" sz="2800" dirty="0">
                <a:solidFill>
                  <a:schemeClr val="bg2"/>
                </a:solidFill>
              </a:rPr>
              <a:t>Other factors</a:t>
            </a:r>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08846-12AF-E056-1CFC-AFD656EFCDF0}"/>
              </a:ext>
            </a:extLst>
          </p:cNvPr>
          <p:cNvSpPr>
            <a:spLocks noGrp="1"/>
          </p:cNvSpPr>
          <p:nvPr>
            <p:ph idx="1"/>
          </p:nvPr>
        </p:nvSpPr>
        <p:spPr>
          <a:xfrm>
            <a:off x="6096000" y="756812"/>
            <a:ext cx="5410200" cy="5667153"/>
          </a:xfrm>
        </p:spPr>
        <p:txBody>
          <a:bodyPr vert="horz" lIns="91440" tIns="45720" rIns="91440" bIns="45720" rtlCol="0" anchor="ctr">
            <a:normAutofit/>
          </a:bodyPr>
          <a:lstStyle/>
          <a:p>
            <a:pPr>
              <a:lnSpc>
                <a:spcPct val="90000"/>
              </a:lnSpc>
            </a:pPr>
            <a:r>
              <a:rPr lang="en-US" sz="2000"/>
              <a:t>The  miscellaneous factors which can't be classified into any of above category comes under this category. They mostly affect the housing market at micro level.</a:t>
            </a:r>
          </a:p>
          <a:p>
            <a:pPr>
              <a:lnSpc>
                <a:spcPct val="90000"/>
              </a:lnSpc>
            </a:pPr>
            <a:r>
              <a:rPr lang="en-US" sz="2000"/>
              <a:t>This factors include area location of house, house architecture etc.</a:t>
            </a:r>
          </a:p>
          <a:p>
            <a:pPr>
              <a:lnSpc>
                <a:spcPct val="90000"/>
              </a:lnSpc>
            </a:pPr>
            <a:r>
              <a:rPr lang="en-US" sz="2000"/>
              <a:t>The real estate market is very influenced by location (it can be city, state or a neighborhood) due to various opportunities and facilities which comes with the location.</a:t>
            </a:r>
          </a:p>
          <a:p>
            <a:pPr>
              <a:lnSpc>
                <a:spcPct val="90000"/>
              </a:lnSpc>
            </a:pPr>
            <a:r>
              <a:rPr lang="en-US" sz="2000"/>
              <a:t>The architecture of houses can also be an important factor in housing market. The construction of condos can bring down the demand of houses as they can provide houses to more people with an expense of less area; while construction of luxury houses can increase the price of nearby neighborhoods due to influence.</a:t>
            </a:r>
          </a:p>
          <a:p>
            <a:pPr>
              <a:lnSpc>
                <a:spcPct val="90000"/>
              </a:lnSpc>
            </a:pPr>
            <a:endParaRPr lang="en-US" sz="2000"/>
          </a:p>
        </p:txBody>
      </p:sp>
    </p:spTree>
    <p:extLst>
      <p:ext uri="{BB962C8B-B14F-4D97-AF65-F5344CB8AC3E}">
        <p14:creationId xmlns:p14="http://schemas.microsoft.com/office/powerpoint/2010/main" val="71577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477EE-2524-01DE-C950-27E290A08115}"/>
              </a:ext>
            </a:extLst>
          </p:cNvPr>
          <p:cNvSpPr>
            <a:spLocks noGrp="1"/>
          </p:cNvSpPr>
          <p:nvPr>
            <p:ph type="title"/>
          </p:nvPr>
        </p:nvSpPr>
        <p:spPr>
          <a:xfrm>
            <a:off x="7467600" y="1371599"/>
            <a:ext cx="3390900" cy="2360429"/>
          </a:xfrm>
        </p:spPr>
        <p:txBody>
          <a:bodyPr vert="horz" lIns="91440" tIns="45720" rIns="91440" bIns="45720" rtlCol="0" anchor="b">
            <a:normAutofit/>
          </a:bodyPr>
          <a:lstStyle/>
          <a:p>
            <a:pPr algn="ctr"/>
            <a:r>
              <a:rPr lang="en-US" sz="2500" kern="1200" cap="all" spc="300" baseline="0" dirty="0">
                <a:solidFill>
                  <a:schemeClr val="bg2"/>
                </a:solidFill>
                <a:latin typeface="+mj-lt"/>
                <a:ea typeface="+mj-ea"/>
                <a:cs typeface="+mj-cs"/>
              </a:rPr>
              <a:t>Checkout the price difference due to location in various cities of </a:t>
            </a:r>
            <a:r>
              <a:rPr lang="en-US" sz="2500" dirty="0">
                <a:solidFill>
                  <a:schemeClr val="bg2"/>
                </a:solidFill>
              </a:rPr>
              <a:t>USA</a:t>
            </a:r>
            <a:endParaRPr lang="en-US" sz="2500" kern="1200" cap="all" spc="300" baseline="0" dirty="0">
              <a:solidFill>
                <a:schemeClr val="bg2"/>
              </a:solidFill>
              <a:latin typeface="+mj-lt"/>
              <a:ea typeface="+mj-ea"/>
              <a:cs typeface="+mj-cs"/>
            </a:endParaRPr>
          </a:p>
        </p:txBody>
      </p:sp>
      <p:pic>
        <p:nvPicPr>
          <p:cNvPr id="7" name="Picture 7" descr="Map&#10;&#10;Description automatically generated">
            <a:extLst>
              <a:ext uri="{FF2B5EF4-FFF2-40B4-BE49-F238E27FC236}">
                <a16:creationId xmlns:a16="http://schemas.microsoft.com/office/drawing/2014/main" id="{8D371D65-B7EA-E27C-243E-4C3E64019901}"/>
              </a:ext>
            </a:extLst>
          </p:cNvPr>
          <p:cNvPicPr>
            <a:picLocks noGrp="1" noChangeAspect="1"/>
          </p:cNvPicPr>
          <p:nvPr>
            <p:ph idx="1"/>
          </p:nvPr>
        </p:nvPicPr>
        <p:blipFill>
          <a:blip r:embed="rId2"/>
          <a:stretch>
            <a:fillRect/>
          </a:stretch>
        </p:blipFill>
        <p:spPr>
          <a:xfrm>
            <a:off x="47634" y="1014706"/>
            <a:ext cx="6618096" cy="5203399"/>
          </a:xfrm>
        </p:spPr>
      </p:pic>
    </p:spTree>
    <p:extLst>
      <p:ext uri="{BB962C8B-B14F-4D97-AF65-F5344CB8AC3E}">
        <p14:creationId xmlns:p14="http://schemas.microsoft.com/office/powerpoint/2010/main" val="145531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93B4D-0FCF-0B89-B7FB-82E5CA2437D2}"/>
              </a:ext>
            </a:extLst>
          </p:cNvPr>
          <p:cNvSpPr>
            <a:spLocks noGrp="1"/>
          </p:cNvSpPr>
          <p:nvPr>
            <p:ph type="title"/>
          </p:nvPr>
        </p:nvSpPr>
        <p:spPr>
          <a:xfrm>
            <a:off x="1371600" y="1371600"/>
            <a:ext cx="2705100" cy="4114800"/>
          </a:xfrm>
        </p:spPr>
        <p:txBody>
          <a:bodyPr anchor="ctr">
            <a:normAutofit/>
          </a:bodyPr>
          <a:lstStyle/>
          <a:p>
            <a:pPr algn="ctr"/>
            <a:r>
              <a:rPr lang="en-IN">
                <a:solidFill>
                  <a:schemeClr val="bg2"/>
                </a:solidFill>
              </a:rPr>
              <a:t>summary</a:t>
            </a:r>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7118CD-F8BA-DE0F-A0F7-89190F2A6015}"/>
              </a:ext>
            </a:extLst>
          </p:cNvPr>
          <p:cNvSpPr>
            <a:spLocks noGrp="1"/>
          </p:cNvSpPr>
          <p:nvPr>
            <p:ph idx="1"/>
          </p:nvPr>
        </p:nvSpPr>
        <p:spPr>
          <a:xfrm>
            <a:off x="6096000" y="600740"/>
            <a:ext cx="5410200" cy="5667153"/>
          </a:xfrm>
        </p:spPr>
        <p:txBody>
          <a:bodyPr anchor="ctr">
            <a:normAutofit/>
          </a:bodyPr>
          <a:lstStyle/>
          <a:p>
            <a:pPr marL="0" indent="0">
              <a:buNone/>
            </a:pPr>
            <a:r>
              <a:rPr lang="en-IN" dirty="0"/>
              <a:t>This report provides a high level overview about all the factors who can affect the housing market of the United States over the next decade. As the report suggests, various factors affect the housing market at a macro level while some affect it at a micro level. Nevertheless, by studying and analysing all the factors, the future direction of housing market can be predicted very accurately.</a:t>
            </a:r>
            <a:endParaRPr lang="en-US" dirty="0"/>
          </a:p>
        </p:txBody>
      </p:sp>
    </p:spTree>
    <p:extLst>
      <p:ext uri="{BB962C8B-B14F-4D97-AF65-F5344CB8AC3E}">
        <p14:creationId xmlns:p14="http://schemas.microsoft.com/office/powerpoint/2010/main" val="315456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4">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7AA68-D2D5-3F48-9654-EDA5301C2069}"/>
              </a:ext>
            </a:extLst>
          </p:cNvPr>
          <p:cNvSpPr>
            <a:spLocks noGrp="1"/>
          </p:cNvSpPr>
          <p:nvPr>
            <p:ph type="title"/>
          </p:nvPr>
        </p:nvSpPr>
        <p:spPr>
          <a:xfrm>
            <a:off x="1371600" y="1073834"/>
            <a:ext cx="9486900" cy="900332"/>
          </a:xfrm>
        </p:spPr>
        <p:txBody>
          <a:bodyPr anchor="ctr">
            <a:normAutofit/>
          </a:bodyPr>
          <a:lstStyle/>
          <a:p>
            <a:pPr algn="ctr"/>
            <a:r>
              <a:rPr lang="en-IN" dirty="0"/>
              <a:t>Objectives</a:t>
            </a:r>
          </a:p>
        </p:txBody>
      </p:sp>
      <p:graphicFrame>
        <p:nvGraphicFramePr>
          <p:cNvPr id="11" name="Content Placeholder 2">
            <a:extLst>
              <a:ext uri="{FF2B5EF4-FFF2-40B4-BE49-F238E27FC236}">
                <a16:creationId xmlns:a16="http://schemas.microsoft.com/office/drawing/2014/main" id="{E9FEFC84-8F5A-A18E-8911-D5DA936F320C}"/>
              </a:ext>
            </a:extLst>
          </p:cNvPr>
          <p:cNvGraphicFramePr>
            <a:graphicFrameLocks noGrp="1"/>
          </p:cNvGraphicFramePr>
          <p:nvPr>
            <p:ph idx="1"/>
            <p:extLst>
              <p:ext uri="{D42A27DB-BD31-4B8C-83A1-F6EECF244321}">
                <p14:modId xmlns:p14="http://schemas.microsoft.com/office/powerpoint/2010/main" val="693683840"/>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69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1">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3">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088F7-C60F-FCE9-A04A-1089AFA580AE}"/>
              </a:ext>
            </a:extLst>
          </p:cNvPr>
          <p:cNvSpPr>
            <a:spLocks noGrp="1"/>
          </p:cNvSpPr>
          <p:nvPr>
            <p:ph type="title"/>
          </p:nvPr>
        </p:nvSpPr>
        <p:spPr>
          <a:xfrm>
            <a:off x="1371600" y="1371600"/>
            <a:ext cx="2705100" cy="4114800"/>
          </a:xfrm>
        </p:spPr>
        <p:txBody>
          <a:bodyPr anchor="ctr">
            <a:normAutofit/>
          </a:bodyPr>
          <a:lstStyle/>
          <a:p>
            <a:pPr algn="ctr"/>
            <a:r>
              <a:rPr lang="en-IN" sz="2200">
                <a:solidFill>
                  <a:schemeClr val="bg2"/>
                </a:solidFill>
              </a:rPr>
              <a:t>Background information</a:t>
            </a:r>
          </a:p>
        </p:txBody>
      </p:sp>
      <p:sp>
        <p:nvSpPr>
          <p:cNvPr id="64" name="Rectangle 55">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5DB583-D9D7-B08F-A911-8F08132C8965}"/>
              </a:ext>
            </a:extLst>
          </p:cNvPr>
          <p:cNvSpPr>
            <a:spLocks noGrp="1"/>
          </p:cNvSpPr>
          <p:nvPr>
            <p:ph idx="1"/>
          </p:nvPr>
        </p:nvSpPr>
        <p:spPr>
          <a:xfrm>
            <a:off x="6096000" y="600740"/>
            <a:ext cx="5410200" cy="5667153"/>
          </a:xfrm>
        </p:spPr>
        <p:txBody>
          <a:bodyPr anchor="ctr">
            <a:normAutofit/>
          </a:bodyPr>
          <a:lstStyle/>
          <a:p>
            <a:pPr marL="0" indent="0">
              <a:buNone/>
            </a:pPr>
            <a:r>
              <a:rPr lang="en-IN"/>
              <a:t>The size of United States’ real estate market was 3.69 trillion dollar in 2021 and is expected to reach 3.81 trillion dollar by end 2022. Its assets make up 20% of global real estate value. It is interesting to note that change in US housing market affects global financial markets as seen in 2008 economic crisis. Hence, an in-depth US real estate market will be beneficial directly or indirectly for any financial firm.</a:t>
            </a:r>
          </a:p>
          <a:p>
            <a:pPr marL="0" indent="0">
              <a:buNone/>
            </a:pPr>
            <a:r>
              <a:rPr lang="en-IN"/>
              <a:t>The US housing market is affected by various mutually independent and dependent factors which are discussed in later slides.</a:t>
            </a:r>
          </a:p>
        </p:txBody>
      </p:sp>
    </p:spTree>
    <p:extLst>
      <p:ext uri="{BB962C8B-B14F-4D97-AF65-F5344CB8AC3E}">
        <p14:creationId xmlns:p14="http://schemas.microsoft.com/office/powerpoint/2010/main" val="220903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E19A0-613A-30DD-B392-CAA4213D088E}"/>
              </a:ext>
            </a:extLst>
          </p:cNvPr>
          <p:cNvSpPr>
            <a:spLocks noGrp="1"/>
          </p:cNvSpPr>
          <p:nvPr>
            <p:ph type="title"/>
          </p:nvPr>
        </p:nvSpPr>
        <p:spPr>
          <a:xfrm>
            <a:off x="787052" y="1361162"/>
            <a:ext cx="3863757" cy="4114800"/>
          </a:xfrm>
        </p:spPr>
        <p:txBody>
          <a:bodyPr anchor="ctr">
            <a:normAutofit/>
          </a:bodyPr>
          <a:lstStyle/>
          <a:p>
            <a:pPr algn="ctr"/>
            <a:r>
              <a:rPr lang="en-IN" sz="2400" dirty="0">
                <a:solidFill>
                  <a:schemeClr val="bg2"/>
                </a:solidFill>
              </a:rPr>
              <a:t>Factors affecting housing market </a:t>
            </a:r>
            <a:endParaRPr lang="en-IN" sz="3000">
              <a:solidFill>
                <a:schemeClr val="bg2"/>
              </a:solidFill>
            </a:endParaRPr>
          </a:p>
        </p:txBody>
      </p:sp>
      <p:graphicFrame>
        <p:nvGraphicFramePr>
          <p:cNvPr id="5" name="Content Placeholder 2">
            <a:extLst>
              <a:ext uri="{FF2B5EF4-FFF2-40B4-BE49-F238E27FC236}">
                <a16:creationId xmlns:a16="http://schemas.microsoft.com/office/drawing/2014/main" id="{32C1B747-52CA-8478-10C3-68C5DC789450}"/>
              </a:ext>
            </a:extLst>
          </p:cNvPr>
          <p:cNvGraphicFramePr>
            <a:graphicFrameLocks noGrp="1"/>
          </p:cNvGraphicFramePr>
          <p:nvPr>
            <p:ph idx="1"/>
            <p:extLst>
              <p:ext uri="{D42A27DB-BD31-4B8C-83A1-F6EECF244321}">
                <p14:modId xmlns:p14="http://schemas.microsoft.com/office/powerpoint/2010/main" val="73126747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64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838B1-2AC7-48F4-0192-0F5BE52FE6B4}"/>
              </a:ext>
            </a:extLst>
          </p:cNvPr>
          <p:cNvSpPr>
            <a:spLocks noGrp="1"/>
          </p:cNvSpPr>
          <p:nvPr>
            <p:ph type="title"/>
          </p:nvPr>
        </p:nvSpPr>
        <p:spPr>
          <a:xfrm>
            <a:off x="1037573" y="1371600"/>
            <a:ext cx="3394031" cy="4114800"/>
          </a:xfrm>
        </p:spPr>
        <p:txBody>
          <a:bodyPr anchor="ctr">
            <a:normAutofit/>
          </a:bodyPr>
          <a:lstStyle/>
          <a:p>
            <a:pPr algn="ctr"/>
            <a:r>
              <a:rPr lang="en-US" sz="2400" dirty="0">
                <a:solidFill>
                  <a:schemeClr val="bg2"/>
                </a:solidFill>
              </a:rPr>
              <a:t>DEMOGRAPHICS</a:t>
            </a:r>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A4FEA-E3DC-AEEA-6F0B-303EB5A68099}"/>
              </a:ext>
            </a:extLst>
          </p:cNvPr>
          <p:cNvSpPr>
            <a:spLocks noGrp="1"/>
          </p:cNvSpPr>
          <p:nvPr>
            <p:ph idx="1"/>
          </p:nvPr>
        </p:nvSpPr>
        <p:spPr>
          <a:xfrm>
            <a:off x="6096000" y="224960"/>
            <a:ext cx="5410200" cy="5667153"/>
          </a:xfrm>
        </p:spPr>
        <p:txBody>
          <a:bodyPr anchor="ctr">
            <a:normAutofit/>
          </a:bodyPr>
          <a:lstStyle/>
          <a:p>
            <a:r>
              <a:rPr lang="en-US" dirty="0"/>
              <a:t>The Demographic factors affecting house price are migration, difference in priorities between generations and income difference between generations.</a:t>
            </a:r>
          </a:p>
          <a:p>
            <a:r>
              <a:rPr lang="en-US" dirty="0"/>
              <a:t>For example, have a look at income and housing spending by generation. Though the amount spent by </a:t>
            </a:r>
            <a:r>
              <a:rPr lang="en-US" dirty="0" err="1"/>
              <a:t>GenZ</a:t>
            </a:r>
            <a:r>
              <a:rPr lang="en-US" dirty="0"/>
              <a:t>  on housing is less, but it is more, if we compare by % of total amount spent. Which displays more upcoming interest in housing in the future.</a:t>
            </a:r>
          </a:p>
          <a:p>
            <a:endParaRPr lang="en-US" dirty="0"/>
          </a:p>
          <a:p>
            <a:endParaRPr lang="en-US" dirty="0"/>
          </a:p>
        </p:txBody>
      </p:sp>
      <p:pic>
        <p:nvPicPr>
          <p:cNvPr id="6" name="Picture 6" descr="Table&#10;&#10;Description automatically generated">
            <a:extLst>
              <a:ext uri="{FF2B5EF4-FFF2-40B4-BE49-F238E27FC236}">
                <a16:creationId xmlns:a16="http://schemas.microsoft.com/office/drawing/2014/main" id="{BC55A676-00B8-5920-BDD8-B1A9C72C0A80}"/>
              </a:ext>
            </a:extLst>
          </p:cNvPr>
          <p:cNvPicPr>
            <a:picLocks noChangeAspect="1"/>
          </p:cNvPicPr>
          <p:nvPr/>
        </p:nvPicPr>
        <p:blipFill>
          <a:blip r:embed="rId2"/>
          <a:stretch>
            <a:fillRect/>
          </a:stretch>
        </p:blipFill>
        <p:spPr>
          <a:xfrm>
            <a:off x="5830867" y="4927047"/>
            <a:ext cx="6031281" cy="1709592"/>
          </a:xfrm>
          <a:prstGeom prst="rect">
            <a:avLst/>
          </a:prstGeom>
        </p:spPr>
      </p:pic>
    </p:spTree>
    <p:extLst>
      <p:ext uri="{BB962C8B-B14F-4D97-AF65-F5344CB8AC3E}">
        <p14:creationId xmlns:p14="http://schemas.microsoft.com/office/powerpoint/2010/main" val="4000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4">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7AA68-D2D5-3F48-9654-EDA5301C2069}"/>
              </a:ext>
            </a:extLst>
          </p:cNvPr>
          <p:cNvSpPr>
            <a:spLocks noGrp="1"/>
          </p:cNvSpPr>
          <p:nvPr>
            <p:ph type="title"/>
          </p:nvPr>
        </p:nvSpPr>
        <p:spPr>
          <a:xfrm>
            <a:off x="1371600" y="1073834"/>
            <a:ext cx="9486900" cy="900332"/>
          </a:xfrm>
        </p:spPr>
        <p:txBody>
          <a:bodyPr anchor="ctr">
            <a:normAutofit fontScale="90000"/>
          </a:bodyPr>
          <a:lstStyle/>
          <a:p>
            <a:pPr algn="ctr"/>
            <a:r>
              <a:rPr lang="en-US" dirty="0">
                <a:ea typeface="+mj-lt"/>
                <a:cs typeface="+mj-lt"/>
              </a:rPr>
              <a:t>NOW, HAVE A LOOK AT THE EFFECT OF MIGRATION ON HOUSING MARKET</a:t>
            </a:r>
            <a:endParaRPr lang="en-US" dirty="0"/>
          </a:p>
        </p:txBody>
      </p:sp>
      <p:sp>
        <p:nvSpPr>
          <p:cNvPr id="10" name="Content Placeholder 9">
            <a:extLst>
              <a:ext uri="{FF2B5EF4-FFF2-40B4-BE49-F238E27FC236}">
                <a16:creationId xmlns:a16="http://schemas.microsoft.com/office/drawing/2014/main" id="{F914289C-3865-D3F7-197B-1994B3F18362}"/>
              </a:ext>
            </a:extLst>
          </p:cNvPr>
          <p:cNvSpPr>
            <a:spLocks noGrp="1"/>
          </p:cNvSpPr>
          <p:nvPr>
            <p:ph idx="1"/>
          </p:nvPr>
        </p:nvSpPr>
        <p:spPr>
          <a:xfrm>
            <a:off x="693106" y="2254103"/>
            <a:ext cx="5395066" cy="3918098"/>
          </a:xfrm>
        </p:spPr>
        <p:txBody>
          <a:bodyPr vert="horz" lIns="91440" tIns="45720" rIns="91440" bIns="45720" rtlCol="0" anchor="t">
            <a:normAutofit fontScale="92500" lnSpcReduction="10000"/>
          </a:bodyPr>
          <a:lstStyle/>
          <a:p>
            <a:pPr marL="285750">
              <a:spcBef>
                <a:spcPts val="0"/>
              </a:spcBef>
              <a:spcAft>
                <a:spcPts val="600"/>
              </a:spcAft>
              <a:buFont typeface="Arial,Sans-Serif" panose="020B0604020202020204" pitchFamily="34" charset="0"/>
            </a:pPr>
            <a:r>
              <a:rPr lang="en-US" dirty="0">
                <a:ea typeface="+mj-lt"/>
                <a:cs typeface="+mj-lt"/>
              </a:rPr>
              <a:t>An example of migration is West migration. More and more Americans have shifted towards West Coast due to New opportunities at Silicon Valley. This migration has caused a huge demand of houses in West Coast and especially in California. </a:t>
            </a:r>
          </a:p>
          <a:p>
            <a:pPr marL="285750">
              <a:spcBef>
                <a:spcPts val="0"/>
              </a:spcBef>
              <a:spcAft>
                <a:spcPts val="600"/>
              </a:spcAft>
              <a:buFont typeface="Arial,Sans-Serif" panose="020B0604020202020204" pitchFamily="34" charset="0"/>
            </a:pPr>
            <a:r>
              <a:rPr lang="en-US" dirty="0">
                <a:ea typeface="+mj-lt"/>
                <a:cs typeface="+mj-lt"/>
              </a:rPr>
              <a:t>The effect on housing market can be clearly seen in the shown graph, the housing market of West Coast has increased around 150-200% compared to US national average of 100%.</a:t>
            </a:r>
            <a:endParaRPr lang="en-US" dirty="0"/>
          </a:p>
        </p:txBody>
      </p:sp>
      <p:pic>
        <p:nvPicPr>
          <p:cNvPr id="20" name="Picture 3" descr="Chart&#10;&#10;Description automatically generated">
            <a:extLst>
              <a:ext uri="{FF2B5EF4-FFF2-40B4-BE49-F238E27FC236}">
                <a16:creationId xmlns:a16="http://schemas.microsoft.com/office/drawing/2014/main" id="{C23F66BD-8111-C604-8397-376C487DAAAB}"/>
              </a:ext>
            </a:extLst>
          </p:cNvPr>
          <p:cNvPicPr>
            <a:picLocks noChangeAspect="1"/>
          </p:cNvPicPr>
          <p:nvPr/>
        </p:nvPicPr>
        <p:blipFill>
          <a:blip r:embed="rId2"/>
          <a:stretch>
            <a:fillRect/>
          </a:stretch>
        </p:blipFill>
        <p:spPr>
          <a:xfrm>
            <a:off x="6117924" y="2250514"/>
            <a:ext cx="5387753" cy="3922726"/>
          </a:xfrm>
          <a:prstGeom prst="rect">
            <a:avLst/>
          </a:prstGeom>
        </p:spPr>
      </p:pic>
    </p:spTree>
    <p:extLst>
      <p:ext uri="{BB962C8B-B14F-4D97-AF65-F5344CB8AC3E}">
        <p14:creationId xmlns:p14="http://schemas.microsoft.com/office/powerpoint/2010/main" val="23892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2C7F9-B9DC-7938-5CD5-B7AC90A8ABE3}"/>
              </a:ext>
            </a:extLst>
          </p:cNvPr>
          <p:cNvSpPr>
            <a:spLocks noGrp="1"/>
          </p:cNvSpPr>
          <p:nvPr>
            <p:ph type="title"/>
          </p:nvPr>
        </p:nvSpPr>
        <p:spPr>
          <a:xfrm>
            <a:off x="1371600" y="1371600"/>
            <a:ext cx="2705100" cy="4114800"/>
          </a:xfrm>
        </p:spPr>
        <p:txBody>
          <a:bodyPr anchor="ctr">
            <a:normAutofit/>
          </a:bodyPr>
          <a:lstStyle/>
          <a:p>
            <a:pPr algn="ctr"/>
            <a:r>
              <a:rPr lang="en-US" sz="2800" dirty="0">
                <a:solidFill>
                  <a:schemeClr val="bg2"/>
                </a:solidFill>
              </a:rPr>
              <a:t>Economy</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CD483E-F4B2-C187-7999-AFCB2B19F3C7}"/>
              </a:ext>
            </a:extLst>
          </p:cNvPr>
          <p:cNvSpPr>
            <a:spLocks noGrp="1"/>
          </p:cNvSpPr>
          <p:nvPr>
            <p:ph idx="1"/>
          </p:nvPr>
        </p:nvSpPr>
        <p:spPr>
          <a:xfrm>
            <a:off x="6096000" y="600740"/>
            <a:ext cx="5410200" cy="5667153"/>
          </a:xfrm>
        </p:spPr>
        <p:txBody>
          <a:bodyPr vert="horz" lIns="91440" tIns="45720" rIns="91440" bIns="45720" rtlCol="0" anchor="ctr">
            <a:normAutofit lnSpcReduction="10000"/>
          </a:bodyPr>
          <a:lstStyle/>
          <a:p>
            <a:r>
              <a:rPr lang="en-US" dirty="0"/>
              <a:t>Economy is a very crucial factor affecting housing market at the macro level.</a:t>
            </a:r>
            <a:endParaRPr lang="en-US"/>
          </a:p>
          <a:p>
            <a:r>
              <a:rPr lang="en-US" dirty="0"/>
              <a:t>Change in mortgage interest rate directly impacts the housing market. If the interest rates are low, then the buyers will be encouraged to buy house and demand will increase. </a:t>
            </a:r>
          </a:p>
          <a:p>
            <a:r>
              <a:rPr lang="en-US" dirty="0"/>
              <a:t>Other economic indicators like GDP and income per capita are directly proportional to price and demand of houses. </a:t>
            </a:r>
          </a:p>
          <a:p>
            <a:r>
              <a:rPr lang="en-US" dirty="0"/>
              <a:t>While some economic indicators like unemployment rate and inflation are inversely proportional to demand of housing.</a:t>
            </a:r>
          </a:p>
        </p:txBody>
      </p:sp>
    </p:spTree>
    <p:extLst>
      <p:ext uri="{BB962C8B-B14F-4D97-AF65-F5344CB8AC3E}">
        <p14:creationId xmlns:p14="http://schemas.microsoft.com/office/powerpoint/2010/main" val="96608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67A56-1F4F-3864-7D32-63E87E068F12}"/>
              </a:ext>
            </a:extLst>
          </p:cNvPr>
          <p:cNvSpPr>
            <a:spLocks noGrp="1"/>
          </p:cNvSpPr>
          <p:nvPr>
            <p:ph type="title"/>
          </p:nvPr>
        </p:nvSpPr>
        <p:spPr>
          <a:xfrm>
            <a:off x="1270612" y="929088"/>
            <a:ext cx="9486900" cy="845139"/>
          </a:xfrm>
        </p:spPr>
        <p:txBody>
          <a:bodyPr vert="horz" lIns="91440" tIns="45720" rIns="91440" bIns="45720" rtlCol="0" anchor="b">
            <a:normAutofit/>
          </a:bodyPr>
          <a:lstStyle/>
          <a:p>
            <a:r>
              <a:rPr lang="en-US" sz="2500" kern="1200" cap="all" spc="300" baseline="0" dirty="0">
                <a:solidFill>
                  <a:schemeClr val="tx2"/>
                </a:solidFill>
                <a:latin typeface="+mj-lt"/>
                <a:ea typeface="+mj-ea"/>
                <a:cs typeface="+mj-cs"/>
              </a:rPr>
              <a:t>Checkout relationship between various economic terms and housing market</a:t>
            </a:r>
          </a:p>
        </p:txBody>
      </p:sp>
      <p:pic>
        <p:nvPicPr>
          <p:cNvPr id="5" name="Picture 5" descr="Chart, line chart&#10;&#10;Description automatically generated">
            <a:extLst>
              <a:ext uri="{FF2B5EF4-FFF2-40B4-BE49-F238E27FC236}">
                <a16:creationId xmlns:a16="http://schemas.microsoft.com/office/drawing/2014/main" id="{DEF78BF7-B071-FD80-8305-0A3DF47F0A1E}"/>
              </a:ext>
            </a:extLst>
          </p:cNvPr>
          <p:cNvPicPr>
            <a:picLocks noGrp="1" noChangeAspect="1"/>
          </p:cNvPicPr>
          <p:nvPr>
            <p:ph sz="half" idx="1"/>
          </p:nvPr>
        </p:nvPicPr>
        <p:blipFill>
          <a:blip r:embed="rId2"/>
          <a:stretch>
            <a:fillRect/>
          </a:stretch>
        </p:blipFill>
        <p:spPr>
          <a:xfrm>
            <a:off x="1274648" y="2308034"/>
            <a:ext cx="4252927" cy="3102152"/>
          </a:xfrm>
          <a:prstGeom prst="rect">
            <a:avLst/>
          </a:prstGeom>
        </p:spPr>
      </p:pic>
      <p:pic>
        <p:nvPicPr>
          <p:cNvPr id="6" name="Picture 6" descr="Chart, line chart&#10;&#10;Description automatically generated">
            <a:extLst>
              <a:ext uri="{FF2B5EF4-FFF2-40B4-BE49-F238E27FC236}">
                <a16:creationId xmlns:a16="http://schemas.microsoft.com/office/drawing/2014/main" id="{A4C617FF-8492-21D6-6645-D3973AD0E810}"/>
              </a:ext>
            </a:extLst>
          </p:cNvPr>
          <p:cNvPicPr>
            <a:picLocks noGrp="1" noChangeAspect="1"/>
          </p:cNvPicPr>
          <p:nvPr>
            <p:ph sz="half" idx="2"/>
          </p:nvPr>
        </p:nvPicPr>
        <p:blipFill>
          <a:blip r:embed="rId3"/>
          <a:stretch>
            <a:fillRect/>
          </a:stretch>
        </p:blipFill>
        <p:spPr>
          <a:xfrm>
            <a:off x="6653648" y="2308034"/>
            <a:ext cx="4388366" cy="3102152"/>
          </a:xfrm>
          <a:prstGeom prst="rect">
            <a:avLst/>
          </a:prstGeom>
        </p:spPr>
      </p:pic>
      <p:sp>
        <p:nvSpPr>
          <p:cNvPr id="8" name="TextBox 7">
            <a:extLst>
              <a:ext uri="{FF2B5EF4-FFF2-40B4-BE49-F238E27FC236}">
                <a16:creationId xmlns:a16="http://schemas.microsoft.com/office/drawing/2014/main" id="{101C825F-844A-1722-CAAF-D9FBD9A68017}"/>
              </a:ext>
            </a:extLst>
          </p:cNvPr>
          <p:cNvSpPr txBox="1"/>
          <p:nvPr/>
        </p:nvSpPr>
        <p:spPr>
          <a:xfrm>
            <a:off x="6325644" y="5949863"/>
            <a:ext cx="53861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4" name="TextBox 3">
            <a:extLst>
              <a:ext uri="{FF2B5EF4-FFF2-40B4-BE49-F238E27FC236}">
                <a16:creationId xmlns:a16="http://schemas.microsoft.com/office/drawing/2014/main" id="{1D0D4C53-DBD7-F99D-BC14-BDF8BF5CB77D}"/>
              </a:ext>
            </a:extLst>
          </p:cNvPr>
          <p:cNvSpPr txBox="1"/>
          <p:nvPr/>
        </p:nvSpPr>
        <p:spPr>
          <a:xfrm>
            <a:off x="1579085" y="5581878"/>
            <a:ext cx="3947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Housing index vs Unemployment rate</a:t>
            </a:r>
          </a:p>
        </p:txBody>
      </p:sp>
      <p:sp>
        <p:nvSpPr>
          <p:cNvPr id="7" name="TextBox 6">
            <a:extLst>
              <a:ext uri="{FF2B5EF4-FFF2-40B4-BE49-F238E27FC236}">
                <a16:creationId xmlns:a16="http://schemas.microsoft.com/office/drawing/2014/main" id="{CFD013DB-84E6-3370-3361-D0633D282C33}"/>
              </a:ext>
            </a:extLst>
          </p:cNvPr>
          <p:cNvSpPr txBox="1"/>
          <p:nvPr/>
        </p:nvSpPr>
        <p:spPr>
          <a:xfrm>
            <a:off x="7271132" y="5581879"/>
            <a:ext cx="3883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Housing index vs Interest rate</a:t>
            </a:r>
          </a:p>
        </p:txBody>
      </p:sp>
    </p:spTree>
    <p:extLst>
      <p:ext uri="{BB962C8B-B14F-4D97-AF65-F5344CB8AC3E}">
        <p14:creationId xmlns:p14="http://schemas.microsoft.com/office/powerpoint/2010/main" val="215395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4BEE4-E32C-B51F-1923-F3C25F0DEAB1}"/>
              </a:ext>
            </a:extLst>
          </p:cNvPr>
          <p:cNvSpPr>
            <a:spLocks noGrp="1"/>
          </p:cNvSpPr>
          <p:nvPr>
            <p:ph type="title"/>
          </p:nvPr>
        </p:nvSpPr>
        <p:spPr>
          <a:xfrm>
            <a:off x="1371600" y="1371600"/>
            <a:ext cx="2705100" cy="4114800"/>
          </a:xfrm>
        </p:spPr>
        <p:txBody>
          <a:bodyPr anchor="ctr">
            <a:normAutofit/>
          </a:bodyPr>
          <a:lstStyle/>
          <a:p>
            <a:pPr algn="ctr"/>
            <a:r>
              <a:rPr lang="en-US" sz="2200">
                <a:solidFill>
                  <a:schemeClr val="bg2"/>
                </a:solidFill>
              </a:rPr>
              <a:t>Government policies</a:t>
            </a:r>
          </a:p>
        </p:txBody>
      </p:sp>
      <p:sp>
        <p:nvSpPr>
          <p:cNvPr id="21" name="Rectangle 2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A9EB66-9272-AC45-BD68-0469791F8AC0}"/>
              </a:ext>
            </a:extLst>
          </p:cNvPr>
          <p:cNvSpPr>
            <a:spLocks noGrp="1"/>
          </p:cNvSpPr>
          <p:nvPr>
            <p:ph idx="1"/>
          </p:nvPr>
        </p:nvSpPr>
        <p:spPr>
          <a:xfrm>
            <a:off x="6132723" y="894523"/>
            <a:ext cx="5410200" cy="5667153"/>
          </a:xfrm>
        </p:spPr>
        <p:txBody>
          <a:bodyPr vert="horz" lIns="91440" tIns="45720" rIns="91440" bIns="45720" rtlCol="0" anchor="ctr">
            <a:normAutofit/>
          </a:bodyPr>
          <a:lstStyle/>
          <a:p>
            <a:pPr>
              <a:lnSpc>
                <a:spcPct val="90000"/>
              </a:lnSpc>
            </a:pPr>
            <a:r>
              <a:rPr lang="en-US"/>
              <a:t>Government policies affect housing market in their own unique way. One good example of this is the home loan encouragement during 2005 to 2008 which lead to loans to people with bad credit score and ultimately financial crisis.</a:t>
            </a:r>
          </a:p>
          <a:p>
            <a:pPr>
              <a:lnSpc>
                <a:spcPct val="90000"/>
              </a:lnSpc>
            </a:pPr>
            <a:r>
              <a:rPr lang="en-US"/>
              <a:t>Laws like Rent control, condo conversion regulations, landlord-tenant laws, restriction on building height affects housing demand and indirectly housing market in their own unique way.</a:t>
            </a:r>
          </a:p>
          <a:p>
            <a:pPr>
              <a:lnSpc>
                <a:spcPct val="90000"/>
              </a:lnSpc>
            </a:pPr>
            <a:r>
              <a:rPr lang="en-US"/>
              <a:t>Other government policies like capital gains tax and subsidies also affects housing market.</a:t>
            </a:r>
          </a:p>
          <a:p>
            <a:pPr>
              <a:lnSpc>
                <a:spcPct val="90000"/>
              </a:lnSpc>
            </a:pPr>
            <a:endParaRPr lang="en-US"/>
          </a:p>
          <a:p>
            <a:pPr>
              <a:lnSpc>
                <a:spcPct val="90000"/>
              </a:lnSpc>
            </a:pPr>
            <a:endParaRPr lang="en-US"/>
          </a:p>
        </p:txBody>
      </p:sp>
    </p:spTree>
    <p:extLst>
      <p:ext uri="{BB962C8B-B14F-4D97-AF65-F5344CB8AC3E}">
        <p14:creationId xmlns:p14="http://schemas.microsoft.com/office/powerpoint/2010/main" val="1531343732"/>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B2130"/>
      </a:dk2>
      <a:lt2>
        <a:srgbClr val="F2F0F3"/>
      </a:lt2>
      <a:accent1>
        <a:srgbClr val="80AF45"/>
      </a:accent1>
      <a:accent2>
        <a:srgbClr val="A3A637"/>
      </a:accent2>
      <a:accent3>
        <a:srgbClr val="C3954D"/>
      </a:accent3>
      <a:accent4>
        <a:srgbClr val="B1523B"/>
      </a:accent4>
      <a:accent5>
        <a:srgbClr val="C34D67"/>
      </a:accent5>
      <a:accent6>
        <a:srgbClr val="B13B86"/>
      </a:accent6>
      <a:hlink>
        <a:srgbClr val="C04349"/>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ClassicFrameVTI</vt:lpstr>
      <vt:lpstr>Factors Affecting US Housing Prices in Next Decade</vt:lpstr>
      <vt:lpstr>Objectives</vt:lpstr>
      <vt:lpstr>Background information</vt:lpstr>
      <vt:lpstr>Factors affecting housing market </vt:lpstr>
      <vt:lpstr>DEMOGRAPHICS</vt:lpstr>
      <vt:lpstr>NOW, HAVE A LOOK AT THE EFFECT OF MIGRATION ON HOUSING MARKET</vt:lpstr>
      <vt:lpstr>Economy</vt:lpstr>
      <vt:lpstr>Checkout relationship between various economic terms and housing market</vt:lpstr>
      <vt:lpstr>Government policies</vt:lpstr>
      <vt:lpstr>Other factors</vt:lpstr>
      <vt:lpstr>Checkout the price difference due to location in various cities of USA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US Housing Prices in Next Decade</dc:title>
  <dc:creator>Sumit Bishnoi</dc:creator>
  <cp:revision>557</cp:revision>
  <dcterms:created xsi:type="dcterms:W3CDTF">2022-09-29T01:41:16Z</dcterms:created>
  <dcterms:modified xsi:type="dcterms:W3CDTF">2022-09-29T14:00:18Z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2022-09-29T02:00:34Z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4ba415ec-b5a3-4791-8ec6-260773544d8f</vt:lpwstr>
  </property>
  <property fmtid="{D5CDD505-2E9C-101B-9397-08002B2CF9AE}" pid="7" name="MSIP_Label_defa4170-0d19-0005-0004-bc88714345d2_ActionId">
    <vt:lpwstr>e4515cbb-0c80-4006-b82d-56cd5053289c</vt:lpwstr>
  </property>
  <property fmtid="{D5CDD505-2E9C-101B-9397-08002B2CF9AE}" pid="8" name="MSIP_Label_defa4170-0d19-0005-0004-bc88714345d2_ContentBits">
    <vt:lpwstr>0</vt:lpwstr>
  </property>
</Properties>
</file>