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67" r:id="rId3"/>
    <p:sldId id="276" r:id="rId4"/>
    <p:sldId id="275" r:id="rId5"/>
    <p:sldId id="269" r:id="rId6"/>
    <p:sldId id="274" r:id="rId7"/>
    <p:sldId id="270" r:id="rId8"/>
    <p:sldId id="273" r:id="rId9"/>
    <p:sldId id="272" r:id="rId10"/>
    <p:sldId id="27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3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9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1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0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6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 descr="Colorful patterns on the sky">
            <a:extLst>
              <a:ext uri="{FF2B5EF4-FFF2-40B4-BE49-F238E27FC236}">
                <a16:creationId xmlns:a16="http://schemas.microsoft.com/office/drawing/2014/main" id="{9CD1C961-B56A-EB5C-1ABF-1318C1FF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4703" b="11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505AA-8D7A-FAD1-FCFB-5F4FFDD3E953}"/>
              </a:ext>
            </a:extLst>
          </p:cNvPr>
          <p:cNvSpPr txBox="1"/>
          <p:nvPr/>
        </p:nvSpPr>
        <p:spPr>
          <a:xfrm>
            <a:off x="603504" y="770467"/>
            <a:ext cx="10782300" cy="335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kern="1200" spc="-120" baseline="0" dirty="0">
                <a:latin typeface="+mj-lt"/>
                <a:ea typeface="+mj-ea"/>
                <a:cs typeface="+mj-cs"/>
              </a:rPr>
              <a:t>Introduction to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29343-EBEB-AA58-3E0A-45A94B436D24}"/>
              </a:ext>
            </a:extLst>
          </p:cNvPr>
          <p:cNvSpPr txBox="1"/>
          <p:nvPr/>
        </p:nvSpPr>
        <p:spPr>
          <a:xfrm>
            <a:off x="667512" y="4206876"/>
            <a:ext cx="9228201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Bef>
                <a:spcPts val="1300"/>
              </a:spcBef>
            </a:pPr>
            <a:r>
              <a:rPr lang="en-US" sz="3200" dirty="0">
                <a:latin typeface="+mj-lt"/>
              </a:rPr>
              <a:t>A Step-by-Step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1379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 descr="Colorful patterns on the sky">
            <a:extLst>
              <a:ext uri="{FF2B5EF4-FFF2-40B4-BE49-F238E27FC236}">
                <a16:creationId xmlns:a16="http://schemas.microsoft.com/office/drawing/2014/main" id="{9CD1C961-B56A-EB5C-1ABF-1318C1FF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4703" b="11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9A45A9-5A02-1978-F9DC-18F8D30EBBE7}"/>
              </a:ext>
            </a:extLst>
          </p:cNvPr>
          <p:cNvSpPr txBox="1"/>
          <p:nvPr/>
        </p:nvSpPr>
        <p:spPr>
          <a:xfrm>
            <a:off x="2155371" y="447869"/>
            <a:ext cx="7399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Conclusion</a:t>
            </a:r>
            <a:endParaRPr lang="en-IN" sz="4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7DDC1-FCBE-B09A-4796-6E387F72E064}"/>
              </a:ext>
            </a:extLst>
          </p:cNvPr>
          <p:cNvSpPr txBox="1"/>
          <p:nvPr/>
        </p:nvSpPr>
        <p:spPr>
          <a:xfrm>
            <a:off x="590938" y="1340421"/>
            <a:ext cx="110101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Recap of the steps in programming, the importance of flowcharts, algorithms, and the 		types of programming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Thoughts: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Programming is a skill that combines logic, creativity, and problem-solving. 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Almost all programs consist of the same basic 'building blocks', assembled in different ways to 			achieve a particular goal.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Variables, data types, sequence, selection, and iteration are examples of these basic concepts, 		which all new programmers need to learn.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5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 descr="Colorful patterns on the sky">
            <a:extLst>
              <a:ext uri="{FF2B5EF4-FFF2-40B4-BE49-F238E27FC236}">
                <a16:creationId xmlns:a16="http://schemas.microsoft.com/office/drawing/2014/main" id="{9CD1C961-B56A-EB5C-1ABF-1318C1FF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4703" b="11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 descr="Colorful patterns on the sky">
            <a:extLst>
              <a:ext uri="{FF2B5EF4-FFF2-40B4-BE49-F238E27FC236}">
                <a16:creationId xmlns:a16="http://schemas.microsoft.com/office/drawing/2014/main" id="{9CD1C961-B56A-EB5C-1ABF-1318C1FF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4703" b="11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505AA-8D7A-FAD1-FCFB-5F4FFDD3E953}"/>
              </a:ext>
            </a:extLst>
          </p:cNvPr>
          <p:cNvSpPr txBox="1"/>
          <p:nvPr/>
        </p:nvSpPr>
        <p:spPr>
          <a:xfrm>
            <a:off x="603504" y="770467"/>
            <a:ext cx="10782300" cy="335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en-US" sz="8800" kern="1200" spc="-12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29343-EBEB-AA58-3E0A-45A94B436D24}"/>
              </a:ext>
            </a:extLst>
          </p:cNvPr>
          <p:cNvSpPr txBox="1"/>
          <p:nvPr/>
        </p:nvSpPr>
        <p:spPr>
          <a:xfrm>
            <a:off x="667512" y="4206876"/>
            <a:ext cx="9228201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Bef>
                <a:spcPts val="1300"/>
              </a:spcBef>
            </a:pPr>
            <a:endParaRPr lang="en-US" sz="32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D25076-EBB4-5107-B4DE-C7B635FB15AC}"/>
              </a:ext>
            </a:extLst>
          </p:cNvPr>
          <p:cNvSpPr txBox="1"/>
          <p:nvPr/>
        </p:nvSpPr>
        <p:spPr>
          <a:xfrm>
            <a:off x="2080727" y="472254"/>
            <a:ext cx="7193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+mj-lt"/>
              </a:rPr>
              <a:t>Introduction to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EBEF2-2F84-6575-AA7F-FA0064990E99}"/>
              </a:ext>
            </a:extLst>
          </p:cNvPr>
          <p:cNvSpPr txBox="1"/>
          <p:nvPr/>
        </p:nvSpPr>
        <p:spPr>
          <a:xfrm>
            <a:off x="531845" y="1567543"/>
            <a:ext cx="110566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Definition:</a:t>
            </a:r>
            <a:r>
              <a:rPr lang="en-US" sz="2400" dirty="0"/>
              <a:t> 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sz="2000" dirty="0"/>
              <a:t>Programming is the process of designing and building an executable computer program to 			accomplish a specific computing result.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b="1" dirty="0"/>
              <a:t>Importance:</a:t>
            </a:r>
            <a:r>
              <a:rPr lang="en-US" sz="2400" dirty="0"/>
              <a:t> 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Understanding programming is crucial as it is the foundation of software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418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 descr="Colorful patterns on the sky">
            <a:extLst>
              <a:ext uri="{FF2B5EF4-FFF2-40B4-BE49-F238E27FC236}">
                <a16:creationId xmlns:a16="http://schemas.microsoft.com/office/drawing/2014/main" id="{9CD1C961-B56A-EB5C-1ABF-1318C1FF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4703" b="11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505AA-8D7A-FAD1-FCFB-5F4FFDD3E953}"/>
              </a:ext>
            </a:extLst>
          </p:cNvPr>
          <p:cNvSpPr txBox="1"/>
          <p:nvPr/>
        </p:nvSpPr>
        <p:spPr>
          <a:xfrm>
            <a:off x="603504" y="770467"/>
            <a:ext cx="10782300" cy="335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en-US" sz="8800" kern="1200" spc="-12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29343-EBEB-AA58-3E0A-45A94B436D24}"/>
              </a:ext>
            </a:extLst>
          </p:cNvPr>
          <p:cNvSpPr txBox="1"/>
          <p:nvPr/>
        </p:nvSpPr>
        <p:spPr>
          <a:xfrm>
            <a:off x="667512" y="4206876"/>
            <a:ext cx="9228201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Bef>
                <a:spcPts val="1300"/>
              </a:spcBef>
            </a:pPr>
            <a:endParaRPr lang="en-US" sz="32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B2F8C-4488-D253-D549-01D806E14FB5}"/>
              </a:ext>
            </a:extLst>
          </p:cNvPr>
          <p:cNvSpPr txBox="1"/>
          <p:nvPr/>
        </p:nvSpPr>
        <p:spPr>
          <a:xfrm>
            <a:off x="498923" y="416524"/>
            <a:ext cx="10991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+mj-lt"/>
              </a:rPr>
              <a:t>Steps in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F025E-8D43-B3B3-EFCA-0831C7A5C1E8}"/>
              </a:ext>
            </a:extLst>
          </p:cNvPr>
          <p:cNvSpPr txBox="1"/>
          <p:nvPr/>
        </p:nvSpPr>
        <p:spPr>
          <a:xfrm>
            <a:off x="667512" y="1735760"/>
            <a:ext cx="109209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Problem Definition: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the problem you need to solve.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Algorithm 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step-by-step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Flowchart Creation: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representation of the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Coding: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Writing the code in a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Testing: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Running the program to find and fix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Debugging: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Identifying and resolving issues in the code.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486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 descr="Colorful patterns on the sky">
            <a:extLst>
              <a:ext uri="{FF2B5EF4-FFF2-40B4-BE49-F238E27FC236}">
                <a16:creationId xmlns:a16="http://schemas.microsoft.com/office/drawing/2014/main" id="{9CD1C961-B56A-EB5C-1ABF-1318C1FF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4703" b="11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E7DFD6-3685-A97F-6C16-D278C7CDD002}"/>
              </a:ext>
            </a:extLst>
          </p:cNvPr>
          <p:cNvSpPr txBox="1"/>
          <p:nvPr/>
        </p:nvSpPr>
        <p:spPr>
          <a:xfrm>
            <a:off x="1278294" y="513184"/>
            <a:ext cx="905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Understanding Flowcharts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C144B-FE23-FB47-14FC-8B5CBAF88F7A}"/>
              </a:ext>
            </a:extLst>
          </p:cNvPr>
          <p:cNvSpPr txBox="1"/>
          <p:nvPr/>
        </p:nvSpPr>
        <p:spPr>
          <a:xfrm>
            <a:off x="410547" y="1380931"/>
            <a:ext cx="1144866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flowchart is a diagram that represents a process or algorithm, showing the steps as various boxes of different kinds, and their order by connecting them with arrows.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Symbols: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Start/End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Rectangle: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Diamond: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Arrow: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Flow of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584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 descr="Colorful patterns on the sky">
            <a:extLst>
              <a:ext uri="{FF2B5EF4-FFF2-40B4-BE49-F238E27FC236}">
                <a16:creationId xmlns:a16="http://schemas.microsoft.com/office/drawing/2014/main" id="{9CD1C961-B56A-EB5C-1ABF-1318C1FF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4703" b="11027"/>
          <a:stretch/>
        </p:blipFill>
        <p:spPr>
          <a:xfrm>
            <a:off x="23720" y="10"/>
            <a:ext cx="12191980" cy="6857990"/>
          </a:xfrm>
          <a:prstGeom prst="rect">
            <a:avLst/>
          </a:prstGeom>
        </p:spPr>
      </p:pic>
      <p:pic>
        <p:nvPicPr>
          <p:cNvPr id="3" name="Picture 2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DA5561DD-6184-1003-0E05-00BBDB769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1" y="1142989"/>
            <a:ext cx="4257674" cy="5497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A4108B-2731-171A-84D8-A54DF42F693B}"/>
              </a:ext>
            </a:extLst>
          </p:cNvPr>
          <p:cNvSpPr txBox="1"/>
          <p:nvPr/>
        </p:nvSpPr>
        <p:spPr>
          <a:xfrm>
            <a:off x="3714179" y="217557"/>
            <a:ext cx="4811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Examples of Flowchart</a:t>
            </a:r>
            <a:endParaRPr lang="en-IN" sz="4000" dirty="0">
              <a:latin typeface="+mj-lt"/>
            </a:endParaRPr>
          </a:p>
        </p:txBody>
      </p:sp>
      <p:pic>
        <p:nvPicPr>
          <p:cNvPr id="10" name="Picture 9" descr="A diagram of a graph&#10;&#10;Description automatically generated">
            <a:extLst>
              <a:ext uri="{FF2B5EF4-FFF2-40B4-BE49-F238E27FC236}">
                <a16:creationId xmlns:a16="http://schemas.microsoft.com/office/drawing/2014/main" id="{0C63EF73-E1D2-1D79-3B15-2452C454D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142990"/>
            <a:ext cx="4121150" cy="54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69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 descr="Colorful patterns on the sky">
            <a:extLst>
              <a:ext uri="{FF2B5EF4-FFF2-40B4-BE49-F238E27FC236}">
                <a16:creationId xmlns:a16="http://schemas.microsoft.com/office/drawing/2014/main" id="{9CD1C961-B56A-EB5C-1ABF-1318C1FF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4703" b="11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CE54B4-B5E2-8B29-8A50-5BD2C2006D63}"/>
              </a:ext>
            </a:extLst>
          </p:cNvPr>
          <p:cNvSpPr txBox="1"/>
          <p:nvPr/>
        </p:nvSpPr>
        <p:spPr>
          <a:xfrm>
            <a:off x="1287624" y="410547"/>
            <a:ext cx="970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+mj-lt"/>
              </a:rPr>
              <a:t>Introduction to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BBF01-0144-5BFA-B8BB-A3B850A99589}"/>
              </a:ext>
            </a:extLst>
          </p:cNvPr>
          <p:cNvSpPr txBox="1"/>
          <p:nvPr/>
        </p:nvSpPr>
        <p:spPr>
          <a:xfrm>
            <a:off x="531845" y="1380931"/>
            <a:ext cx="109728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An algorithm is a finite sequence of well-defined steps to solve a specific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Characteristics: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Finiteness: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Must terminate after a finite number of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Definiteness: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step must be precisely defined.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Input/Output: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Should take inputs and produce outputs.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62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 descr="Colorful patterns on the sky">
            <a:extLst>
              <a:ext uri="{FF2B5EF4-FFF2-40B4-BE49-F238E27FC236}">
                <a16:creationId xmlns:a16="http://schemas.microsoft.com/office/drawing/2014/main" id="{9CD1C961-B56A-EB5C-1ABF-1318C1FF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4703" b="11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A5457-19C1-F3C5-4019-C1CC1088A4C8}"/>
              </a:ext>
            </a:extLst>
          </p:cNvPr>
          <p:cNvSpPr txBox="1"/>
          <p:nvPr/>
        </p:nvSpPr>
        <p:spPr>
          <a:xfrm>
            <a:off x="895739" y="503853"/>
            <a:ext cx="1073953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latin typeface="+mj-lt"/>
              </a:rPr>
              <a:t>Example of Algorithm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to Find the Largest of Two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Input two numbers: A and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3: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If A is greater than B, then A is the largest.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4: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Else, B is the largest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5: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algorithm directly compares two numbers and identifies the larger 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16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 descr="Colorful patterns on the sky">
            <a:extLst>
              <a:ext uri="{FF2B5EF4-FFF2-40B4-BE49-F238E27FC236}">
                <a16:creationId xmlns:a16="http://schemas.microsoft.com/office/drawing/2014/main" id="{9CD1C961-B56A-EB5C-1ABF-1318C1FF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4703" b="11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F942EF-9368-F6C5-91E2-8254F65E8405}"/>
              </a:ext>
            </a:extLst>
          </p:cNvPr>
          <p:cNvSpPr txBox="1"/>
          <p:nvPr/>
        </p:nvSpPr>
        <p:spPr>
          <a:xfrm>
            <a:off x="2323322" y="317241"/>
            <a:ext cx="7221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+mj-lt"/>
              </a:rPr>
              <a:t>Coding 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EF9F1-A4D1-6711-1351-E859C5ACC051}"/>
              </a:ext>
            </a:extLst>
          </p:cNvPr>
          <p:cNvSpPr txBox="1"/>
          <p:nvPr/>
        </p:nvSpPr>
        <p:spPr>
          <a:xfrm>
            <a:off x="541176" y="1306286"/>
            <a:ext cx="112433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Storage locations identified by a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Types of data (e.g., int, float, char).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Structures: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If-else, loops (for, while).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Reusable code blocks that perform a specific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set of rules that defines the combinations of symbols considered correctly structured.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606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 descr="Colorful patterns on the sky">
            <a:extLst>
              <a:ext uri="{FF2B5EF4-FFF2-40B4-BE49-F238E27FC236}">
                <a16:creationId xmlns:a16="http://schemas.microsoft.com/office/drawing/2014/main" id="{9CD1C961-B56A-EB5C-1ABF-1318C1FF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4703" b="11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362A8A-F08C-216A-A142-E4D182CC1CD9}"/>
              </a:ext>
            </a:extLst>
          </p:cNvPr>
          <p:cNvSpPr txBox="1"/>
          <p:nvPr/>
        </p:nvSpPr>
        <p:spPr>
          <a:xfrm>
            <a:off x="1110343" y="345232"/>
            <a:ext cx="9479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Types of Programming Languages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33832-4EC5-4ADB-3413-E59351665B5D}"/>
              </a:ext>
            </a:extLst>
          </p:cNvPr>
          <p:cNvSpPr txBox="1"/>
          <p:nvPr/>
        </p:nvSpPr>
        <p:spPr>
          <a:xfrm>
            <a:off x="569167" y="1371600"/>
            <a:ext cx="110661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Machine-Level Language: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Low-level language consisting of binary code (0s and 1s).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Pros/Cons: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 execution but difficult to understand and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Assembly Language: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Low-level language with symbolic code, easier than machine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Pros/Cons: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Easier than machine code but still complex.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High-Level Language: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Languages closer to human languages (e.g., Python, Java).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Pros/Cons: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Easier to read, write, and maintain but less efficient than low-level languages.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17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71</TotalTime>
  <Words>592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Zanje</dc:creator>
  <cp:lastModifiedBy>Abhishek Zanje</cp:lastModifiedBy>
  <cp:revision>1</cp:revision>
  <dcterms:created xsi:type="dcterms:W3CDTF">2024-08-23T05:52:54Z</dcterms:created>
  <dcterms:modified xsi:type="dcterms:W3CDTF">2024-08-23T07:04:03Z</dcterms:modified>
</cp:coreProperties>
</file>