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866900" y="1409700"/>
            <a:ext cx="84582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1A6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866900" y="1409700"/>
            <a:ext cx="84582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1A6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67384" y="2280158"/>
            <a:ext cx="10857230" cy="333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866900" y="1409700"/>
            <a:ext cx="84582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1A6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457200" cy="6858000"/>
          </a:xfrm>
          <a:custGeom>
            <a:rect b="b" l="l" r="r" t="t"/>
            <a:pathLst>
              <a:path extrusionOk="0" h="6858000" w="457200">
                <a:moveTo>
                  <a:pt x="0" y="0"/>
                </a:moveTo>
                <a:lnTo>
                  <a:pt x="457200" y="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66900" y="1409700"/>
            <a:ext cx="84582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A6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67384" y="2280158"/>
            <a:ext cx="10857230" cy="333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5473700" y="2679700"/>
            <a:ext cx="57102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A6846"/>
                </a:solidFill>
                <a:latin typeface="Comfortaa"/>
                <a:ea typeface="Comfortaa"/>
                <a:cs typeface="Comfortaa"/>
                <a:sym typeface="Comfortaa"/>
              </a:rPr>
              <a:t>Basics</a:t>
            </a:r>
            <a:r>
              <a:rPr b="1" lang="en-US" sz="4000">
                <a:solidFill>
                  <a:srgbClr val="1A6846"/>
                </a:solidFill>
                <a:latin typeface="Comfortaa"/>
                <a:ea typeface="Comfortaa"/>
                <a:cs typeface="Comfortaa"/>
                <a:sym typeface="Comfortaa"/>
              </a:rPr>
              <a:t> of  Programming  Languages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5869350" y="5744300"/>
            <a:ext cx="3534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From basics to Innovations</a:t>
            </a:r>
            <a:endParaRPr sz="17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46" name="Google Shape;46;p7"/>
          <p:cNvGrpSpPr/>
          <p:nvPr/>
        </p:nvGrpSpPr>
        <p:grpSpPr>
          <a:xfrm>
            <a:off x="0" y="0"/>
            <a:ext cx="4572000" cy="6858000"/>
            <a:chOff x="0" y="0"/>
            <a:chExt cx="4572000" cy="6858000"/>
          </a:xfrm>
        </p:grpSpPr>
        <p:sp>
          <p:nvSpPr>
            <p:cNvPr id="47" name="Google Shape;47;p7"/>
            <p:cNvSpPr/>
            <p:nvPr/>
          </p:nvSpPr>
          <p:spPr>
            <a:xfrm>
              <a:off x="45720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" name="Google Shape;4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145" name="Google Shape;14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6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6"/>
          <p:cNvSpPr txBox="1"/>
          <p:nvPr/>
        </p:nvSpPr>
        <p:spPr>
          <a:xfrm>
            <a:off x="5663438" y="109220"/>
            <a:ext cx="1949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5473700" y="548650"/>
            <a:ext cx="6554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Future of Programming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388" y="1202632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5422900" y="1155250"/>
            <a:ext cx="52644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Innovations Ahead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222625" y="1698575"/>
            <a:ext cx="54648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marR="30480" rtl="0" algn="l">
              <a:lnSpc>
                <a:spcPct val="137100"/>
              </a:lnSpc>
              <a:spcBef>
                <a:spcPts val="144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The future of programming languages involves advancements with AI, machine learning, and tools that enhance coding efficiency.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Emerging languages strive to simplify complex processes, boost productivity, and cater to specific industries and applications.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Continued evolution of programming will empower everyone to innovate, ensuring technology remains accessible for all.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Being aware of these trends prepares us for an exciting digital future filled with opportunities.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7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158" name="Google Shape;15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7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0" name="Google Shape;160;p17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7"/>
          <p:cNvSpPr txBox="1"/>
          <p:nvPr/>
        </p:nvSpPr>
        <p:spPr>
          <a:xfrm>
            <a:off x="5661456" y="109220"/>
            <a:ext cx="1987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5486400" y="844300"/>
            <a:ext cx="6369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Thank You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988" y="1585082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661450" y="1585075"/>
            <a:ext cx="58632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 Embrace the Code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730115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Thank you for joining this exploration of programming languages, their history, and their significance in our world.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Programming languages are more than just tools; they are gateways to creativity, problem-solving, and innovation.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Embrace these languages, learn continuously, and contribute to shaping the digital future we all share.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Let's inspire a new generation of programmers and innovators together!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1358900" y="901700"/>
            <a:ext cx="23340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A6846"/>
                </a:solidFill>
                <a:latin typeface="Comfortaa"/>
                <a:ea typeface="Comfortaa"/>
                <a:cs typeface="Comfortaa"/>
                <a:sym typeface="Comfortaa"/>
              </a:rPr>
              <a:t>Table of  Contents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4312625" y="901702"/>
            <a:ext cx="6000600" cy="4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   </a:t>
            </a:r>
            <a:r>
              <a:rPr lang="en-US" sz="1800">
                <a:solidFill>
                  <a:schemeClr val="dk1"/>
                </a:solidFill>
              </a:rPr>
              <a:t>A Journey Through Code</a:t>
            </a:r>
            <a:endParaRPr sz="1800">
              <a:solidFill>
                <a:srgbClr val="1A684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684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   The Historical Roots</a:t>
            </a:r>
            <a:endParaRPr sz="1800">
              <a:solidFill>
                <a:srgbClr val="1A6846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   Diving into Basics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   High-Level Languages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   Low-Level Languages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   Platform Dependent Languages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   Platform Independent Languages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   The Future of Programming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   Conclusion and Thank You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60" name="Google Shape;6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9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" name="Google Shape;62;p9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9"/>
          <p:cNvSpPr txBox="1"/>
          <p:nvPr/>
        </p:nvSpPr>
        <p:spPr>
          <a:xfrm>
            <a:off x="5692089" y="109220"/>
            <a:ext cx="13779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5473700" y="619850"/>
            <a:ext cx="45852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Journey Through Code</a:t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4688" y="2350007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5372100" y="2280150"/>
            <a:ext cx="66690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Embracing the Digital Age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marR="30480" rtl="0" algn="l">
              <a:lnSpc>
                <a:spcPct val="137100"/>
              </a:lnSpc>
              <a:spcBef>
                <a:spcPts val="1440"/>
              </a:spcBef>
              <a:spcAft>
                <a:spcPts val="0"/>
              </a:spcAft>
              <a:buSzPts val="1700"/>
              <a:buFont typeface="Tahoma"/>
              <a:buChar char="●"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Programming languages are the backbone of technology, allowing humans to communicate effectively with computers.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700"/>
              <a:buFont typeface="Tahoma"/>
              <a:buChar char="●"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Understanding programming languages shapes the digital tools we use daily, from apps to systems that power our world.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700"/>
              <a:buFont typeface="Tahoma"/>
              <a:buChar char="●"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This presentation explores the rich history and evolution of programming languages, highlighting their significance in our lives.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700"/>
              <a:buFont typeface="Tahoma"/>
              <a:buChar char="●"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Let's embark on this enlightening journey together, unlocking the world of programming languages! 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0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72" name="Google Shape;7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0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" name="Google Shape;74;p10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0"/>
          <p:cNvSpPr txBox="1"/>
          <p:nvPr/>
        </p:nvSpPr>
        <p:spPr>
          <a:xfrm>
            <a:off x="5663742" y="109220"/>
            <a:ext cx="194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5473700" y="699000"/>
            <a:ext cx="37293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Historical Roots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3497" y="1847150"/>
            <a:ext cx="360250" cy="3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5303500" y="1793625"/>
            <a:ext cx="67509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0" marR="220978" rtl="0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Timeline of Progress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220978" rtl="0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The first programming language, Fortran, emerged in the 1950s, designed for scientific and engineering calculations.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22097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Since then, many languages like C, Java, and Python have emerged, each serving unique needs and functionalities.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22097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The evolution reflects our growing demands in computing, leading to languages that balance efficiency and readability.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22097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This historical context helps us appreciate the complexity and beauty of modern programming languages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1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84" name="Google Shape;8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1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" name="Google Shape;86;p11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1"/>
          <p:cNvSpPr txBox="1"/>
          <p:nvPr/>
        </p:nvSpPr>
        <p:spPr>
          <a:xfrm>
            <a:off x="5664200" y="109220"/>
            <a:ext cx="1930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5473700" y="606675"/>
            <a:ext cx="3240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Diving into the Basics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4688" y="2350007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5397500" y="2280144"/>
            <a:ext cx="62523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Understanding the Fundamentals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Programming basics encompass concepts such as syntax, semantics, algorithms, and the importance of logical thinking.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 solid grasp of these fundamentals is essential for writing effective code and solving problems efficiently.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Moreover, learning the basics fosters creativity and innovation, paving the way for future advancements in technology.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Let’s delve deeper into the key components of programming!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2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96" name="Google Shape;9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2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" name="Google Shape;98;p12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2"/>
          <p:cNvSpPr txBox="1"/>
          <p:nvPr/>
        </p:nvSpPr>
        <p:spPr>
          <a:xfrm>
            <a:off x="5655970" y="109220"/>
            <a:ext cx="2095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5473700" y="659425"/>
            <a:ext cx="6382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High-Level Languages</a:t>
            </a:r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388" y="1413632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5372100" y="1413625"/>
            <a:ext cx="6589800" cy="4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User-Friendly Code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30480" rtl="0" algn="l">
              <a:lnSpc>
                <a:spcPct val="137100"/>
              </a:lnSpc>
              <a:spcBef>
                <a:spcPts val="144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High-level languages, like Python, Java, and Ruby, are designed to be more readable and easier to learn than low-level languages.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They abstract complex details of the computer, allowing developers to focus on problem-solving and creativity.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This abstraction promotes faster development and maintains code that is easier to understand, enhancing collaboration.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304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High-level languages empower developers to build innovative applications that drive our technological revolution.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3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3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" name="Google Shape;110;p13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3"/>
          <p:cNvSpPr txBox="1"/>
          <p:nvPr/>
        </p:nvSpPr>
        <p:spPr>
          <a:xfrm>
            <a:off x="5663742" y="109220"/>
            <a:ext cx="194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5473700" y="685800"/>
            <a:ext cx="6514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Low-Level Languages</a:t>
            </a:r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388" y="1502870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5473700" y="1450725"/>
            <a:ext cx="6434700" cy="50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Low-level languages, including Assembly and Machine Code, provide minimal abstraction, offering direct control over hardware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languages are crucial for performance-critical applications but are more complex and challenging to learn.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low-level languages allows programmers to optimize code for speed and efficiency, vital in systems programming.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Understanding low-level languages enriches a programmer's skill set, bridging the gap between hardware and software.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987550" y="1402250"/>
            <a:ext cx="568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Closer to the Machine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4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121" name="Google Shape;12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4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4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4"/>
          <p:cNvSpPr txBox="1"/>
          <p:nvPr/>
        </p:nvSpPr>
        <p:spPr>
          <a:xfrm>
            <a:off x="5661456" y="109220"/>
            <a:ext cx="1987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5473700" y="800100"/>
            <a:ext cx="6567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Platform Dependent </a:t>
            </a:r>
            <a:r>
              <a:rPr lang="en-US"/>
              <a:t>Languages</a:t>
            </a:r>
            <a:endParaRPr/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6988" y="1754082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5587000" y="1754075"/>
            <a:ext cx="6015900" cy="4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Specific Environment Use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804545" rtl="0" algn="l">
              <a:lnSpc>
                <a:spcPct val="137100"/>
              </a:lnSpc>
              <a:spcBef>
                <a:spcPts val="144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Platform dependent languages are tailored to specific operating systems or environments, affecting compatibility and portability.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804545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Examples include Visual Basic and Swift, which are designed for Windows and iOS, respectively, limiting cross-platform use.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804545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Choosing a platform dependent language can optimize performance but can restrict market reach and adaptability.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804545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Understanding these constraints is vital when planning software development strategies.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457200" y="0"/>
            <a:ext cx="4572000" cy="6858000"/>
            <a:chOff x="457200" y="0"/>
            <a:chExt cx="4572000" cy="6858000"/>
          </a:xfrm>
        </p:grpSpPr>
        <p:pic>
          <p:nvPicPr>
            <p:cNvPr id="133" name="Google Shape;13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0"/>
              <a:ext cx="452628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5"/>
            <p:cNvSpPr/>
            <p:nvPr/>
          </p:nvSpPr>
          <p:spPr>
            <a:xfrm>
              <a:off x="5029200" y="0"/>
              <a:ext cx="0" cy="1828800"/>
            </a:xfrm>
            <a:custGeom>
              <a:rect b="b" l="l" r="r" t="t"/>
              <a:pathLst>
                <a:path extrusionOk="0" h="1828800" w="1200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noFill/>
            <a:ln cap="flat" cmpd="sng" w="91425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5" name="Google Shape;135;p15"/>
          <p:cNvSpPr/>
          <p:nvPr/>
        </p:nvSpPr>
        <p:spPr>
          <a:xfrm>
            <a:off x="5486400" y="0"/>
            <a:ext cx="548640" cy="548640"/>
          </a:xfrm>
          <a:custGeom>
            <a:rect b="b" l="l" r="r" t="t"/>
            <a:pathLst>
              <a:path extrusionOk="0" h="548640" w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968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5"/>
          <p:cNvSpPr txBox="1"/>
          <p:nvPr/>
        </p:nvSpPr>
        <p:spPr>
          <a:xfrm>
            <a:off x="5668009" y="109220"/>
            <a:ext cx="1854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D5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5473700" y="800100"/>
            <a:ext cx="6540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Platform Independent Languages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4688" y="2350007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5367700" y="2280150"/>
            <a:ext cx="62904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reedom to Create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0480" rtl="0" algn="l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Platform independent languages run on any operating system, making them more versatile for developers and businesses alike.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304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Java and C# exemplify this flexibility, allowing code to run seamlessly across diverse platforms and environments.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304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This portability increases accessibility and usability, leading to broader audience engagement and market opportunities.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304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Embracing platform independence can significantly enhance development efficiency and user satisfaction.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